
<file path=[Content_Types].xml><?xml version="1.0" encoding="utf-8"?>
<Types xmlns="http://schemas.openxmlformats.org/package/2006/content-types">
  <Default Extension="bin" ContentType="application/vnd.openxmlformats-officedocument.oleObject"/>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1" r:id="rId3"/>
  </p:sldMasterIdLst>
  <p:notesMasterIdLst>
    <p:notesMasterId r:id="rId47"/>
  </p:notesMasterIdLst>
  <p:sldIdLst>
    <p:sldId id="302"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46" r:id="rId24"/>
    <p:sldId id="322" r:id="rId25"/>
    <p:sldId id="324" r:id="rId26"/>
    <p:sldId id="333" r:id="rId27"/>
    <p:sldId id="325" r:id="rId28"/>
    <p:sldId id="334" r:id="rId29"/>
    <p:sldId id="326" r:id="rId30"/>
    <p:sldId id="335" r:id="rId31"/>
    <p:sldId id="336" r:id="rId32"/>
    <p:sldId id="337" r:id="rId33"/>
    <p:sldId id="342" r:id="rId34"/>
    <p:sldId id="338" r:id="rId35"/>
    <p:sldId id="327" r:id="rId36"/>
    <p:sldId id="339" r:id="rId37"/>
    <p:sldId id="329" r:id="rId38"/>
    <p:sldId id="340" r:id="rId39"/>
    <p:sldId id="343" r:id="rId40"/>
    <p:sldId id="344" r:id="rId41"/>
    <p:sldId id="330" r:id="rId42"/>
    <p:sldId id="341" r:id="rId43"/>
    <p:sldId id="331" r:id="rId44"/>
    <p:sldId id="345" r:id="rId45"/>
    <p:sldId id="323" r:id="rId46"/>
  </p:sldIdLst>
  <p:sldSz cx="12192000" cy="6858000"/>
  <p:notesSz cx="6858000" cy="9144000"/>
  <p:photoAlbum/>
  <p:custDataLst>
    <p:tags r:id="rId48"/>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2" userDrawn="1">
          <p15:clr>
            <a:srgbClr val="A4A3A4"/>
          </p15:clr>
        </p15:guide>
        <p15:guide id="2" pos="960" userDrawn="1">
          <p15:clr>
            <a:srgbClr val="A4A3A4"/>
          </p15:clr>
        </p15:guide>
        <p15:guide id="3" pos="1345" userDrawn="1">
          <p15:clr>
            <a:srgbClr val="A4A3A4"/>
          </p15:clr>
        </p15:guide>
        <p15:guide id="4" pos="5178" userDrawn="1">
          <p15:clr>
            <a:srgbClr val="A4A3A4"/>
          </p15:clr>
        </p15:guide>
        <p15:guide id="5" orient="horz" pos="1389" userDrawn="1">
          <p15:clr>
            <a:srgbClr val="A4A3A4"/>
          </p15:clr>
        </p15:guide>
        <p15:guide id="6" orient="horz" pos="3838" userDrawn="1">
          <p15:clr>
            <a:srgbClr val="A4A3A4"/>
          </p15:clr>
        </p15:guide>
        <p15:guide id="7" orient="horz" pos="1207" userDrawn="1">
          <p15:clr>
            <a:srgbClr val="A4A3A4"/>
          </p15:clr>
        </p15:guide>
        <p15:guide id="8" orient="horz" pos="1638" userDrawn="1">
          <p15:clr>
            <a:srgbClr val="A4A3A4"/>
          </p15:clr>
        </p15:guide>
        <p15:guide id="9" pos="211" userDrawn="1">
          <p15:clr>
            <a:srgbClr val="A4A3A4"/>
          </p15:clr>
        </p15:guide>
        <p15:guide id="10" orient="horz" pos="1911" userDrawn="1">
          <p15:clr>
            <a:srgbClr val="A4A3A4"/>
          </p15:clr>
        </p15:guide>
        <p15:guide id="11" orient="horz" pos="3589" userDrawn="1">
          <p15:clr>
            <a:srgbClr val="A4A3A4"/>
          </p15:clr>
        </p15:guide>
        <p15:guide id="12" orient="horz" pos="3067" userDrawn="1">
          <p15:clr>
            <a:srgbClr val="A4A3A4"/>
          </p15:clr>
        </p15:guide>
        <p15:guide id="13" pos="619" userDrawn="1">
          <p15:clr>
            <a:srgbClr val="A4A3A4"/>
          </p15:clr>
        </p15:guide>
        <p15:guide id="14" pos="6675" userDrawn="1">
          <p15:clr>
            <a:srgbClr val="A4A3A4"/>
          </p15:clr>
        </p15:guide>
        <p15:guide id="15" pos="4498" userDrawn="1">
          <p15:clr>
            <a:srgbClr val="A4A3A4"/>
          </p15:clr>
        </p15:guide>
        <p15:guide id="16" pos="2819" userDrawn="1">
          <p15:clr>
            <a:srgbClr val="A4A3A4"/>
          </p15:clr>
        </p15:guide>
        <p15:guide id="17" pos="5042" userDrawn="1">
          <p15:clr>
            <a:srgbClr val="A4A3A4"/>
          </p15:clr>
        </p15:guide>
        <p15:guide id="18" pos="3840" userDrawn="1">
          <p15:clr>
            <a:srgbClr val="A4A3A4"/>
          </p15:clr>
        </p15:guide>
        <p15:guide id="19" orient="horz" pos="2160" userDrawn="1">
          <p15:clr>
            <a:srgbClr val="A4A3A4"/>
          </p15:clr>
        </p15:guide>
        <p15:guide id="20" orient="horz" pos="243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6767"/>
    <a:srgbClr val="F07088"/>
    <a:srgbClr val="AC6E7B"/>
    <a:srgbClr val="D9D9D9"/>
    <a:srgbClr val="740D21"/>
    <a:srgbClr val="740D2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72" y="108"/>
      </p:cViewPr>
      <p:guideLst>
        <p:guide orient="horz" pos="482"/>
        <p:guide pos="960"/>
        <p:guide pos="1345"/>
        <p:guide pos="5178"/>
        <p:guide orient="horz" pos="1389"/>
        <p:guide orient="horz" pos="3838"/>
        <p:guide orient="horz" pos="1207"/>
        <p:guide orient="horz" pos="1638"/>
        <p:guide pos="211"/>
        <p:guide orient="horz" pos="1911"/>
        <p:guide orient="horz" pos="3589"/>
        <p:guide orient="horz" pos="3067"/>
        <p:guide pos="619"/>
        <p:guide pos="6675"/>
        <p:guide pos="4498"/>
        <p:guide pos="2819"/>
        <p:guide pos="5042"/>
        <p:guide pos="3840"/>
        <p:guide orient="horz" pos="2160"/>
        <p:guide orient="horz" pos="24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ags" Target="tags/tag1.xml"/><Relationship Id="rId8" Type="http://schemas.openxmlformats.org/officeDocument/2006/relationships/slide" Target="slides/slide5.xml"/><Relationship Id="rId5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5C8064-9406-4278-8BAF-2AE221BF9891}"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de-DE"/>
        </a:p>
      </dgm:t>
    </dgm:pt>
    <dgm:pt modelId="{290D1A9D-A35B-45EA-8A69-1421287B451F}">
      <dgm:prSet phldrT="[Text]" custT="1"/>
      <dgm:spPr>
        <a:solidFill>
          <a:srgbClr val="740D22"/>
        </a:solidFill>
        <a:ln>
          <a:noFill/>
        </a:ln>
      </dgm:spPr>
      <dgm:t>
        <a:bodyPr lIns="72000" rIns="72000"/>
        <a:lstStyle/>
        <a:p>
          <a:r>
            <a:rPr lang="de-DE" sz="1400" dirty="0"/>
            <a:t>1. Plan (Planen)</a:t>
          </a:r>
        </a:p>
      </dgm:t>
    </dgm:pt>
    <dgm:pt modelId="{856ABF64-3E11-44D7-864C-F7E1CD5FA75F}" type="parTrans" cxnId="{EEA3CB0B-9D71-4AB3-AD7B-E437D709B607}">
      <dgm:prSet/>
      <dgm:spPr/>
      <dgm:t>
        <a:bodyPr/>
        <a:lstStyle/>
        <a:p>
          <a:endParaRPr lang="de-DE"/>
        </a:p>
      </dgm:t>
    </dgm:pt>
    <dgm:pt modelId="{FC0C0F24-1B89-49E1-95CD-B7090DA460EE}" type="sibTrans" cxnId="{EEA3CB0B-9D71-4AB3-AD7B-E437D709B607}">
      <dgm:prSet/>
      <dgm:spPr/>
      <dgm:t>
        <a:bodyPr/>
        <a:lstStyle/>
        <a:p>
          <a:endParaRPr lang="de-DE"/>
        </a:p>
      </dgm:t>
    </dgm:pt>
    <dgm:pt modelId="{3CFAA1BF-7BE3-435C-949C-9C4F3B3C082A}">
      <dgm:prSet phldrT="[Text]" custT="1"/>
      <dgm:spPr>
        <a:solidFill>
          <a:srgbClr val="AC6E7B">
            <a:alpha val="90000"/>
          </a:srgbClr>
        </a:solidFill>
        <a:ln>
          <a:noFill/>
        </a:ln>
      </dgm:spPr>
      <dgm:t>
        <a:bodyPr/>
        <a:lstStyle/>
        <a:p>
          <a:pPr>
            <a:lnSpc>
              <a:spcPct val="100000"/>
            </a:lnSpc>
          </a:pPr>
          <a:r>
            <a:rPr lang="de-DE" sz="1400" dirty="0">
              <a:solidFill>
                <a:schemeClr val="bg1"/>
              </a:solidFill>
            </a:rPr>
            <a:t>Planen der Veränderung</a:t>
          </a:r>
        </a:p>
      </dgm:t>
    </dgm:pt>
    <dgm:pt modelId="{4FAEEEDB-BDC7-4420-B0DE-B5C266AEAC31}" type="parTrans" cxnId="{CBAB476E-CC93-4256-9343-855B097D2CE8}">
      <dgm:prSet/>
      <dgm:spPr/>
      <dgm:t>
        <a:bodyPr/>
        <a:lstStyle/>
        <a:p>
          <a:endParaRPr lang="de-DE"/>
        </a:p>
      </dgm:t>
    </dgm:pt>
    <dgm:pt modelId="{158251D4-6D63-4E18-BD53-7AD75FD06978}" type="sibTrans" cxnId="{CBAB476E-CC93-4256-9343-855B097D2CE8}">
      <dgm:prSet/>
      <dgm:spPr/>
      <dgm:t>
        <a:bodyPr/>
        <a:lstStyle/>
        <a:p>
          <a:endParaRPr lang="de-DE"/>
        </a:p>
      </dgm:t>
    </dgm:pt>
    <dgm:pt modelId="{FD3183D1-2C68-4755-8D67-30FF4C2379BD}">
      <dgm:prSet phldrT="[Text]" custT="1"/>
      <dgm:spPr>
        <a:solidFill>
          <a:srgbClr val="740D22"/>
        </a:solidFill>
        <a:ln>
          <a:noFill/>
        </a:ln>
      </dgm:spPr>
      <dgm:t>
        <a:bodyPr lIns="72000" rIns="72000"/>
        <a:lstStyle/>
        <a:p>
          <a:r>
            <a:rPr lang="de-DE" sz="1400" dirty="0"/>
            <a:t>2. Do</a:t>
          </a:r>
        </a:p>
        <a:p>
          <a:r>
            <a:rPr lang="de-DE" sz="1400" dirty="0"/>
            <a:t>(Durchführen)</a:t>
          </a:r>
        </a:p>
      </dgm:t>
    </dgm:pt>
    <dgm:pt modelId="{7673EF41-3DA1-4828-9E07-DC4779EBB86B}" type="parTrans" cxnId="{2D256724-8B18-4863-B683-9D839C6E017E}">
      <dgm:prSet/>
      <dgm:spPr/>
      <dgm:t>
        <a:bodyPr/>
        <a:lstStyle/>
        <a:p>
          <a:endParaRPr lang="de-DE"/>
        </a:p>
      </dgm:t>
    </dgm:pt>
    <dgm:pt modelId="{E6A1CFBF-C062-4C9B-84D2-B40D9681CFBB}" type="sibTrans" cxnId="{2D256724-8B18-4863-B683-9D839C6E017E}">
      <dgm:prSet/>
      <dgm:spPr/>
      <dgm:t>
        <a:bodyPr/>
        <a:lstStyle/>
        <a:p>
          <a:endParaRPr lang="de-DE"/>
        </a:p>
      </dgm:t>
    </dgm:pt>
    <dgm:pt modelId="{A167DAAF-A983-49D1-AA1F-5EEDE995B207}">
      <dgm:prSet phldrT="[Text]" custT="1"/>
      <dgm:spPr>
        <a:solidFill>
          <a:srgbClr val="AC6E7B">
            <a:alpha val="90000"/>
          </a:srgbClr>
        </a:solidFill>
        <a:ln>
          <a:noFill/>
        </a:ln>
      </dgm:spPr>
      <dgm:t>
        <a:bodyPr lIns="36000"/>
        <a:lstStyle/>
        <a:p>
          <a:pPr algn="r">
            <a:lnSpc>
              <a:spcPct val="100000"/>
            </a:lnSpc>
          </a:pPr>
          <a:r>
            <a:rPr lang="de-DE" sz="1400" dirty="0">
              <a:solidFill>
                <a:schemeClr val="bg1"/>
              </a:solidFill>
            </a:rPr>
            <a:t>Veränderung oder  Probelauf durchführen</a:t>
          </a:r>
        </a:p>
      </dgm:t>
    </dgm:pt>
    <dgm:pt modelId="{FFE8EDE2-9773-4C86-BD77-4627C21E8DCF}" type="parTrans" cxnId="{1E0F8EA4-D6A0-4F3C-8403-101D81B71DB5}">
      <dgm:prSet/>
      <dgm:spPr/>
      <dgm:t>
        <a:bodyPr/>
        <a:lstStyle/>
        <a:p>
          <a:endParaRPr lang="de-DE"/>
        </a:p>
      </dgm:t>
    </dgm:pt>
    <dgm:pt modelId="{3526CE90-BE72-4C78-A4C5-3657E33AE304}" type="sibTrans" cxnId="{1E0F8EA4-D6A0-4F3C-8403-101D81B71DB5}">
      <dgm:prSet/>
      <dgm:spPr/>
      <dgm:t>
        <a:bodyPr/>
        <a:lstStyle/>
        <a:p>
          <a:endParaRPr lang="de-DE"/>
        </a:p>
      </dgm:t>
    </dgm:pt>
    <dgm:pt modelId="{956A573F-663F-4978-B29E-C35F1308A486}">
      <dgm:prSet phldrT="[Text]" custT="1"/>
      <dgm:spPr>
        <a:solidFill>
          <a:srgbClr val="740D22"/>
        </a:solidFill>
        <a:ln>
          <a:noFill/>
        </a:ln>
      </dgm:spPr>
      <dgm:t>
        <a:bodyPr lIns="72000" rIns="72000"/>
        <a:lstStyle/>
        <a:p>
          <a:r>
            <a:rPr lang="de-DE" sz="1400" dirty="0"/>
            <a:t>3. Check</a:t>
          </a:r>
        </a:p>
        <a:p>
          <a:r>
            <a:rPr lang="de-DE" sz="1400" dirty="0"/>
            <a:t>(Überprüfen)</a:t>
          </a:r>
        </a:p>
      </dgm:t>
    </dgm:pt>
    <dgm:pt modelId="{D563983F-427C-430F-8AFE-134DDD4DA97E}" type="parTrans" cxnId="{2B84B37C-7D04-4604-A6B6-DA6F442F5FAC}">
      <dgm:prSet/>
      <dgm:spPr/>
      <dgm:t>
        <a:bodyPr/>
        <a:lstStyle/>
        <a:p>
          <a:endParaRPr lang="de-DE"/>
        </a:p>
      </dgm:t>
    </dgm:pt>
    <dgm:pt modelId="{C55CFA17-9B27-46B4-9623-E3C072F04C90}" type="sibTrans" cxnId="{2B84B37C-7D04-4604-A6B6-DA6F442F5FAC}">
      <dgm:prSet/>
      <dgm:spPr/>
      <dgm:t>
        <a:bodyPr/>
        <a:lstStyle/>
        <a:p>
          <a:endParaRPr lang="de-DE"/>
        </a:p>
      </dgm:t>
    </dgm:pt>
    <dgm:pt modelId="{03F0D23B-7746-4979-91DA-D1FE0633EE1F}">
      <dgm:prSet phldrT="[Text]" custT="1"/>
      <dgm:spPr>
        <a:solidFill>
          <a:srgbClr val="AC6E7B">
            <a:alpha val="90000"/>
          </a:srgbClr>
        </a:solidFill>
        <a:ln>
          <a:noFill/>
        </a:ln>
      </dgm:spPr>
      <dgm:t>
        <a:bodyPr lIns="0" rIns="0" anchor="b"/>
        <a:lstStyle/>
        <a:p>
          <a:pPr algn="r">
            <a:lnSpc>
              <a:spcPct val="100000"/>
            </a:lnSpc>
          </a:pPr>
          <a:r>
            <a:rPr lang="de-DE" sz="1400" dirty="0" err="1">
              <a:solidFill>
                <a:schemeClr val="bg1"/>
              </a:solidFill>
            </a:rPr>
            <a:t>Ergebnischeck:Was</a:t>
          </a:r>
          <a:r>
            <a:rPr lang="de-DE" sz="1400" dirty="0">
              <a:solidFill>
                <a:schemeClr val="bg1"/>
              </a:solidFill>
            </a:rPr>
            <a:t> muss angepasst werden</a:t>
          </a:r>
        </a:p>
      </dgm:t>
    </dgm:pt>
    <dgm:pt modelId="{A79E9CD8-04B3-41D1-A3A5-7D033BB6FF6C}" type="parTrans" cxnId="{762EF0CA-25C8-4821-A43C-36D698D4AE15}">
      <dgm:prSet/>
      <dgm:spPr/>
      <dgm:t>
        <a:bodyPr/>
        <a:lstStyle/>
        <a:p>
          <a:endParaRPr lang="de-DE"/>
        </a:p>
      </dgm:t>
    </dgm:pt>
    <dgm:pt modelId="{5D29E70B-DDFE-4074-8D9B-11A15EB6C7C2}" type="sibTrans" cxnId="{762EF0CA-25C8-4821-A43C-36D698D4AE15}">
      <dgm:prSet/>
      <dgm:spPr/>
      <dgm:t>
        <a:bodyPr/>
        <a:lstStyle/>
        <a:p>
          <a:endParaRPr lang="de-DE"/>
        </a:p>
      </dgm:t>
    </dgm:pt>
    <dgm:pt modelId="{AC091EF5-BC94-445D-BB2C-B609160EA6C1}">
      <dgm:prSet phldrT="[Text]" custT="1"/>
      <dgm:spPr>
        <a:solidFill>
          <a:srgbClr val="740D22"/>
        </a:solidFill>
        <a:ln>
          <a:noFill/>
        </a:ln>
      </dgm:spPr>
      <dgm:t>
        <a:bodyPr lIns="72000" rIns="72000"/>
        <a:lstStyle/>
        <a:p>
          <a:r>
            <a:rPr lang="de-DE" sz="1400" dirty="0"/>
            <a:t>4. Act</a:t>
          </a:r>
        </a:p>
        <a:p>
          <a:r>
            <a:rPr lang="de-DE" sz="1400" dirty="0"/>
            <a:t>(Anpassen)</a:t>
          </a:r>
        </a:p>
      </dgm:t>
    </dgm:pt>
    <dgm:pt modelId="{E933F431-11A4-4EAC-81A7-B216AE54E524}" type="parTrans" cxnId="{3AA627DE-DB92-46F3-846A-CF387D578C9F}">
      <dgm:prSet/>
      <dgm:spPr/>
      <dgm:t>
        <a:bodyPr/>
        <a:lstStyle/>
        <a:p>
          <a:endParaRPr lang="de-DE"/>
        </a:p>
      </dgm:t>
    </dgm:pt>
    <dgm:pt modelId="{16A165B4-D0AF-49F5-998D-BF39ED276099}" type="sibTrans" cxnId="{3AA627DE-DB92-46F3-846A-CF387D578C9F}">
      <dgm:prSet/>
      <dgm:spPr/>
      <dgm:t>
        <a:bodyPr/>
        <a:lstStyle/>
        <a:p>
          <a:endParaRPr lang="de-DE"/>
        </a:p>
      </dgm:t>
    </dgm:pt>
    <dgm:pt modelId="{236C497C-9855-4F55-AC67-E1E47D8A5011}">
      <dgm:prSet phldrT="[Text]" custT="1"/>
      <dgm:spPr>
        <a:solidFill>
          <a:srgbClr val="AC6E7B">
            <a:alpha val="90000"/>
          </a:srgbClr>
        </a:solidFill>
        <a:ln>
          <a:noFill/>
        </a:ln>
      </dgm:spPr>
      <dgm:t>
        <a:bodyPr anchor="b"/>
        <a:lstStyle/>
        <a:p>
          <a:pPr>
            <a:lnSpc>
              <a:spcPct val="100000"/>
            </a:lnSpc>
          </a:pPr>
          <a:r>
            <a:rPr lang="de-DE" sz="1400" dirty="0">
              <a:solidFill>
                <a:schemeClr val="bg1"/>
              </a:solidFill>
            </a:rPr>
            <a:t>Maßnahmen durchführen, optimieren, anpassen</a:t>
          </a:r>
        </a:p>
      </dgm:t>
    </dgm:pt>
    <dgm:pt modelId="{1CB0806B-082C-4DCF-99D1-B5076FD53508}" type="parTrans" cxnId="{5DC96E31-5C32-469F-A122-A34188F1205C}">
      <dgm:prSet/>
      <dgm:spPr/>
      <dgm:t>
        <a:bodyPr/>
        <a:lstStyle/>
        <a:p>
          <a:endParaRPr lang="de-DE"/>
        </a:p>
      </dgm:t>
    </dgm:pt>
    <dgm:pt modelId="{DC72A457-47F9-4686-B9C3-E68125BFC708}" type="sibTrans" cxnId="{5DC96E31-5C32-469F-A122-A34188F1205C}">
      <dgm:prSet/>
      <dgm:spPr/>
      <dgm:t>
        <a:bodyPr/>
        <a:lstStyle/>
        <a:p>
          <a:endParaRPr lang="de-DE"/>
        </a:p>
      </dgm:t>
    </dgm:pt>
    <dgm:pt modelId="{C4272CB8-8EE3-4649-B1AC-26BD8AA53727}" type="pres">
      <dgm:prSet presAssocID="{3C5C8064-9406-4278-8BAF-2AE221BF9891}" presName="cycleMatrixDiagram" presStyleCnt="0">
        <dgm:presLayoutVars>
          <dgm:chMax val="1"/>
          <dgm:dir/>
          <dgm:animLvl val="lvl"/>
          <dgm:resizeHandles val="exact"/>
        </dgm:presLayoutVars>
      </dgm:prSet>
      <dgm:spPr/>
      <dgm:t>
        <a:bodyPr/>
        <a:lstStyle/>
        <a:p>
          <a:endParaRPr lang="de-DE"/>
        </a:p>
      </dgm:t>
    </dgm:pt>
    <dgm:pt modelId="{377E9DFC-1AC2-4115-9257-0B4F331E78D4}" type="pres">
      <dgm:prSet presAssocID="{3C5C8064-9406-4278-8BAF-2AE221BF9891}" presName="children" presStyleCnt="0"/>
      <dgm:spPr/>
    </dgm:pt>
    <dgm:pt modelId="{5DF0300F-BD02-4236-8EFC-34C75AA421F2}" type="pres">
      <dgm:prSet presAssocID="{3C5C8064-9406-4278-8BAF-2AE221BF9891}" presName="child1group" presStyleCnt="0"/>
      <dgm:spPr/>
    </dgm:pt>
    <dgm:pt modelId="{B4B81A5C-A085-41F2-A8AF-FCB3163DACF8}" type="pres">
      <dgm:prSet presAssocID="{3C5C8064-9406-4278-8BAF-2AE221BF9891}" presName="child1" presStyleLbl="bgAcc1" presStyleIdx="0" presStyleCnt="4" custLinFactNeighborX="-2917" custLinFactNeighborY="-1404"/>
      <dgm:spPr/>
      <dgm:t>
        <a:bodyPr/>
        <a:lstStyle/>
        <a:p>
          <a:endParaRPr lang="de-DE"/>
        </a:p>
      </dgm:t>
    </dgm:pt>
    <dgm:pt modelId="{62FB7162-38FD-4126-9428-788AB0C7D80D}" type="pres">
      <dgm:prSet presAssocID="{3C5C8064-9406-4278-8BAF-2AE221BF9891}" presName="child1Text" presStyleLbl="bgAcc1" presStyleIdx="0" presStyleCnt="4">
        <dgm:presLayoutVars>
          <dgm:bulletEnabled val="1"/>
        </dgm:presLayoutVars>
      </dgm:prSet>
      <dgm:spPr/>
      <dgm:t>
        <a:bodyPr/>
        <a:lstStyle/>
        <a:p>
          <a:endParaRPr lang="de-DE"/>
        </a:p>
      </dgm:t>
    </dgm:pt>
    <dgm:pt modelId="{3C524FAB-3290-4131-A94C-42DEA9C9D014}" type="pres">
      <dgm:prSet presAssocID="{3C5C8064-9406-4278-8BAF-2AE221BF9891}" presName="child2group" presStyleCnt="0"/>
      <dgm:spPr/>
    </dgm:pt>
    <dgm:pt modelId="{BF19EE91-40A4-4B13-B252-0957D96B41CD}" type="pres">
      <dgm:prSet presAssocID="{3C5C8064-9406-4278-8BAF-2AE221BF9891}" presName="child2" presStyleLbl="bgAcc1" presStyleIdx="1" presStyleCnt="4" custLinFactNeighborX="1341" custLinFactNeighborY="702"/>
      <dgm:spPr/>
      <dgm:t>
        <a:bodyPr/>
        <a:lstStyle/>
        <a:p>
          <a:endParaRPr lang="de-DE"/>
        </a:p>
      </dgm:t>
    </dgm:pt>
    <dgm:pt modelId="{BA023F4E-1F7B-4DAA-B15A-304CAABBF729}" type="pres">
      <dgm:prSet presAssocID="{3C5C8064-9406-4278-8BAF-2AE221BF9891}" presName="child2Text" presStyleLbl="bgAcc1" presStyleIdx="1" presStyleCnt="4">
        <dgm:presLayoutVars>
          <dgm:bulletEnabled val="1"/>
        </dgm:presLayoutVars>
      </dgm:prSet>
      <dgm:spPr/>
      <dgm:t>
        <a:bodyPr/>
        <a:lstStyle/>
        <a:p>
          <a:endParaRPr lang="de-DE"/>
        </a:p>
      </dgm:t>
    </dgm:pt>
    <dgm:pt modelId="{A2942B80-7AC3-4759-8A2F-0EA84DAF5ADD}" type="pres">
      <dgm:prSet presAssocID="{3C5C8064-9406-4278-8BAF-2AE221BF9891}" presName="child3group" presStyleCnt="0"/>
      <dgm:spPr/>
    </dgm:pt>
    <dgm:pt modelId="{921EE5B8-4B12-4DEC-9B28-48CFBA012D83}" type="pres">
      <dgm:prSet presAssocID="{3C5C8064-9406-4278-8BAF-2AE221BF9891}" presName="child3" presStyleLbl="bgAcc1" presStyleIdx="2" presStyleCnt="4" custLinFactNeighborX="1341"/>
      <dgm:spPr/>
      <dgm:t>
        <a:bodyPr/>
        <a:lstStyle/>
        <a:p>
          <a:endParaRPr lang="de-DE"/>
        </a:p>
      </dgm:t>
    </dgm:pt>
    <dgm:pt modelId="{11F77523-680C-42BD-A3B6-58964AD4BA95}" type="pres">
      <dgm:prSet presAssocID="{3C5C8064-9406-4278-8BAF-2AE221BF9891}" presName="child3Text" presStyleLbl="bgAcc1" presStyleIdx="2" presStyleCnt="4">
        <dgm:presLayoutVars>
          <dgm:bulletEnabled val="1"/>
        </dgm:presLayoutVars>
      </dgm:prSet>
      <dgm:spPr/>
      <dgm:t>
        <a:bodyPr/>
        <a:lstStyle/>
        <a:p>
          <a:endParaRPr lang="de-DE"/>
        </a:p>
      </dgm:t>
    </dgm:pt>
    <dgm:pt modelId="{D21FD8A6-5E49-4B51-B2B0-E23056FBFA82}" type="pres">
      <dgm:prSet presAssocID="{3C5C8064-9406-4278-8BAF-2AE221BF9891}" presName="child4group" presStyleCnt="0"/>
      <dgm:spPr/>
    </dgm:pt>
    <dgm:pt modelId="{7FAB0BD3-DD06-49C5-A541-0F551D8EE94A}" type="pres">
      <dgm:prSet presAssocID="{3C5C8064-9406-4278-8BAF-2AE221BF9891}" presName="child4" presStyleLbl="bgAcc1" presStyleIdx="3" presStyleCnt="4" custLinFactNeighborX="-2917"/>
      <dgm:spPr/>
      <dgm:t>
        <a:bodyPr/>
        <a:lstStyle/>
        <a:p>
          <a:endParaRPr lang="de-DE"/>
        </a:p>
      </dgm:t>
    </dgm:pt>
    <dgm:pt modelId="{17D44F18-BC38-4028-95A6-B826BAB26F88}" type="pres">
      <dgm:prSet presAssocID="{3C5C8064-9406-4278-8BAF-2AE221BF9891}" presName="child4Text" presStyleLbl="bgAcc1" presStyleIdx="3" presStyleCnt="4">
        <dgm:presLayoutVars>
          <dgm:bulletEnabled val="1"/>
        </dgm:presLayoutVars>
      </dgm:prSet>
      <dgm:spPr/>
      <dgm:t>
        <a:bodyPr/>
        <a:lstStyle/>
        <a:p>
          <a:endParaRPr lang="de-DE"/>
        </a:p>
      </dgm:t>
    </dgm:pt>
    <dgm:pt modelId="{9289EA63-A6FB-4C4D-AD6F-635725DFAC18}" type="pres">
      <dgm:prSet presAssocID="{3C5C8064-9406-4278-8BAF-2AE221BF9891}" presName="childPlaceholder" presStyleCnt="0"/>
      <dgm:spPr/>
    </dgm:pt>
    <dgm:pt modelId="{2833BA7B-18C6-4ABB-8294-F266554FD818}" type="pres">
      <dgm:prSet presAssocID="{3C5C8064-9406-4278-8BAF-2AE221BF9891}" presName="circle" presStyleCnt="0"/>
      <dgm:spPr/>
    </dgm:pt>
    <dgm:pt modelId="{777DF456-304B-402D-BEB6-B17D49BECF87}" type="pres">
      <dgm:prSet presAssocID="{3C5C8064-9406-4278-8BAF-2AE221BF9891}" presName="quadrant1" presStyleLbl="node1" presStyleIdx="0" presStyleCnt="4">
        <dgm:presLayoutVars>
          <dgm:chMax val="1"/>
          <dgm:bulletEnabled val="1"/>
        </dgm:presLayoutVars>
      </dgm:prSet>
      <dgm:spPr/>
      <dgm:t>
        <a:bodyPr/>
        <a:lstStyle/>
        <a:p>
          <a:endParaRPr lang="de-DE"/>
        </a:p>
      </dgm:t>
    </dgm:pt>
    <dgm:pt modelId="{94305B18-1D11-4615-919D-2F0A804BE80F}" type="pres">
      <dgm:prSet presAssocID="{3C5C8064-9406-4278-8BAF-2AE221BF9891}" presName="quadrant2" presStyleLbl="node1" presStyleIdx="1" presStyleCnt="4">
        <dgm:presLayoutVars>
          <dgm:chMax val="1"/>
          <dgm:bulletEnabled val="1"/>
        </dgm:presLayoutVars>
      </dgm:prSet>
      <dgm:spPr/>
      <dgm:t>
        <a:bodyPr/>
        <a:lstStyle/>
        <a:p>
          <a:endParaRPr lang="de-DE"/>
        </a:p>
      </dgm:t>
    </dgm:pt>
    <dgm:pt modelId="{DA8FA28A-5DE1-4322-8AB8-11F014CDEC74}" type="pres">
      <dgm:prSet presAssocID="{3C5C8064-9406-4278-8BAF-2AE221BF9891}" presName="quadrant3" presStyleLbl="node1" presStyleIdx="2" presStyleCnt="4">
        <dgm:presLayoutVars>
          <dgm:chMax val="1"/>
          <dgm:bulletEnabled val="1"/>
        </dgm:presLayoutVars>
      </dgm:prSet>
      <dgm:spPr/>
      <dgm:t>
        <a:bodyPr/>
        <a:lstStyle/>
        <a:p>
          <a:endParaRPr lang="de-DE"/>
        </a:p>
      </dgm:t>
    </dgm:pt>
    <dgm:pt modelId="{20B4DB4D-E399-4597-8350-14E095CF992B}" type="pres">
      <dgm:prSet presAssocID="{3C5C8064-9406-4278-8BAF-2AE221BF9891}" presName="quadrant4" presStyleLbl="node1" presStyleIdx="3" presStyleCnt="4">
        <dgm:presLayoutVars>
          <dgm:chMax val="1"/>
          <dgm:bulletEnabled val="1"/>
        </dgm:presLayoutVars>
      </dgm:prSet>
      <dgm:spPr/>
      <dgm:t>
        <a:bodyPr/>
        <a:lstStyle/>
        <a:p>
          <a:endParaRPr lang="de-DE"/>
        </a:p>
      </dgm:t>
    </dgm:pt>
    <dgm:pt modelId="{1C2DE519-4C8E-4594-8925-BAE7AECBEB1B}" type="pres">
      <dgm:prSet presAssocID="{3C5C8064-9406-4278-8BAF-2AE221BF9891}" presName="quadrantPlaceholder" presStyleCnt="0"/>
      <dgm:spPr/>
    </dgm:pt>
    <dgm:pt modelId="{B7C538C7-4D70-4A7F-B9AD-6A7E67C0A81D}" type="pres">
      <dgm:prSet presAssocID="{3C5C8064-9406-4278-8BAF-2AE221BF9891}" presName="center1" presStyleLbl="fgShp" presStyleIdx="0" presStyleCnt="2"/>
      <dgm:spPr>
        <a:solidFill>
          <a:srgbClr val="D9D9D9"/>
        </a:solidFill>
        <a:ln>
          <a:noFill/>
        </a:ln>
      </dgm:spPr>
    </dgm:pt>
    <dgm:pt modelId="{663716E8-E875-4880-BE27-883BCC66F435}" type="pres">
      <dgm:prSet presAssocID="{3C5C8064-9406-4278-8BAF-2AE221BF9891}" presName="center2" presStyleLbl="fgShp" presStyleIdx="1" presStyleCnt="2"/>
      <dgm:spPr>
        <a:solidFill>
          <a:srgbClr val="D9D9D9"/>
        </a:solidFill>
        <a:ln>
          <a:noFill/>
        </a:ln>
      </dgm:spPr>
    </dgm:pt>
  </dgm:ptLst>
  <dgm:cxnLst>
    <dgm:cxn modelId="{3AA627DE-DB92-46F3-846A-CF387D578C9F}" srcId="{3C5C8064-9406-4278-8BAF-2AE221BF9891}" destId="{AC091EF5-BC94-445D-BB2C-B609160EA6C1}" srcOrd="3" destOrd="0" parTransId="{E933F431-11A4-4EAC-81A7-B216AE54E524}" sibTransId="{16A165B4-D0AF-49F5-998D-BF39ED276099}"/>
    <dgm:cxn modelId="{1E0F8EA4-D6A0-4F3C-8403-101D81B71DB5}" srcId="{FD3183D1-2C68-4755-8D67-30FF4C2379BD}" destId="{A167DAAF-A983-49D1-AA1F-5EEDE995B207}" srcOrd="0" destOrd="0" parTransId="{FFE8EDE2-9773-4C86-BD77-4627C21E8DCF}" sibTransId="{3526CE90-BE72-4C78-A4C5-3657E33AE304}"/>
    <dgm:cxn modelId="{571CCD5E-3660-46CD-9432-F4419E0147B0}" type="presOf" srcId="{956A573F-663F-4978-B29E-C35F1308A486}" destId="{DA8FA28A-5DE1-4322-8AB8-11F014CDEC74}" srcOrd="0" destOrd="0" presId="urn:microsoft.com/office/officeart/2005/8/layout/cycle4"/>
    <dgm:cxn modelId="{976DC45C-EFC2-4AB6-8A3E-230C152A163C}" type="presOf" srcId="{AC091EF5-BC94-445D-BB2C-B609160EA6C1}" destId="{20B4DB4D-E399-4597-8350-14E095CF992B}" srcOrd="0" destOrd="0" presId="urn:microsoft.com/office/officeart/2005/8/layout/cycle4"/>
    <dgm:cxn modelId="{2D256724-8B18-4863-B683-9D839C6E017E}" srcId="{3C5C8064-9406-4278-8BAF-2AE221BF9891}" destId="{FD3183D1-2C68-4755-8D67-30FF4C2379BD}" srcOrd="1" destOrd="0" parTransId="{7673EF41-3DA1-4828-9E07-DC4779EBB86B}" sibTransId="{E6A1CFBF-C062-4C9B-84D2-B40D9681CFBB}"/>
    <dgm:cxn modelId="{FB04CE82-CF72-4F35-AFEC-1276CC0F394E}" type="presOf" srcId="{3CFAA1BF-7BE3-435C-949C-9C4F3B3C082A}" destId="{62FB7162-38FD-4126-9428-788AB0C7D80D}" srcOrd="1" destOrd="0" presId="urn:microsoft.com/office/officeart/2005/8/layout/cycle4"/>
    <dgm:cxn modelId="{0367C793-D55B-4377-9857-F79400989F56}" type="presOf" srcId="{03F0D23B-7746-4979-91DA-D1FE0633EE1F}" destId="{921EE5B8-4B12-4DEC-9B28-48CFBA012D83}" srcOrd="0" destOrd="0" presId="urn:microsoft.com/office/officeart/2005/8/layout/cycle4"/>
    <dgm:cxn modelId="{C2F064A3-859A-4265-A21A-95EE491BD9F9}" type="presOf" srcId="{3CFAA1BF-7BE3-435C-949C-9C4F3B3C082A}" destId="{B4B81A5C-A085-41F2-A8AF-FCB3163DACF8}" srcOrd="0" destOrd="0" presId="urn:microsoft.com/office/officeart/2005/8/layout/cycle4"/>
    <dgm:cxn modelId="{CBAB476E-CC93-4256-9343-855B097D2CE8}" srcId="{290D1A9D-A35B-45EA-8A69-1421287B451F}" destId="{3CFAA1BF-7BE3-435C-949C-9C4F3B3C082A}" srcOrd="0" destOrd="0" parTransId="{4FAEEEDB-BDC7-4420-B0DE-B5C266AEAC31}" sibTransId="{158251D4-6D63-4E18-BD53-7AD75FD06978}"/>
    <dgm:cxn modelId="{5DC96E31-5C32-469F-A122-A34188F1205C}" srcId="{AC091EF5-BC94-445D-BB2C-B609160EA6C1}" destId="{236C497C-9855-4F55-AC67-E1E47D8A5011}" srcOrd="0" destOrd="0" parTransId="{1CB0806B-082C-4DCF-99D1-B5076FD53508}" sibTransId="{DC72A457-47F9-4686-B9C3-E68125BFC708}"/>
    <dgm:cxn modelId="{3FB687C8-4B86-4D8A-BC49-2A0B2A1DE03F}" type="presOf" srcId="{236C497C-9855-4F55-AC67-E1E47D8A5011}" destId="{7FAB0BD3-DD06-49C5-A541-0F551D8EE94A}" srcOrd="0" destOrd="0" presId="urn:microsoft.com/office/officeart/2005/8/layout/cycle4"/>
    <dgm:cxn modelId="{E0D2D216-1FEB-4C90-8CCE-A6BB1BD97FEC}" type="presOf" srcId="{FD3183D1-2C68-4755-8D67-30FF4C2379BD}" destId="{94305B18-1D11-4615-919D-2F0A804BE80F}" srcOrd="0" destOrd="0" presId="urn:microsoft.com/office/officeart/2005/8/layout/cycle4"/>
    <dgm:cxn modelId="{481A75DB-DBC0-446A-99A7-F875DE05ADB6}" type="presOf" srcId="{236C497C-9855-4F55-AC67-E1E47D8A5011}" destId="{17D44F18-BC38-4028-95A6-B826BAB26F88}" srcOrd="1" destOrd="0" presId="urn:microsoft.com/office/officeart/2005/8/layout/cycle4"/>
    <dgm:cxn modelId="{EEA3CB0B-9D71-4AB3-AD7B-E437D709B607}" srcId="{3C5C8064-9406-4278-8BAF-2AE221BF9891}" destId="{290D1A9D-A35B-45EA-8A69-1421287B451F}" srcOrd="0" destOrd="0" parTransId="{856ABF64-3E11-44D7-864C-F7E1CD5FA75F}" sibTransId="{FC0C0F24-1B89-49E1-95CD-B7090DA460EE}"/>
    <dgm:cxn modelId="{68DBADCD-B4D6-420F-9984-1CB9CF1CB149}" type="presOf" srcId="{03F0D23B-7746-4979-91DA-D1FE0633EE1F}" destId="{11F77523-680C-42BD-A3B6-58964AD4BA95}" srcOrd="1" destOrd="0" presId="urn:microsoft.com/office/officeart/2005/8/layout/cycle4"/>
    <dgm:cxn modelId="{C5CB3AB7-F110-45E1-986E-6F758A4BD4D2}" type="presOf" srcId="{A167DAAF-A983-49D1-AA1F-5EEDE995B207}" destId="{BF19EE91-40A4-4B13-B252-0957D96B41CD}" srcOrd="0" destOrd="0" presId="urn:microsoft.com/office/officeart/2005/8/layout/cycle4"/>
    <dgm:cxn modelId="{2B84B37C-7D04-4604-A6B6-DA6F442F5FAC}" srcId="{3C5C8064-9406-4278-8BAF-2AE221BF9891}" destId="{956A573F-663F-4978-B29E-C35F1308A486}" srcOrd="2" destOrd="0" parTransId="{D563983F-427C-430F-8AFE-134DDD4DA97E}" sibTransId="{C55CFA17-9B27-46B4-9623-E3C072F04C90}"/>
    <dgm:cxn modelId="{762EF0CA-25C8-4821-A43C-36D698D4AE15}" srcId="{956A573F-663F-4978-B29E-C35F1308A486}" destId="{03F0D23B-7746-4979-91DA-D1FE0633EE1F}" srcOrd="0" destOrd="0" parTransId="{A79E9CD8-04B3-41D1-A3A5-7D033BB6FF6C}" sibTransId="{5D29E70B-DDFE-4074-8D9B-11A15EB6C7C2}"/>
    <dgm:cxn modelId="{CE2C614A-822B-4B01-B610-EA8B87F65ED8}" type="presOf" srcId="{3C5C8064-9406-4278-8BAF-2AE221BF9891}" destId="{C4272CB8-8EE3-4649-B1AC-26BD8AA53727}" srcOrd="0" destOrd="0" presId="urn:microsoft.com/office/officeart/2005/8/layout/cycle4"/>
    <dgm:cxn modelId="{D7950BF2-CB8B-4DF9-AD80-7EF445301ECB}" type="presOf" srcId="{A167DAAF-A983-49D1-AA1F-5EEDE995B207}" destId="{BA023F4E-1F7B-4DAA-B15A-304CAABBF729}" srcOrd="1" destOrd="0" presId="urn:microsoft.com/office/officeart/2005/8/layout/cycle4"/>
    <dgm:cxn modelId="{F1CD17FA-B372-4FE2-87D1-A06067D05F19}" type="presOf" srcId="{290D1A9D-A35B-45EA-8A69-1421287B451F}" destId="{777DF456-304B-402D-BEB6-B17D49BECF87}" srcOrd="0" destOrd="0" presId="urn:microsoft.com/office/officeart/2005/8/layout/cycle4"/>
    <dgm:cxn modelId="{74D3CFCF-6B3E-4EA1-98EB-3CA11BFF37B7}" type="presParOf" srcId="{C4272CB8-8EE3-4649-B1AC-26BD8AA53727}" destId="{377E9DFC-1AC2-4115-9257-0B4F331E78D4}" srcOrd="0" destOrd="0" presId="urn:microsoft.com/office/officeart/2005/8/layout/cycle4"/>
    <dgm:cxn modelId="{02384785-D027-4D7C-9DC0-AE548BA00698}" type="presParOf" srcId="{377E9DFC-1AC2-4115-9257-0B4F331E78D4}" destId="{5DF0300F-BD02-4236-8EFC-34C75AA421F2}" srcOrd="0" destOrd="0" presId="urn:microsoft.com/office/officeart/2005/8/layout/cycle4"/>
    <dgm:cxn modelId="{38AC970A-7F2E-427F-A30F-B8CCDB554AEA}" type="presParOf" srcId="{5DF0300F-BD02-4236-8EFC-34C75AA421F2}" destId="{B4B81A5C-A085-41F2-A8AF-FCB3163DACF8}" srcOrd="0" destOrd="0" presId="urn:microsoft.com/office/officeart/2005/8/layout/cycle4"/>
    <dgm:cxn modelId="{02075A40-AE33-481B-AA7B-31F994E4CC78}" type="presParOf" srcId="{5DF0300F-BD02-4236-8EFC-34C75AA421F2}" destId="{62FB7162-38FD-4126-9428-788AB0C7D80D}" srcOrd="1" destOrd="0" presId="urn:microsoft.com/office/officeart/2005/8/layout/cycle4"/>
    <dgm:cxn modelId="{DC6DA62F-1040-4D92-A7A1-C72165CA3640}" type="presParOf" srcId="{377E9DFC-1AC2-4115-9257-0B4F331E78D4}" destId="{3C524FAB-3290-4131-A94C-42DEA9C9D014}" srcOrd="1" destOrd="0" presId="urn:microsoft.com/office/officeart/2005/8/layout/cycle4"/>
    <dgm:cxn modelId="{832CE3C9-DA87-40C1-94B5-7392B83CD714}" type="presParOf" srcId="{3C524FAB-3290-4131-A94C-42DEA9C9D014}" destId="{BF19EE91-40A4-4B13-B252-0957D96B41CD}" srcOrd="0" destOrd="0" presId="urn:microsoft.com/office/officeart/2005/8/layout/cycle4"/>
    <dgm:cxn modelId="{6DFFF3B0-5CB2-4C06-9CE6-A98238B06231}" type="presParOf" srcId="{3C524FAB-3290-4131-A94C-42DEA9C9D014}" destId="{BA023F4E-1F7B-4DAA-B15A-304CAABBF729}" srcOrd="1" destOrd="0" presId="urn:microsoft.com/office/officeart/2005/8/layout/cycle4"/>
    <dgm:cxn modelId="{E49315D0-716B-4F8B-B625-1379A2872D84}" type="presParOf" srcId="{377E9DFC-1AC2-4115-9257-0B4F331E78D4}" destId="{A2942B80-7AC3-4759-8A2F-0EA84DAF5ADD}" srcOrd="2" destOrd="0" presId="urn:microsoft.com/office/officeart/2005/8/layout/cycle4"/>
    <dgm:cxn modelId="{CC6E4BCC-CBF6-4059-8D14-FCE3F0C9EB9C}" type="presParOf" srcId="{A2942B80-7AC3-4759-8A2F-0EA84DAF5ADD}" destId="{921EE5B8-4B12-4DEC-9B28-48CFBA012D83}" srcOrd="0" destOrd="0" presId="urn:microsoft.com/office/officeart/2005/8/layout/cycle4"/>
    <dgm:cxn modelId="{D97BEE27-5792-4184-B767-F73ABA1EBD4E}" type="presParOf" srcId="{A2942B80-7AC3-4759-8A2F-0EA84DAF5ADD}" destId="{11F77523-680C-42BD-A3B6-58964AD4BA95}" srcOrd="1" destOrd="0" presId="urn:microsoft.com/office/officeart/2005/8/layout/cycle4"/>
    <dgm:cxn modelId="{F0DE09EA-03E9-4A61-B864-86861F6FBABA}" type="presParOf" srcId="{377E9DFC-1AC2-4115-9257-0B4F331E78D4}" destId="{D21FD8A6-5E49-4B51-B2B0-E23056FBFA82}" srcOrd="3" destOrd="0" presId="urn:microsoft.com/office/officeart/2005/8/layout/cycle4"/>
    <dgm:cxn modelId="{2AB11171-302E-4128-919D-0C530B96480A}" type="presParOf" srcId="{D21FD8A6-5E49-4B51-B2B0-E23056FBFA82}" destId="{7FAB0BD3-DD06-49C5-A541-0F551D8EE94A}" srcOrd="0" destOrd="0" presId="urn:microsoft.com/office/officeart/2005/8/layout/cycle4"/>
    <dgm:cxn modelId="{55B7E5DE-CE05-49D3-95F8-5BB39E822383}" type="presParOf" srcId="{D21FD8A6-5E49-4B51-B2B0-E23056FBFA82}" destId="{17D44F18-BC38-4028-95A6-B826BAB26F88}" srcOrd="1" destOrd="0" presId="urn:microsoft.com/office/officeart/2005/8/layout/cycle4"/>
    <dgm:cxn modelId="{6CAA9BD0-37AF-4DAF-8912-F8328E5D62CE}" type="presParOf" srcId="{377E9DFC-1AC2-4115-9257-0B4F331E78D4}" destId="{9289EA63-A6FB-4C4D-AD6F-635725DFAC18}" srcOrd="4" destOrd="0" presId="urn:microsoft.com/office/officeart/2005/8/layout/cycle4"/>
    <dgm:cxn modelId="{7BC2525B-D771-4476-8D0A-ACF51B6DDB8C}" type="presParOf" srcId="{C4272CB8-8EE3-4649-B1AC-26BD8AA53727}" destId="{2833BA7B-18C6-4ABB-8294-F266554FD818}" srcOrd="1" destOrd="0" presId="urn:microsoft.com/office/officeart/2005/8/layout/cycle4"/>
    <dgm:cxn modelId="{B14C912D-640E-4D87-8BB2-EA782CD302CD}" type="presParOf" srcId="{2833BA7B-18C6-4ABB-8294-F266554FD818}" destId="{777DF456-304B-402D-BEB6-B17D49BECF87}" srcOrd="0" destOrd="0" presId="urn:microsoft.com/office/officeart/2005/8/layout/cycle4"/>
    <dgm:cxn modelId="{D1C5D935-CD30-4304-8A57-B93B912A7405}" type="presParOf" srcId="{2833BA7B-18C6-4ABB-8294-F266554FD818}" destId="{94305B18-1D11-4615-919D-2F0A804BE80F}" srcOrd="1" destOrd="0" presId="urn:microsoft.com/office/officeart/2005/8/layout/cycle4"/>
    <dgm:cxn modelId="{E7042DF5-7183-4C6A-8A76-BAE2E9412C72}" type="presParOf" srcId="{2833BA7B-18C6-4ABB-8294-F266554FD818}" destId="{DA8FA28A-5DE1-4322-8AB8-11F014CDEC74}" srcOrd="2" destOrd="0" presId="urn:microsoft.com/office/officeart/2005/8/layout/cycle4"/>
    <dgm:cxn modelId="{85A0B5ED-CC09-47C7-8E19-33C7E6BB620C}" type="presParOf" srcId="{2833BA7B-18C6-4ABB-8294-F266554FD818}" destId="{20B4DB4D-E399-4597-8350-14E095CF992B}" srcOrd="3" destOrd="0" presId="urn:microsoft.com/office/officeart/2005/8/layout/cycle4"/>
    <dgm:cxn modelId="{C6248348-7526-46AF-8F75-7529F733208C}" type="presParOf" srcId="{2833BA7B-18C6-4ABB-8294-F266554FD818}" destId="{1C2DE519-4C8E-4594-8925-BAE7AECBEB1B}" srcOrd="4" destOrd="0" presId="urn:microsoft.com/office/officeart/2005/8/layout/cycle4"/>
    <dgm:cxn modelId="{E25D7F10-B6CD-4C7E-9F3D-F8DF0F6AC19D}" type="presParOf" srcId="{C4272CB8-8EE3-4649-B1AC-26BD8AA53727}" destId="{B7C538C7-4D70-4A7F-B9AD-6A7E67C0A81D}" srcOrd="2" destOrd="0" presId="urn:microsoft.com/office/officeart/2005/8/layout/cycle4"/>
    <dgm:cxn modelId="{21117E18-5379-4A58-BA02-96E3853F0937}" type="presParOf" srcId="{C4272CB8-8EE3-4649-B1AC-26BD8AA53727}" destId="{663716E8-E875-4880-BE27-883BCC66F435}"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641E6D-A007-47B8-AC12-C7E2850C79FF}" type="doc">
      <dgm:prSet loTypeId="urn:microsoft.com/office/officeart/2005/8/layout/chevron1" loCatId="process" qsTypeId="urn:microsoft.com/office/officeart/2005/8/quickstyle/simple1" qsCatId="simple" csTypeId="urn:microsoft.com/office/officeart/2005/8/colors/accent1_2" csCatId="accent1" phldr="1"/>
      <dgm:spPr/>
    </dgm:pt>
    <dgm:pt modelId="{51EFD32E-D1F9-45F1-81ED-76FFF93ACC16}">
      <dgm:prSet phldrT="[Text]"/>
      <dgm:spPr>
        <a:xfrm>
          <a:off x="0"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Zielfestlegung</a:t>
          </a:r>
        </a:p>
      </dgm:t>
    </dgm:pt>
    <dgm:pt modelId="{161D6D3B-6F6E-4460-81A7-CD6F1C06FD24}" type="parTrans" cxnId="{CD6B16F9-9817-479D-BAC5-457F8BE6B26D}">
      <dgm:prSet/>
      <dgm:spPr/>
      <dgm:t>
        <a:bodyPr/>
        <a:lstStyle/>
        <a:p>
          <a:endParaRPr lang="de-DE"/>
        </a:p>
      </dgm:t>
    </dgm:pt>
    <dgm:pt modelId="{D09460C8-9A18-490F-98C3-49A63463E8FC}" type="sibTrans" cxnId="{CD6B16F9-9817-479D-BAC5-457F8BE6B26D}">
      <dgm:prSet/>
      <dgm:spPr/>
      <dgm:t>
        <a:bodyPr/>
        <a:lstStyle/>
        <a:p>
          <a:endParaRPr lang="de-DE"/>
        </a:p>
      </dgm:t>
    </dgm:pt>
    <dgm:pt modelId="{DC016AEA-CCF4-4D9E-8320-1DDB0AF7E2AB}">
      <dgm:prSet phldrT="[Text]"/>
      <dgm:spPr>
        <a:xfrm>
          <a:off x="3347963"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Konzept-planung</a:t>
          </a:r>
        </a:p>
      </dgm:t>
    </dgm:pt>
    <dgm:pt modelId="{585E29E0-049C-4A23-84ED-02343672B6E2}" type="parTrans" cxnId="{D0FD00E5-18F9-43A1-9B62-E9B9A0FE317F}">
      <dgm:prSet/>
      <dgm:spPr/>
      <dgm:t>
        <a:bodyPr/>
        <a:lstStyle/>
        <a:p>
          <a:endParaRPr lang="de-DE"/>
        </a:p>
      </dgm:t>
    </dgm:pt>
    <dgm:pt modelId="{B278A150-A1A8-409D-A496-EDB0608B21CA}" type="sibTrans" cxnId="{D0FD00E5-18F9-43A1-9B62-E9B9A0FE317F}">
      <dgm:prSet/>
      <dgm:spPr/>
      <dgm:t>
        <a:bodyPr/>
        <a:lstStyle/>
        <a:p>
          <a:endParaRPr lang="de-DE"/>
        </a:p>
      </dgm:t>
    </dgm:pt>
    <dgm:pt modelId="{20AD62B1-EF5E-4599-ADD6-03765857AE7A}">
      <dgm:prSet phldrT="[Text]"/>
      <dgm:spPr>
        <a:xfrm>
          <a:off x="5021945"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Detailplanung</a:t>
          </a:r>
        </a:p>
      </dgm:t>
    </dgm:pt>
    <dgm:pt modelId="{BA55D38C-A503-4482-882C-7F4AFF01C3FC}" type="parTrans" cxnId="{F4A02B7B-8DD0-48E6-926F-65341299C840}">
      <dgm:prSet/>
      <dgm:spPr/>
      <dgm:t>
        <a:bodyPr/>
        <a:lstStyle/>
        <a:p>
          <a:endParaRPr lang="de-DE"/>
        </a:p>
      </dgm:t>
    </dgm:pt>
    <dgm:pt modelId="{E243D1A6-0A2B-44A3-B0E1-74CCC30A6994}" type="sibTrans" cxnId="{F4A02B7B-8DD0-48E6-926F-65341299C840}">
      <dgm:prSet/>
      <dgm:spPr/>
      <dgm:t>
        <a:bodyPr/>
        <a:lstStyle/>
        <a:p>
          <a:endParaRPr lang="de-DE"/>
        </a:p>
      </dgm:t>
    </dgm:pt>
    <dgm:pt modelId="{AD5FCA45-2174-4F22-9C00-985A1D70CC73}">
      <dgm:prSet phldrT="[Text]"/>
      <dgm:spPr>
        <a:xfrm>
          <a:off x="1673981"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Grundlagen-ermittlung</a:t>
          </a:r>
        </a:p>
      </dgm:t>
    </dgm:pt>
    <dgm:pt modelId="{0F0C706E-2D06-4119-93D3-BAE9053957B4}" type="parTrans" cxnId="{C2D82016-2D99-422E-AC2E-1B803B90C293}">
      <dgm:prSet/>
      <dgm:spPr/>
      <dgm:t>
        <a:bodyPr/>
        <a:lstStyle/>
        <a:p>
          <a:endParaRPr lang="de-DE"/>
        </a:p>
      </dgm:t>
    </dgm:pt>
    <dgm:pt modelId="{C8BC8F5A-8822-4E67-97EF-DB1B77594FA5}" type="sibTrans" cxnId="{C2D82016-2D99-422E-AC2E-1B803B90C293}">
      <dgm:prSet/>
      <dgm:spPr/>
      <dgm:t>
        <a:bodyPr/>
        <a:lstStyle/>
        <a:p>
          <a:endParaRPr lang="de-DE"/>
        </a:p>
      </dgm:t>
    </dgm:pt>
    <dgm:pt modelId="{059A9438-2060-475B-B4B1-86D3DA3B37B9}">
      <dgm:prSet phldrT="[Text]"/>
      <dgm:spPr>
        <a:xfrm>
          <a:off x="6695926"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Realisierungs-vorbereitung</a:t>
          </a:r>
        </a:p>
      </dgm:t>
    </dgm:pt>
    <dgm:pt modelId="{CFDF9EE0-5CF1-486C-B788-81410125E7D1}" type="parTrans" cxnId="{FA52C51B-1731-4DB3-89C8-71D2341175EA}">
      <dgm:prSet/>
      <dgm:spPr/>
      <dgm:t>
        <a:bodyPr/>
        <a:lstStyle/>
        <a:p>
          <a:endParaRPr lang="de-DE"/>
        </a:p>
      </dgm:t>
    </dgm:pt>
    <dgm:pt modelId="{07AEFBBA-C754-43F0-BC6D-E43DE75B66C9}" type="sibTrans" cxnId="{FA52C51B-1731-4DB3-89C8-71D2341175EA}">
      <dgm:prSet/>
      <dgm:spPr/>
      <dgm:t>
        <a:bodyPr/>
        <a:lstStyle/>
        <a:p>
          <a:endParaRPr lang="de-DE"/>
        </a:p>
      </dgm:t>
    </dgm:pt>
    <dgm:pt modelId="{5BE2E097-AF26-4B95-A223-C2BF0B7D28A3}">
      <dgm:prSet phldrT="[Text]"/>
      <dgm:spPr>
        <a:xfrm>
          <a:off x="8369908"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Realisierungs-überwachung</a:t>
          </a:r>
        </a:p>
      </dgm:t>
    </dgm:pt>
    <dgm:pt modelId="{21BA89E6-5F0A-455A-87E3-A7296A22760E}" type="parTrans" cxnId="{3E91663D-085E-4892-90AA-BF724795F829}">
      <dgm:prSet/>
      <dgm:spPr/>
      <dgm:t>
        <a:bodyPr/>
        <a:lstStyle/>
        <a:p>
          <a:endParaRPr lang="de-DE"/>
        </a:p>
      </dgm:t>
    </dgm:pt>
    <dgm:pt modelId="{F74CD0F5-00A5-4CA9-A91C-49E47EF06016}" type="sibTrans" cxnId="{3E91663D-085E-4892-90AA-BF724795F829}">
      <dgm:prSet/>
      <dgm:spPr/>
      <dgm:t>
        <a:bodyPr/>
        <a:lstStyle/>
        <a:p>
          <a:endParaRPr lang="de-DE"/>
        </a:p>
      </dgm:t>
    </dgm:pt>
    <dgm:pt modelId="{4199CE5D-CD14-470B-B4D5-E5F95295285D}">
      <dgm:prSet phldrT="[Text]"/>
      <dgm:spPr>
        <a:xfrm>
          <a:off x="10043890"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Hochlauf-betreuung</a:t>
          </a:r>
        </a:p>
      </dgm:t>
    </dgm:pt>
    <dgm:pt modelId="{E4C52617-DAEC-43CF-B120-0F3F735BD59B}" type="parTrans" cxnId="{C9D1E45E-76AC-42E6-A406-9F17A5FCD61C}">
      <dgm:prSet/>
      <dgm:spPr/>
      <dgm:t>
        <a:bodyPr/>
        <a:lstStyle/>
        <a:p>
          <a:endParaRPr lang="de-DE"/>
        </a:p>
      </dgm:t>
    </dgm:pt>
    <dgm:pt modelId="{1768781E-3F21-4FB1-9A5D-B07D333AE3B1}" type="sibTrans" cxnId="{C9D1E45E-76AC-42E6-A406-9F17A5FCD61C}">
      <dgm:prSet/>
      <dgm:spPr/>
      <dgm:t>
        <a:bodyPr/>
        <a:lstStyle/>
        <a:p>
          <a:endParaRPr lang="de-DE"/>
        </a:p>
      </dgm:t>
    </dgm:pt>
    <dgm:pt modelId="{606BBAAF-AB16-4AB1-BE84-F335A3318A56}" type="pres">
      <dgm:prSet presAssocID="{CF641E6D-A007-47B8-AC12-C7E2850C79FF}" presName="Name0" presStyleCnt="0">
        <dgm:presLayoutVars>
          <dgm:dir/>
          <dgm:animLvl val="lvl"/>
          <dgm:resizeHandles val="exact"/>
        </dgm:presLayoutVars>
      </dgm:prSet>
      <dgm:spPr/>
    </dgm:pt>
    <dgm:pt modelId="{F5EA728C-55FD-4C6D-83A7-DDEFC9C6A3CD}" type="pres">
      <dgm:prSet presAssocID="{51EFD32E-D1F9-45F1-81ED-76FFF93ACC16}" presName="parTxOnly" presStyleLbl="node1" presStyleIdx="0" presStyleCnt="7">
        <dgm:presLayoutVars>
          <dgm:chMax val="0"/>
          <dgm:chPref val="0"/>
          <dgm:bulletEnabled val="1"/>
        </dgm:presLayoutVars>
      </dgm:prSet>
      <dgm:spPr/>
      <dgm:t>
        <a:bodyPr/>
        <a:lstStyle/>
        <a:p>
          <a:endParaRPr lang="de-DE"/>
        </a:p>
      </dgm:t>
    </dgm:pt>
    <dgm:pt modelId="{D54E64FE-303C-43F7-9417-D0AC62139773}" type="pres">
      <dgm:prSet presAssocID="{D09460C8-9A18-490F-98C3-49A63463E8FC}" presName="parTxOnlySpace" presStyleCnt="0"/>
      <dgm:spPr/>
    </dgm:pt>
    <dgm:pt modelId="{087AABD8-E25B-44C3-BBC6-F1531F44219C}" type="pres">
      <dgm:prSet presAssocID="{AD5FCA45-2174-4F22-9C00-985A1D70CC73}" presName="parTxOnly" presStyleLbl="node1" presStyleIdx="1" presStyleCnt="7">
        <dgm:presLayoutVars>
          <dgm:chMax val="0"/>
          <dgm:chPref val="0"/>
          <dgm:bulletEnabled val="1"/>
        </dgm:presLayoutVars>
      </dgm:prSet>
      <dgm:spPr/>
      <dgm:t>
        <a:bodyPr/>
        <a:lstStyle/>
        <a:p>
          <a:endParaRPr lang="de-DE"/>
        </a:p>
      </dgm:t>
    </dgm:pt>
    <dgm:pt modelId="{629017CA-33C4-4B4E-83AE-973EA67B8E53}" type="pres">
      <dgm:prSet presAssocID="{C8BC8F5A-8822-4E67-97EF-DB1B77594FA5}" presName="parTxOnlySpace" presStyleCnt="0"/>
      <dgm:spPr/>
    </dgm:pt>
    <dgm:pt modelId="{A2EE4A58-8F1D-4239-9B41-4DCB97349714}" type="pres">
      <dgm:prSet presAssocID="{DC016AEA-CCF4-4D9E-8320-1DDB0AF7E2AB}" presName="parTxOnly" presStyleLbl="node1" presStyleIdx="2" presStyleCnt="7">
        <dgm:presLayoutVars>
          <dgm:chMax val="0"/>
          <dgm:chPref val="0"/>
          <dgm:bulletEnabled val="1"/>
        </dgm:presLayoutVars>
      </dgm:prSet>
      <dgm:spPr/>
      <dgm:t>
        <a:bodyPr/>
        <a:lstStyle/>
        <a:p>
          <a:endParaRPr lang="de-DE"/>
        </a:p>
      </dgm:t>
    </dgm:pt>
    <dgm:pt modelId="{C6EBA460-73F3-4578-993B-C2016C08AD9D}" type="pres">
      <dgm:prSet presAssocID="{B278A150-A1A8-409D-A496-EDB0608B21CA}" presName="parTxOnlySpace" presStyleCnt="0"/>
      <dgm:spPr/>
    </dgm:pt>
    <dgm:pt modelId="{113D765A-508D-4CA6-98B1-C484FA26A84C}" type="pres">
      <dgm:prSet presAssocID="{20AD62B1-EF5E-4599-ADD6-03765857AE7A}" presName="parTxOnly" presStyleLbl="node1" presStyleIdx="3" presStyleCnt="7">
        <dgm:presLayoutVars>
          <dgm:chMax val="0"/>
          <dgm:chPref val="0"/>
          <dgm:bulletEnabled val="1"/>
        </dgm:presLayoutVars>
      </dgm:prSet>
      <dgm:spPr/>
      <dgm:t>
        <a:bodyPr/>
        <a:lstStyle/>
        <a:p>
          <a:endParaRPr lang="de-DE"/>
        </a:p>
      </dgm:t>
    </dgm:pt>
    <dgm:pt modelId="{F341C38B-C8BC-496A-9416-99B56250C398}" type="pres">
      <dgm:prSet presAssocID="{E243D1A6-0A2B-44A3-B0E1-74CCC30A6994}" presName="parTxOnlySpace" presStyleCnt="0"/>
      <dgm:spPr/>
    </dgm:pt>
    <dgm:pt modelId="{84131FE7-E884-4779-9679-A1DDF3B8CA27}" type="pres">
      <dgm:prSet presAssocID="{059A9438-2060-475B-B4B1-86D3DA3B37B9}" presName="parTxOnly" presStyleLbl="node1" presStyleIdx="4" presStyleCnt="7">
        <dgm:presLayoutVars>
          <dgm:chMax val="0"/>
          <dgm:chPref val="0"/>
          <dgm:bulletEnabled val="1"/>
        </dgm:presLayoutVars>
      </dgm:prSet>
      <dgm:spPr/>
      <dgm:t>
        <a:bodyPr/>
        <a:lstStyle/>
        <a:p>
          <a:endParaRPr lang="de-DE"/>
        </a:p>
      </dgm:t>
    </dgm:pt>
    <dgm:pt modelId="{8590FABC-7B75-480B-A683-2EF0F0FB6233}" type="pres">
      <dgm:prSet presAssocID="{07AEFBBA-C754-43F0-BC6D-E43DE75B66C9}" presName="parTxOnlySpace" presStyleCnt="0"/>
      <dgm:spPr/>
    </dgm:pt>
    <dgm:pt modelId="{7D770B1F-987E-445B-8DC3-526BC4D9F388}" type="pres">
      <dgm:prSet presAssocID="{5BE2E097-AF26-4B95-A223-C2BF0B7D28A3}" presName="parTxOnly" presStyleLbl="node1" presStyleIdx="5" presStyleCnt="7">
        <dgm:presLayoutVars>
          <dgm:chMax val="0"/>
          <dgm:chPref val="0"/>
          <dgm:bulletEnabled val="1"/>
        </dgm:presLayoutVars>
      </dgm:prSet>
      <dgm:spPr/>
      <dgm:t>
        <a:bodyPr/>
        <a:lstStyle/>
        <a:p>
          <a:endParaRPr lang="de-DE"/>
        </a:p>
      </dgm:t>
    </dgm:pt>
    <dgm:pt modelId="{B6F09C3D-A361-46ED-84DD-B3F28D90F937}" type="pres">
      <dgm:prSet presAssocID="{F74CD0F5-00A5-4CA9-A91C-49E47EF06016}" presName="parTxOnlySpace" presStyleCnt="0"/>
      <dgm:spPr/>
    </dgm:pt>
    <dgm:pt modelId="{9751FCE5-FBCD-4AC9-9FB9-ADC1738DBB3F}" type="pres">
      <dgm:prSet presAssocID="{4199CE5D-CD14-470B-B4D5-E5F95295285D}" presName="parTxOnly" presStyleLbl="node1" presStyleIdx="6" presStyleCnt="7">
        <dgm:presLayoutVars>
          <dgm:chMax val="0"/>
          <dgm:chPref val="0"/>
          <dgm:bulletEnabled val="1"/>
        </dgm:presLayoutVars>
      </dgm:prSet>
      <dgm:spPr/>
      <dgm:t>
        <a:bodyPr/>
        <a:lstStyle/>
        <a:p>
          <a:endParaRPr lang="de-DE"/>
        </a:p>
      </dgm:t>
    </dgm:pt>
  </dgm:ptLst>
  <dgm:cxnLst>
    <dgm:cxn modelId="{C2D82016-2D99-422E-AC2E-1B803B90C293}" srcId="{CF641E6D-A007-47B8-AC12-C7E2850C79FF}" destId="{AD5FCA45-2174-4F22-9C00-985A1D70CC73}" srcOrd="1" destOrd="0" parTransId="{0F0C706E-2D06-4119-93D3-BAE9053957B4}" sibTransId="{C8BC8F5A-8822-4E67-97EF-DB1B77594FA5}"/>
    <dgm:cxn modelId="{1CBB44AE-3E81-4A96-85D9-6A8B130E9E63}" type="presOf" srcId="{AD5FCA45-2174-4F22-9C00-985A1D70CC73}" destId="{087AABD8-E25B-44C3-BBC6-F1531F44219C}" srcOrd="0" destOrd="0" presId="urn:microsoft.com/office/officeart/2005/8/layout/chevron1"/>
    <dgm:cxn modelId="{D0FD00E5-18F9-43A1-9B62-E9B9A0FE317F}" srcId="{CF641E6D-A007-47B8-AC12-C7E2850C79FF}" destId="{DC016AEA-CCF4-4D9E-8320-1DDB0AF7E2AB}" srcOrd="2" destOrd="0" parTransId="{585E29E0-049C-4A23-84ED-02343672B6E2}" sibTransId="{B278A150-A1A8-409D-A496-EDB0608B21CA}"/>
    <dgm:cxn modelId="{C472104D-9484-46A6-AABF-57387F6D036F}" type="presOf" srcId="{4199CE5D-CD14-470B-B4D5-E5F95295285D}" destId="{9751FCE5-FBCD-4AC9-9FB9-ADC1738DBB3F}" srcOrd="0" destOrd="0" presId="urn:microsoft.com/office/officeart/2005/8/layout/chevron1"/>
    <dgm:cxn modelId="{5C748725-D8DC-4006-A811-7B5FBBBA5CD9}" type="presOf" srcId="{DC016AEA-CCF4-4D9E-8320-1DDB0AF7E2AB}" destId="{A2EE4A58-8F1D-4239-9B41-4DCB97349714}" srcOrd="0" destOrd="0" presId="urn:microsoft.com/office/officeart/2005/8/layout/chevron1"/>
    <dgm:cxn modelId="{F4A02B7B-8DD0-48E6-926F-65341299C840}" srcId="{CF641E6D-A007-47B8-AC12-C7E2850C79FF}" destId="{20AD62B1-EF5E-4599-ADD6-03765857AE7A}" srcOrd="3" destOrd="0" parTransId="{BA55D38C-A503-4482-882C-7F4AFF01C3FC}" sibTransId="{E243D1A6-0A2B-44A3-B0E1-74CCC30A6994}"/>
    <dgm:cxn modelId="{02866F44-917E-4A63-B756-36A4F74B48FA}" type="presOf" srcId="{20AD62B1-EF5E-4599-ADD6-03765857AE7A}" destId="{113D765A-508D-4CA6-98B1-C484FA26A84C}" srcOrd="0" destOrd="0" presId="urn:microsoft.com/office/officeart/2005/8/layout/chevron1"/>
    <dgm:cxn modelId="{9F152277-6A17-4BF6-A496-DBD6EB3A2C97}" type="presOf" srcId="{CF641E6D-A007-47B8-AC12-C7E2850C79FF}" destId="{606BBAAF-AB16-4AB1-BE84-F335A3318A56}" srcOrd="0" destOrd="0" presId="urn:microsoft.com/office/officeart/2005/8/layout/chevron1"/>
    <dgm:cxn modelId="{FC68E4BC-9A3C-4612-92BA-B50FADCB4112}" type="presOf" srcId="{059A9438-2060-475B-B4B1-86D3DA3B37B9}" destId="{84131FE7-E884-4779-9679-A1DDF3B8CA27}" srcOrd="0" destOrd="0" presId="urn:microsoft.com/office/officeart/2005/8/layout/chevron1"/>
    <dgm:cxn modelId="{FA52C51B-1731-4DB3-89C8-71D2341175EA}" srcId="{CF641E6D-A007-47B8-AC12-C7E2850C79FF}" destId="{059A9438-2060-475B-B4B1-86D3DA3B37B9}" srcOrd="4" destOrd="0" parTransId="{CFDF9EE0-5CF1-486C-B788-81410125E7D1}" sibTransId="{07AEFBBA-C754-43F0-BC6D-E43DE75B66C9}"/>
    <dgm:cxn modelId="{CD6B16F9-9817-479D-BAC5-457F8BE6B26D}" srcId="{CF641E6D-A007-47B8-AC12-C7E2850C79FF}" destId="{51EFD32E-D1F9-45F1-81ED-76FFF93ACC16}" srcOrd="0" destOrd="0" parTransId="{161D6D3B-6F6E-4460-81A7-CD6F1C06FD24}" sibTransId="{D09460C8-9A18-490F-98C3-49A63463E8FC}"/>
    <dgm:cxn modelId="{3E91663D-085E-4892-90AA-BF724795F829}" srcId="{CF641E6D-A007-47B8-AC12-C7E2850C79FF}" destId="{5BE2E097-AF26-4B95-A223-C2BF0B7D28A3}" srcOrd="5" destOrd="0" parTransId="{21BA89E6-5F0A-455A-87E3-A7296A22760E}" sibTransId="{F74CD0F5-00A5-4CA9-A91C-49E47EF06016}"/>
    <dgm:cxn modelId="{C9D1E45E-76AC-42E6-A406-9F17A5FCD61C}" srcId="{CF641E6D-A007-47B8-AC12-C7E2850C79FF}" destId="{4199CE5D-CD14-470B-B4D5-E5F95295285D}" srcOrd="6" destOrd="0" parTransId="{E4C52617-DAEC-43CF-B120-0F3F735BD59B}" sibTransId="{1768781E-3F21-4FB1-9A5D-B07D333AE3B1}"/>
    <dgm:cxn modelId="{2E9FE460-6DBA-4CB2-8877-32473BC678C7}" type="presOf" srcId="{51EFD32E-D1F9-45F1-81ED-76FFF93ACC16}" destId="{F5EA728C-55FD-4C6D-83A7-DDEFC9C6A3CD}" srcOrd="0" destOrd="0" presId="urn:microsoft.com/office/officeart/2005/8/layout/chevron1"/>
    <dgm:cxn modelId="{22F07F50-8AA5-4525-AEF0-E542D97038A1}" type="presOf" srcId="{5BE2E097-AF26-4B95-A223-C2BF0B7D28A3}" destId="{7D770B1F-987E-445B-8DC3-526BC4D9F388}" srcOrd="0" destOrd="0" presId="urn:microsoft.com/office/officeart/2005/8/layout/chevron1"/>
    <dgm:cxn modelId="{0CE6D3FB-B523-4B75-B4B7-85458DCD73F4}" type="presParOf" srcId="{606BBAAF-AB16-4AB1-BE84-F335A3318A56}" destId="{F5EA728C-55FD-4C6D-83A7-DDEFC9C6A3CD}" srcOrd="0" destOrd="0" presId="urn:microsoft.com/office/officeart/2005/8/layout/chevron1"/>
    <dgm:cxn modelId="{2BB74973-76F4-4375-A4F7-04D2B3F1DFA8}" type="presParOf" srcId="{606BBAAF-AB16-4AB1-BE84-F335A3318A56}" destId="{D54E64FE-303C-43F7-9417-D0AC62139773}" srcOrd="1" destOrd="0" presId="urn:microsoft.com/office/officeart/2005/8/layout/chevron1"/>
    <dgm:cxn modelId="{C2033925-D5BA-4618-8771-E2F3F23508EC}" type="presParOf" srcId="{606BBAAF-AB16-4AB1-BE84-F335A3318A56}" destId="{087AABD8-E25B-44C3-BBC6-F1531F44219C}" srcOrd="2" destOrd="0" presId="urn:microsoft.com/office/officeart/2005/8/layout/chevron1"/>
    <dgm:cxn modelId="{8D4DC178-DC63-4428-9CDD-6842994AD29D}" type="presParOf" srcId="{606BBAAF-AB16-4AB1-BE84-F335A3318A56}" destId="{629017CA-33C4-4B4E-83AE-973EA67B8E53}" srcOrd="3" destOrd="0" presId="urn:microsoft.com/office/officeart/2005/8/layout/chevron1"/>
    <dgm:cxn modelId="{B46CE961-EEED-41B5-8C41-1B86742F70F7}" type="presParOf" srcId="{606BBAAF-AB16-4AB1-BE84-F335A3318A56}" destId="{A2EE4A58-8F1D-4239-9B41-4DCB97349714}" srcOrd="4" destOrd="0" presId="urn:microsoft.com/office/officeart/2005/8/layout/chevron1"/>
    <dgm:cxn modelId="{A6A12C51-10C1-4829-A109-C83E1B22CD0C}" type="presParOf" srcId="{606BBAAF-AB16-4AB1-BE84-F335A3318A56}" destId="{C6EBA460-73F3-4578-993B-C2016C08AD9D}" srcOrd="5" destOrd="0" presId="urn:microsoft.com/office/officeart/2005/8/layout/chevron1"/>
    <dgm:cxn modelId="{85BE79A1-2044-4119-BA86-74319DC49BE4}" type="presParOf" srcId="{606BBAAF-AB16-4AB1-BE84-F335A3318A56}" destId="{113D765A-508D-4CA6-98B1-C484FA26A84C}" srcOrd="6" destOrd="0" presId="urn:microsoft.com/office/officeart/2005/8/layout/chevron1"/>
    <dgm:cxn modelId="{668C6A3B-A331-47A4-8CC5-3AF58A8E9192}" type="presParOf" srcId="{606BBAAF-AB16-4AB1-BE84-F335A3318A56}" destId="{F341C38B-C8BC-496A-9416-99B56250C398}" srcOrd="7" destOrd="0" presId="urn:microsoft.com/office/officeart/2005/8/layout/chevron1"/>
    <dgm:cxn modelId="{89B284F1-3190-4A8B-9172-85C039A7F71F}" type="presParOf" srcId="{606BBAAF-AB16-4AB1-BE84-F335A3318A56}" destId="{84131FE7-E884-4779-9679-A1DDF3B8CA27}" srcOrd="8" destOrd="0" presId="urn:microsoft.com/office/officeart/2005/8/layout/chevron1"/>
    <dgm:cxn modelId="{4FCF4905-DAC5-435A-85F4-E2CB074D059B}" type="presParOf" srcId="{606BBAAF-AB16-4AB1-BE84-F335A3318A56}" destId="{8590FABC-7B75-480B-A683-2EF0F0FB6233}" srcOrd="9" destOrd="0" presId="urn:microsoft.com/office/officeart/2005/8/layout/chevron1"/>
    <dgm:cxn modelId="{4F1D0044-D364-4D8C-A459-38202F09001B}" type="presParOf" srcId="{606BBAAF-AB16-4AB1-BE84-F335A3318A56}" destId="{7D770B1F-987E-445B-8DC3-526BC4D9F388}" srcOrd="10" destOrd="0" presId="urn:microsoft.com/office/officeart/2005/8/layout/chevron1"/>
    <dgm:cxn modelId="{0ADE0477-0746-4DBD-A01A-809084B61CCA}" type="presParOf" srcId="{606BBAAF-AB16-4AB1-BE84-F335A3318A56}" destId="{B6F09C3D-A361-46ED-84DD-B3F28D90F937}" srcOrd="11" destOrd="0" presId="urn:microsoft.com/office/officeart/2005/8/layout/chevron1"/>
    <dgm:cxn modelId="{532AC1F5-A132-44C1-BE05-7B89591F548A}" type="presParOf" srcId="{606BBAAF-AB16-4AB1-BE84-F335A3318A56}" destId="{9751FCE5-FBCD-4AC9-9FB9-ADC1738DBB3F}" srcOrd="12" destOrd="0" presId="urn:microsoft.com/office/officeart/2005/8/layout/chevron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6644ABA-F9F8-4999-80DE-1546CE185B41}" type="doc">
      <dgm:prSet loTypeId="urn:microsoft.com/office/officeart/2005/8/layout/chevron1" loCatId="process" qsTypeId="urn:microsoft.com/office/officeart/2005/8/quickstyle/simple1" qsCatId="simple" csTypeId="urn:microsoft.com/office/officeart/2005/8/colors/accent1_2" csCatId="accent1" phldr="1"/>
      <dgm:spPr/>
    </dgm:pt>
    <dgm:pt modelId="{31D90B8B-7003-4026-B9E0-E55F064485E0}">
      <dgm:prSet phldrT="[Text]"/>
      <dgm:spPr>
        <a:xfrm>
          <a:off x="0" y="0"/>
          <a:ext cx="11892245" cy="468312"/>
        </a:xfrm>
        <a:prstGeom prst="chevron">
          <a:avLst/>
        </a:prstGeom>
        <a:solidFill>
          <a:srgbClr val="AC6E7B"/>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ysClr val="window" lastClr="FFFFFF"/>
              </a:solidFill>
              <a:latin typeface="Calibri" panose="020F0502020204030204"/>
              <a:ea typeface="+mn-ea"/>
              <a:cs typeface="+mn-cs"/>
            </a:rPr>
            <a:t>Projektmanagement</a:t>
          </a:r>
        </a:p>
      </dgm:t>
    </dgm:pt>
    <dgm:pt modelId="{06C25E56-9693-4F4B-BE1A-22EAD575B50B}" type="parTrans" cxnId="{717EFA42-43F0-4F70-99D2-BF2338EDBE07}">
      <dgm:prSet/>
      <dgm:spPr/>
      <dgm:t>
        <a:bodyPr/>
        <a:lstStyle/>
        <a:p>
          <a:endParaRPr lang="de-DE"/>
        </a:p>
      </dgm:t>
    </dgm:pt>
    <dgm:pt modelId="{9C115F3B-0EC0-4B91-B68C-0C2721D13029}" type="sibTrans" cxnId="{717EFA42-43F0-4F70-99D2-BF2338EDBE07}">
      <dgm:prSet/>
      <dgm:spPr/>
      <dgm:t>
        <a:bodyPr/>
        <a:lstStyle/>
        <a:p>
          <a:endParaRPr lang="de-DE"/>
        </a:p>
      </dgm:t>
    </dgm:pt>
    <dgm:pt modelId="{DD636DA3-F0F7-4F25-A888-6AE40D441169}" type="pres">
      <dgm:prSet presAssocID="{A6644ABA-F9F8-4999-80DE-1546CE185B41}" presName="Name0" presStyleCnt="0">
        <dgm:presLayoutVars>
          <dgm:dir/>
          <dgm:animLvl val="lvl"/>
          <dgm:resizeHandles val="exact"/>
        </dgm:presLayoutVars>
      </dgm:prSet>
      <dgm:spPr/>
    </dgm:pt>
    <dgm:pt modelId="{75A5DE9E-B494-4F42-A68C-7517B5362E07}" type="pres">
      <dgm:prSet presAssocID="{31D90B8B-7003-4026-B9E0-E55F064485E0}" presName="parTxOnly" presStyleLbl="node1" presStyleIdx="0" presStyleCnt="1" custLinFactNeighborX="-26276" custLinFactNeighborY="-77778">
        <dgm:presLayoutVars>
          <dgm:chMax val="0"/>
          <dgm:chPref val="0"/>
          <dgm:bulletEnabled val="1"/>
        </dgm:presLayoutVars>
      </dgm:prSet>
      <dgm:spPr/>
      <dgm:t>
        <a:bodyPr/>
        <a:lstStyle/>
        <a:p>
          <a:endParaRPr lang="de-DE"/>
        </a:p>
      </dgm:t>
    </dgm:pt>
  </dgm:ptLst>
  <dgm:cxnLst>
    <dgm:cxn modelId="{8B37C0D0-2C2A-408A-B92A-ACD5C69398B3}" type="presOf" srcId="{A6644ABA-F9F8-4999-80DE-1546CE185B41}" destId="{DD636DA3-F0F7-4F25-A888-6AE40D441169}" srcOrd="0" destOrd="0" presId="urn:microsoft.com/office/officeart/2005/8/layout/chevron1"/>
    <dgm:cxn modelId="{717EFA42-43F0-4F70-99D2-BF2338EDBE07}" srcId="{A6644ABA-F9F8-4999-80DE-1546CE185B41}" destId="{31D90B8B-7003-4026-B9E0-E55F064485E0}" srcOrd="0" destOrd="0" parTransId="{06C25E56-9693-4F4B-BE1A-22EAD575B50B}" sibTransId="{9C115F3B-0EC0-4B91-B68C-0C2721D13029}"/>
    <dgm:cxn modelId="{9F710F47-7638-4BE7-9A74-01D89EDFC015}" type="presOf" srcId="{31D90B8B-7003-4026-B9E0-E55F064485E0}" destId="{75A5DE9E-B494-4F42-A68C-7517B5362E07}" srcOrd="0" destOrd="0" presId="urn:microsoft.com/office/officeart/2005/8/layout/chevron1"/>
    <dgm:cxn modelId="{058DD5BD-A2B2-4EC3-846F-8EADDBD905C5}" type="presParOf" srcId="{DD636DA3-F0F7-4F25-A888-6AE40D441169}" destId="{75A5DE9E-B494-4F42-A68C-7517B5362E07}" srcOrd="0"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E7EA939-5DC7-4072-B209-37E4E113978F}" type="doc">
      <dgm:prSet loTypeId="urn:microsoft.com/office/officeart/2005/8/layout/chevron1" loCatId="process" qsTypeId="urn:microsoft.com/office/officeart/2005/8/quickstyle/simple1" qsCatId="simple" csTypeId="urn:microsoft.com/office/officeart/2005/8/colors/accent1_2" csCatId="accent1" phldr="1"/>
      <dgm:spPr/>
    </dgm:pt>
    <dgm:pt modelId="{CD175663-A41D-4976-8942-7F945A3EFC64}">
      <dgm:prSet phldrT="[Text]" custT="1"/>
      <dgm:spPr>
        <a:xfrm>
          <a:off x="0"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Phase 1</a:t>
          </a:r>
        </a:p>
      </dgm:t>
    </dgm:pt>
    <dgm:pt modelId="{CFA14415-C04C-48C9-A0C8-6FEFB3F97D5E}" type="parTrans" cxnId="{273870D3-5F0C-439B-9BBD-576768D7390B}">
      <dgm:prSet/>
      <dgm:spPr/>
      <dgm:t>
        <a:bodyPr/>
        <a:lstStyle/>
        <a:p>
          <a:endParaRPr lang="de-DE"/>
        </a:p>
      </dgm:t>
    </dgm:pt>
    <dgm:pt modelId="{5C197874-5F38-41B0-BFE3-253BEC7D63FE}" type="sibTrans" cxnId="{273870D3-5F0C-439B-9BBD-576768D7390B}">
      <dgm:prSet/>
      <dgm:spPr/>
      <dgm:t>
        <a:bodyPr/>
        <a:lstStyle/>
        <a:p>
          <a:endParaRPr lang="de-DE"/>
        </a:p>
      </dgm:t>
    </dgm:pt>
    <dgm:pt modelId="{089C421D-34F4-41B4-90D8-8A9359F56ECC}">
      <dgm:prSet phldrT="[Text]" custT="1"/>
      <dgm:spPr>
        <a:xfrm>
          <a:off x="1673981"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Phase 2</a:t>
          </a:r>
        </a:p>
      </dgm:t>
    </dgm:pt>
    <dgm:pt modelId="{4BB52A99-457E-478C-965E-058CDEDA7A14}" type="parTrans" cxnId="{6DB8F0B8-2732-464D-896C-FAC8A6E6FD6C}">
      <dgm:prSet/>
      <dgm:spPr/>
      <dgm:t>
        <a:bodyPr/>
        <a:lstStyle/>
        <a:p>
          <a:endParaRPr lang="de-DE"/>
        </a:p>
      </dgm:t>
    </dgm:pt>
    <dgm:pt modelId="{750D2168-EEA4-487B-A6B5-DBB462CEC9BD}" type="sibTrans" cxnId="{6DB8F0B8-2732-464D-896C-FAC8A6E6FD6C}">
      <dgm:prSet/>
      <dgm:spPr/>
      <dgm:t>
        <a:bodyPr/>
        <a:lstStyle/>
        <a:p>
          <a:endParaRPr lang="de-DE"/>
        </a:p>
      </dgm:t>
    </dgm:pt>
    <dgm:pt modelId="{89376D2B-FDC9-45F6-9AD0-FF001BD43B20}">
      <dgm:prSet phldrT="[Text]" custT="1"/>
      <dgm:spPr>
        <a:xfrm>
          <a:off x="3347963"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Phase 3</a:t>
          </a:r>
        </a:p>
      </dgm:t>
    </dgm:pt>
    <dgm:pt modelId="{410C3846-EE56-4C6B-A40C-BC31CC5475C9}" type="parTrans" cxnId="{9FA280A4-F825-4F4C-B5C4-355A51D6363C}">
      <dgm:prSet/>
      <dgm:spPr/>
      <dgm:t>
        <a:bodyPr/>
        <a:lstStyle/>
        <a:p>
          <a:endParaRPr lang="de-DE"/>
        </a:p>
      </dgm:t>
    </dgm:pt>
    <dgm:pt modelId="{73FE9CFC-A0FA-459E-9032-43FD1085329C}" type="sibTrans" cxnId="{9FA280A4-F825-4F4C-B5C4-355A51D6363C}">
      <dgm:prSet/>
      <dgm:spPr/>
      <dgm:t>
        <a:bodyPr/>
        <a:lstStyle/>
        <a:p>
          <a:endParaRPr lang="de-DE"/>
        </a:p>
      </dgm:t>
    </dgm:pt>
    <dgm:pt modelId="{3FFF14A9-3EAA-4279-85AF-34D73AC85D2D}">
      <dgm:prSet phldrT="[Text]" custT="1"/>
      <dgm:spPr>
        <a:xfrm>
          <a:off x="5021945"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Phase 4</a:t>
          </a:r>
        </a:p>
      </dgm:t>
    </dgm:pt>
    <dgm:pt modelId="{49D8DC4A-6FDE-43A0-9F03-455DAA7B2995}" type="parTrans" cxnId="{9630CCBE-5E74-43E9-B48A-BCD842B603F1}">
      <dgm:prSet/>
      <dgm:spPr/>
      <dgm:t>
        <a:bodyPr/>
        <a:lstStyle/>
        <a:p>
          <a:endParaRPr lang="de-DE"/>
        </a:p>
      </dgm:t>
    </dgm:pt>
    <dgm:pt modelId="{36081CF5-C0AD-467F-AACB-E4BD26EFD2BA}" type="sibTrans" cxnId="{9630CCBE-5E74-43E9-B48A-BCD842B603F1}">
      <dgm:prSet/>
      <dgm:spPr/>
      <dgm:t>
        <a:bodyPr/>
        <a:lstStyle/>
        <a:p>
          <a:endParaRPr lang="de-DE"/>
        </a:p>
      </dgm:t>
    </dgm:pt>
    <dgm:pt modelId="{CD053798-9B16-45FA-BEBD-4F11659BF570}">
      <dgm:prSet phldrT="[Text]" custT="1"/>
      <dgm:spPr>
        <a:xfrm>
          <a:off x="6695926"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Phase 5</a:t>
          </a:r>
        </a:p>
      </dgm:t>
    </dgm:pt>
    <dgm:pt modelId="{5374AD23-5337-48B8-A8C4-D86F39A1287D}" type="parTrans" cxnId="{1341BCFC-9F95-4857-A123-56FD2D2D0AB1}">
      <dgm:prSet/>
      <dgm:spPr/>
      <dgm:t>
        <a:bodyPr/>
        <a:lstStyle/>
        <a:p>
          <a:endParaRPr lang="de-DE"/>
        </a:p>
      </dgm:t>
    </dgm:pt>
    <dgm:pt modelId="{1B763C33-CA5B-4972-9765-77935A91C801}" type="sibTrans" cxnId="{1341BCFC-9F95-4857-A123-56FD2D2D0AB1}">
      <dgm:prSet/>
      <dgm:spPr/>
      <dgm:t>
        <a:bodyPr/>
        <a:lstStyle/>
        <a:p>
          <a:endParaRPr lang="de-DE"/>
        </a:p>
      </dgm:t>
    </dgm:pt>
    <dgm:pt modelId="{EC763904-510B-481F-A327-2E2A23BE6050}">
      <dgm:prSet phldrT="[Text]" custT="1"/>
      <dgm:spPr>
        <a:xfrm>
          <a:off x="8369908"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 Phase 6</a:t>
          </a:r>
        </a:p>
      </dgm:t>
    </dgm:pt>
    <dgm:pt modelId="{8F3528FD-97AD-4D78-A8BD-19C259D38CD7}" type="parTrans" cxnId="{6A2C43D3-0B0D-4997-ACDC-F9C07D1C0910}">
      <dgm:prSet/>
      <dgm:spPr/>
      <dgm:t>
        <a:bodyPr/>
        <a:lstStyle/>
        <a:p>
          <a:endParaRPr lang="de-DE"/>
        </a:p>
      </dgm:t>
    </dgm:pt>
    <dgm:pt modelId="{C73372D8-8A70-43CD-9000-293D9A852CB8}" type="sibTrans" cxnId="{6A2C43D3-0B0D-4997-ACDC-F9C07D1C0910}">
      <dgm:prSet/>
      <dgm:spPr/>
      <dgm:t>
        <a:bodyPr/>
        <a:lstStyle/>
        <a:p>
          <a:endParaRPr lang="de-DE"/>
        </a:p>
      </dgm:t>
    </dgm:pt>
    <dgm:pt modelId="{464FC3F6-B14C-4329-B1C0-07FFC3D72414}">
      <dgm:prSet phldrT="[Text]" custT="1"/>
      <dgm:spPr>
        <a:xfrm>
          <a:off x="10043890"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 Phase 7</a:t>
          </a:r>
        </a:p>
      </dgm:t>
    </dgm:pt>
    <dgm:pt modelId="{DE3F6DA3-C9F3-4D47-A124-E88C3887E40E}" type="parTrans" cxnId="{F716C54D-68EC-42AC-A23F-94A9354EB42D}">
      <dgm:prSet/>
      <dgm:spPr/>
      <dgm:t>
        <a:bodyPr/>
        <a:lstStyle/>
        <a:p>
          <a:endParaRPr lang="de-DE"/>
        </a:p>
      </dgm:t>
    </dgm:pt>
    <dgm:pt modelId="{E7CB198F-AC3F-45BC-95A1-014CC631910B}" type="sibTrans" cxnId="{F716C54D-68EC-42AC-A23F-94A9354EB42D}">
      <dgm:prSet/>
      <dgm:spPr/>
      <dgm:t>
        <a:bodyPr/>
        <a:lstStyle/>
        <a:p>
          <a:endParaRPr lang="de-DE"/>
        </a:p>
      </dgm:t>
    </dgm:pt>
    <dgm:pt modelId="{23214EF7-A5E9-4310-A1FD-3950ECC4B0B3}" type="pres">
      <dgm:prSet presAssocID="{9E7EA939-5DC7-4072-B209-37E4E113978F}" presName="Name0" presStyleCnt="0">
        <dgm:presLayoutVars>
          <dgm:dir/>
          <dgm:animLvl val="lvl"/>
          <dgm:resizeHandles val="exact"/>
        </dgm:presLayoutVars>
      </dgm:prSet>
      <dgm:spPr/>
    </dgm:pt>
    <dgm:pt modelId="{69A0BC62-115A-440A-A101-EA2481B34C31}" type="pres">
      <dgm:prSet presAssocID="{CD175663-A41D-4976-8942-7F945A3EFC64}" presName="parTxOnly" presStyleLbl="node1" presStyleIdx="0" presStyleCnt="7">
        <dgm:presLayoutVars>
          <dgm:chMax val="0"/>
          <dgm:chPref val="0"/>
          <dgm:bulletEnabled val="1"/>
        </dgm:presLayoutVars>
      </dgm:prSet>
      <dgm:spPr/>
      <dgm:t>
        <a:bodyPr/>
        <a:lstStyle/>
        <a:p>
          <a:endParaRPr lang="de-DE"/>
        </a:p>
      </dgm:t>
    </dgm:pt>
    <dgm:pt modelId="{EFD98DAC-B681-433C-89B3-D9F59DCA0A46}" type="pres">
      <dgm:prSet presAssocID="{5C197874-5F38-41B0-BFE3-253BEC7D63FE}" presName="parTxOnlySpace" presStyleCnt="0"/>
      <dgm:spPr/>
    </dgm:pt>
    <dgm:pt modelId="{84285711-6BF9-43EE-B8AB-61224C6076FB}" type="pres">
      <dgm:prSet presAssocID="{089C421D-34F4-41B4-90D8-8A9359F56ECC}" presName="parTxOnly" presStyleLbl="node1" presStyleIdx="1" presStyleCnt="7">
        <dgm:presLayoutVars>
          <dgm:chMax val="0"/>
          <dgm:chPref val="0"/>
          <dgm:bulletEnabled val="1"/>
        </dgm:presLayoutVars>
      </dgm:prSet>
      <dgm:spPr/>
      <dgm:t>
        <a:bodyPr/>
        <a:lstStyle/>
        <a:p>
          <a:endParaRPr lang="de-DE"/>
        </a:p>
      </dgm:t>
    </dgm:pt>
    <dgm:pt modelId="{5586DBDA-C7AC-41F0-BBFB-64DF08A1C0A7}" type="pres">
      <dgm:prSet presAssocID="{750D2168-EEA4-487B-A6B5-DBB462CEC9BD}" presName="parTxOnlySpace" presStyleCnt="0"/>
      <dgm:spPr/>
    </dgm:pt>
    <dgm:pt modelId="{0378183F-6FCA-4D6F-BCAF-3CD880252C12}" type="pres">
      <dgm:prSet presAssocID="{89376D2B-FDC9-45F6-9AD0-FF001BD43B20}" presName="parTxOnly" presStyleLbl="node1" presStyleIdx="2" presStyleCnt="7">
        <dgm:presLayoutVars>
          <dgm:chMax val="0"/>
          <dgm:chPref val="0"/>
          <dgm:bulletEnabled val="1"/>
        </dgm:presLayoutVars>
      </dgm:prSet>
      <dgm:spPr/>
      <dgm:t>
        <a:bodyPr/>
        <a:lstStyle/>
        <a:p>
          <a:endParaRPr lang="de-DE"/>
        </a:p>
      </dgm:t>
    </dgm:pt>
    <dgm:pt modelId="{2349FBED-48D5-47CB-9447-AE550AADEF08}" type="pres">
      <dgm:prSet presAssocID="{73FE9CFC-A0FA-459E-9032-43FD1085329C}" presName="parTxOnlySpace" presStyleCnt="0"/>
      <dgm:spPr/>
    </dgm:pt>
    <dgm:pt modelId="{F4E757DD-A9B0-433B-AAF9-B98ECFEA6BA6}" type="pres">
      <dgm:prSet presAssocID="{3FFF14A9-3EAA-4279-85AF-34D73AC85D2D}" presName="parTxOnly" presStyleLbl="node1" presStyleIdx="3" presStyleCnt="7">
        <dgm:presLayoutVars>
          <dgm:chMax val="0"/>
          <dgm:chPref val="0"/>
          <dgm:bulletEnabled val="1"/>
        </dgm:presLayoutVars>
      </dgm:prSet>
      <dgm:spPr/>
      <dgm:t>
        <a:bodyPr/>
        <a:lstStyle/>
        <a:p>
          <a:endParaRPr lang="de-DE"/>
        </a:p>
      </dgm:t>
    </dgm:pt>
    <dgm:pt modelId="{BC7E6FCA-4156-4438-9047-200B22A3FCDC}" type="pres">
      <dgm:prSet presAssocID="{36081CF5-C0AD-467F-AACB-E4BD26EFD2BA}" presName="parTxOnlySpace" presStyleCnt="0"/>
      <dgm:spPr/>
    </dgm:pt>
    <dgm:pt modelId="{F7EB6F7A-8769-4D84-8622-71755476A65F}" type="pres">
      <dgm:prSet presAssocID="{CD053798-9B16-45FA-BEBD-4F11659BF570}" presName="parTxOnly" presStyleLbl="node1" presStyleIdx="4" presStyleCnt="7">
        <dgm:presLayoutVars>
          <dgm:chMax val="0"/>
          <dgm:chPref val="0"/>
          <dgm:bulletEnabled val="1"/>
        </dgm:presLayoutVars>
      </dgm:prSet>
      <dgm:spPr/>
      <dgm:t>
        <a:bodyPr/>
        <a:lstStyle/>
        <a:p>
          <a:endParaRPr lang="de-DE"/>
        </a:p>
      </dgm:t>
    </dgm:pt>
    <dgm:pt modelId="{38EB9A3C-C5C0-4BAB-AD51-F78EA391E294}" type="pres">
      <dgm:prSet presAssocID="{1B763C33-CA5B-4972-9765-77935A91C801}" presName="parTxOnlySpace" presStyleCnt="0"/>
      <dgm:spPr/>
    </dgm:pt>
    <dgm:pt modelId="{F3C00EEC-8F8C-4B32-867F-BF015A815FA2}" type="pres">
      <dgm:prSet presAssocID="{EC763904-510B-481F-A327-2E2A23BE6050}" presName="parTxOnly" presStyleLbl="node1" presStyleIdx="5" presStyleCnt="7">
        <dgm:presLayoutVars>
          <dgm:chMax val="0"/>
          <dgm:chPref val="0"/>
          <dgm:bulletEnabled val="1"/>
        </dgm:presLayoutVars>
      </dgm:prSet>
      <dgm:spPr/>
      <dgm:t>
        <a:bodyPr/>
        <a:lstStyle/>
        <a:p>
          <a:endParaRPr lang="de-DE"/>
        </a:p>
      </dgm:t>
    </dgm:pt>
    <dgm:pt modelId="{9F845D5F-E848-4441-A35F-3479D773610E}" type="pres">
      <dgm:prSet presAssocID="{C73372D8-8A70-43CD-9000-293D9A852CB8}" presName="parTxOnlySpace" presStyleCnt="0"/>
      <dgm:spPr/>
    </dgm:pt>
    <dgm:pt modelId="{81C51614-8CDC-4E04-A3E0-F99F4CB9266E}" type="pres">
      <dgm:prSet presAssocID="{464FC3F6-B14C-4329-B1C0-07FFC3D72414}" presName="parTxOnly" presStyleLbl="node1" presStyleIdx="6" presStyleCnt="7">
        <dgm:presLayoutVars>
          <dgm:chMax val="0"/>
          <dgm:chPref val="0"/>
          <dgm:bulletEnabled val="1"/>
        </dgm:presLayoutVars>
      </dgm:prSet>
      <dgm:spPr/>
      <dgm:t>
        <a:bodyPr/>
        <a:lstStyle/>
        <a:p>
          <a:endParaRPr lang="de-DE"/>
        </a:p>
      </dgm:t>
    </dgm:pt>
  </dgm:ptLst>
  <dgm:cxnLst>
    <dgm:cxn modelId="{3D893BBE-66BD-4D3D-8EF4-5615C5118F54}" type="presOf" srcId="{9E7EA939-5DC7-4072-B209-37E4E113978F}" destId="{23214EF7-A5E9-4310-A1FD-3950ECC4B0B3}" srcOrd="0" destOrd="0" presId="urn:microsoft.com/office/officeart/2005/8/layout/chevron1"/>
    <dgm:cxn modelId="{6A2C43D3-0B0D-4997-ACDC-F9C07D1C0910}" srcId="{9E7EA939-5DC7-4072-B209-37E4E113978F}" destId="{EC763904-510B-481F-A327-2E2A23BE6050}" srcOrd="5" destOrd="0" parTransId="{8F3528FD-97AD-4D78-A8BD-19C259D38CD7}" sibTransId="{C73372D8-8A70-43CD-9000-293D9A852CB8}"/>
    <dgm:cxn modelId="{9FA280A4-F825-4F4C-B5C4-355A51D6363C}" srcId="{9E7EA939-5DC7-4072-B209-37E4E113978F}" destId="{89376D2B-FDC9-45F6-9AD0-FF001BD43B20}" srcOrd="2" destOrd="0" parTransId="{410C3846-EE56-4C6B-A40C-BC31CC5475C9}" sibTransId="{73FE9CFC-A0FA-459E-9032-43FD1085329C}"/>
    <dgm:cxn modelId="{7A87C16C-A52C-4991-92FE-2F34AAEEFEBC}" type="presOf" srcId="{CD175663-A41D-4976-8942-7F945A3EFC64}" destId="{69A0BC62-115A-440A-A101-EA2481B34C31}" srcOrd="0" destOrd="0" presId="urn:microsoft.com/office/officeart/2005/8/layout/chevron1"/>
    <dgm:cxn modelId="{9630CCBE-5E74-43E9-B48A-BCD842B603F1}" srcId="{9E7EA939-5DC7-4072-B209-37E4E113978F}" destId="{3FFF14A9-3EAA-4279-85AF-34D73AC85D2D}" srcOrd="3" destOrd="0" parTransId="{49D8DC4A-6FDE-43A0-9F03-455DAA7B2995}" sibTransId="{36081CF5-C0AD-467F-AACB-E4BD26EFD2BA}"/>
    <dgm:cxn modelId="{539597E0-D29B-4ACD-A2AE-C0B484D7578A}" type="presOf" srcId="{EC763904-510B-481F-A327-2E2A23BE6050}" destId="{F3C00EEC-8F8C-4B32-867F-BF015A815FA2}" srcOrd="0" destOrd="0" presId="urn:microsoft.com/office/officeart/2005/8/layout/chevron1"/>
    <dgm:cxn modelId="{1341BCFC-9F95-4857-A123-56FD2D2D0AB1}" srcId="{9E7EA939-5DC7-4072-B209-37E4E113978F}" destId="{CD053798-9B16-45FA-BEBD-4F11659BF570}" srcOrd="4" destOrd="0" parTransId="{5374AD23-5337-48B8-A8C4-D86F39A1287D}" sibTransId="{1B763C33-CA5B-4972-9765-77935A91C801}"/>
    <dgm:cxn modelId="{273870D3-5F0C-439B-9BBD-576768D7390B}" srcId="{9E7EA939-5DC7-4072-B209-37E4E113978F}" destId="{CD175663-A41D-4976-8942-7F945A3EFC64}" srcOrd="0" destOrd="0" parTransId="{CFA14415-C04C-48C9-A0C8-6FEFB3F97D5E}" sibTransId="{5C197874-5F38-41B0-BFE3-253BEC7D63FE}"/>
    <dgm:cxn modelId="{B7476FE3-873F-48C2-8F1F-0FEC27F02498}" type="presOf" srcId="{089C421D-34F4-41B4-90D8-8A9359F56ECC}" destId="{84285711-6BF9-43EE-B8AB-61224C6076FB}" srcOrd="0" destOrd="0" presId="urn:microsoft.com/office/officeart/2005/8/layout/chevron1"/>
    <dgm:cxn modelId="{F716C54D-68EC-42AC-A23F-94A9354EB42D}" srcId="{9E7EA939-5DC7-4072-B209-37E4E113978F}" destId="{464FC3F6-B14C-4329-B1C0-07FFC3D72414}" srcOrd="6" destOrd="0" parTransId="{DE3F6DA3-C9F3-4D47-A124-E88C3887E40E}" sibTransId="{E7CB198F-AC3F-45BC-95A1-014CC631910B}"/>
    <dgm:cxn modelId="{97E175E5-5870-43A0-A669-D24601ED49DC}" type="presOf" srcId="{464FC3F6-B14C-4329-B1C0-07FFC3D72414}" destId="{81C51614-8CDC-4E04-A3E0-F99F4CB9266E}" srcOrd="0" destOrd="0" presId="urn:microsoft.com/office/officeart/2005/8/layout/chevron1"/>
    <dgm:cxn modelId="{E17DEAFE-C5D5-47E2-ADFD-1D7BD8CED163}" type="presOf" srcId="{89376D2B-FDC9-45F6-9AD0-FF001BD43B20}" destId="{0378183F-6FCA-4D6F-BCAF-3CD880252C12}" srcOrd="0" destOrd="0" presId="urn:microsoft.com/office/officeart/2005/8/layout/chevron1"/>
    <dgm:cxn modelId="{6668F497-8CDC-4EDB-B892-DA98F1691C53}" type="presOf" srcId="{3FFF14A9-3EAA-4279-85AF-34D73AC85D2D}" destId="{F4E757DD-A9B0-433B-AAF9-B98ECFEA6BA6}" srcOrd="0" destOrd="0" presId="urn:microsoft.com/office/officeart/2005/8/layout/chevron1"/>
    <dgm:cxn modelId="{0C08C56D-E016-4914-960B-A75C788F8399}" type="presOf" srcId="{CD053798-9B16-45FA-BEBD-4F11659BF570}" destId="{F7EB6F7A-8769-4D84-8622-71755476A65F}" srcOrd="0" destOrd="0" presId="urn:microsoft.com/office/officeart/2005/8/layout/chevron1"/>
    <dgm:cxn modelId="{6DB8F0B8-2732-464D-896C-FAC8A6E6FD6C}" srcId="{9E7EA939-5DC7-4072-B209-37E4E113978F}" destId="{089C421D-34F4-41B4-90D8-8A9359F56ECC}" srcOrd="1" destOrd="0" parTransId="{4BB52A99-457E-478C-965E-058CDEDA7A14}" sibTransId="{750D2168-EEA4-487B-A6B5-DBB462CEC9BD}"/>
    <dgm:cxn modelId="{9968F1D3-B4AF-446D-AB32-1AE56C4D25B7}" type="presParOf" srcId="{23214EF7-A5E9-4310-A1FD-3950ECC4B0B3}" destId="{69A0BC62-115A-440A-A101-EA2481B34C31}" srcOrd="0" destOrd="0" presId="urn:microsoft.com/office/officeart/2005/8/layout/chevron1"/>
    <dgm:cxn modelId="{65BC7685-BFAA-4AC7-A4EB-65EABF07DB35}" type="presParOf" srcId="{23214EF7-A5E9-4310-A1FD-3950ECC4B0B3}" destId="{EFD98DAC-B681-433C-89B3-D9F59DCA0A46}" srcOrd="1" destOrd="0" presId="urn:microsoft.com/office/officeart/2005/8/layout/chevron1"/>
    <dgm:cxn modelId="{2106E12D-C0C8-4807-85F2-A3D633280453}" type="presParOf" srcId="{23214EF7-A5E9-4310-A1FD-3950ECC4B0B3}" destId="{84285711-6BF9-43EE-B8AB-61224C6076FB}" srcOrd="2" destOrd="0" presId="urn:microsoft.com/office/officeart/2005/8/layout/chevron1"/>
    <dgm:cxn modelId="{B1958CA9-E768-48A7-B48C-A7832B061DA4}" type="presParOf" srcId="{23214EF7-A5E9-4310-A1FD-3950ECC4B0B3}" destId="{5586DBDA-C7AC-41F0-BBFB-64DF08A1C0A7}" srcOrd="3" destOrd="0" presId="urn:microsoft.com/office/officeart/2005/8/layout/chevron1"/>
    <dgm:cxn modelId="{3C653CD4-33CD-45CC-8509-277692A8B7C9}" type="presParOf" srcId="{23214EF7-A5E9-4310-A1FD-3950ECC4B0B3}" destId="{0378183F-6FCA-4D6F-BCAF-3CD880252C12}" srcOrd="4" destOrd="0" presId="urn:microsoft.com/office/officeart/2005/8/layout/chevron1"/>
    <dgm:cxn modelId="{F02A5C4D-8DB1-4EAE-B831-1730F7956C55}" type="presParOf" srcId="{23214EF7-A5E9-4310-A1FD-3950ECC4B0B3}" destId="{2349FBED-48D5-47CB-9447-AE550AADEF08}" srcOrd="5" destOrd="0" presId="urn:microsoft.com/office/officeart/2005/8/layout/chevron1"/>
    <dgm:cxn modelId="{9FF1E736-DB0F-48A0-A25B-E433189920C5}" type="presParOf" srcId="{23214EF7-A5E9-4310-A1FD-3950ECC4B0B3}" destId="{F4E757DD-A9B0-433B-AAF9-B98ECFEA6BA6}" srcOrd="6" destOrd="0" presId="urn:microsoft.com/office/officeart/2005/8/layout/chevron1"/>
    <dgm:cxn modelId="{E4267CFD-2F9D-4C84-92E2-F5D938C0A7BC}" type="presParOf" srcId="{23214EF7-A5E9-4310-A1FD-3950ECC4B0B3}" destId="{BC7E6FCA-4156-4438-9047-200B22A3FCDC}" srcOrd="7" destOrd="0" presId="urn:microsoft.com/office/officeart/2005/8/layout/chevron1"/>
    <dgm:cxn modelId="{CDA57487-F5ED-4599-B108-9FC4447D163C}" type="presParOf" srcId="{23214EF7-A5E9-4310-A1FD-3950ECC4B0B3}" destId="{F7EB6F7A-8769-4D84-8622-71755476A65F}" srcOrd="8" destOrd="0" presId="urn:microsoft.com/office/officeart/2005/8/layout/chevron1"/>
    <dgm:cxn modelId="{F7E70E41-E665-4543-B4CB-02DD4B8DED96}" type="presParOf" srcId="{23214EF7-A5E9-4310-A1FD-3950ECC4B0B3}" destId="{38EB9A3C-C5C0-4BAB-AD51-F78EA391E294}" srcOrd="9" destOrd="0" presId="urn:microsoft.com/office/officeart/2005/8/layout/chevron1"/>
    <dgm:cxn modelId="{80FAC80B-527D-4586-BDC4-C1068EC996EB}" type="presParOf" srcId="{23214EF7-A5E9-4310-A1FD-3950ECC4B0B3}" destId="{F3C00EEC-8F8C-4B32-867F-BF015A815FA2}" srcOrd="10" destOrd="0" presId="urn:microsoft.com/office/officeart/2005/8/layout/chevron1"/>
    <dgm:cxn modelId="{E63DBF20-70AB-42CC-9A55-0CAE815889A7}" type="presParOf" srcId="{23214EF7-A5E9-4310-A1FD-3950ECC4B0B3}" destId="{9F845D5F-E848-4441-A35F-3479D773610E}" srcOrd="11" destOrd="0" presId="urn:microsoft.com/office/officeart/2005/8/layout/chevron1"/>
    <dgm:cxn modelId="{9457B17C-120F-48CA-BA20-6A63CB28265A}" type="presParOf" srcId="{23214EF7-A5E9-4310-A1FD-3950ECC4B0B3}" destId="{81C51614-8CDC-4E04-A3E0-F99F4CB9266E}" srcOrd="12" destOrd="0" presId="urn:microsoft.com/office/officeart/2005/8/layout/chevron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1EE5B8-4B12-4DEC-9B28-48CFBA012D83}">
      <dsp:nvSpPr>
        <dsp:cNvPr id="0" name=""/>
        <dsp:cNvSpPr/>
      </dsp:nvSpPr>
      <dsp:spPr>
        <a:xfrm>
          <a:off x="4213745" y="2854345"/>
          <a:ext cx="2073598" cy="1343221"/>
        </a:xfrm>
        <a:prstGeom prst="roundRect">
          <a:avLst>
            <a:gd name="adj" fmla="val 10000"/>
          </a:avLst>
        </a:prstGeom>
        <a:solidFill>
          <a:srgbClr val="AC6E7B">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0" tIns="53340" rIns="0" bIns="53340" numCol="1" spcCol="1270" anchor="b" anchorCtr="0">
          <a:noAutofit/>
        </a:bodyPr>
        <a:lstStyle/>
        <a:p>
          <a:pPr marL="114300" lvl="1" indent="-114300" algn="r" defTabSz="622300">
            <a:lnSpc>
              <a:spcPct val="100000"/>
            </a:lnSpc>
            <a:spcBef>
              <a:spcPct val="0"/>
            </a:spcBef>
            <a:spcAft>
              <a:spcPct val="15000"/>
            </a:spcAft>
            <a:buChar char="••"/>
          </a:pPr>
          <a:r>
            <a:rPr lang="de-DE" sz="1400" kern="1200" dirty="0" err="1">
              <a:solidFill>
                <a:schemeClr val="bg1"/>
              </a:solidFill>
            </a:rPr>
            <a:t>Ergebnischeck:Was</a:t>
          </a:r>
          <a:r>
            <a:rPr lang="de-DE" sz="1400" kern="1200" dirty="0">
              <a:solidFill>
                <a:schemeClr val="bg1"/>
              </a:solidFill>
            </a:rPr>
            <a:t> muss angepasst werden</a:t>
          </a:r>
        </a:p>
      </dsp:txBody>
      <dsp:txXfrm>
        <a:off x="4865331" y="3219656"/>
        <a:ext cx="1392506" cy="948404"/>
      </dsp:txXfrm>
    </dsp:sp>
    <dsp:sp modelId="{7FAB0BD3-DD06-49C5-A541-0F551D8EE94A}">
      <dsp:nvSpPr>
        <dsp:cNvPr id="0" name=""/>
        <dsp:cNvSpPr/>
      </dsp:nvSpPr>
      <dsp:spPr>
        <a:xfrm>
          <a:off x="742213" y="2854345"/>
          <a:ext cx="2073598" cy="1343221"/>
        </a:xfrm>
        <a:prstGeom prst="roundRect">
          <a:avLst>
            <a:gd name="adj" fmla="val 10000"/>
          </a:avLst>
        </a:prstGeom>
        <a:solidFill>
          <a:srgbClr val="AC6E7B">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b" anchorCtr="0">
          <a:noAutofit/>
        </a:bodyPr>
        <a:lstStyle/>
        <a:p>
          <a:pPr marL="114300" lvl="1" indent="-114300" algn="l" defTabSz="622300">
            <a:lnSpc>
              <a:spcPct val="100000"/>
            </a:lnSpc>
            <a:spcBef>
              <a:spcPct val="0"/>
            </a:spcBef>
            <a:spcAft>
              <a:spcPct val="15000"/>
            </a:spcAft>
            <a:buChar char="••"/>
          </a:pPr>
          <a:r>
            <a:rPr lang="de-DE" sz="1400" kern="1200" dirty="0">
              <a:solidFill>
                <a:schemeClr val="bg1"/>
              </a:solidFill>
            </a:rPr>
            <a:t>Maßnahmen durchführen, optimieren, anpassen</a:t>
          </a:r>
        </a:p>
      </dsp:txBody>
      <dsp:txXfrm>
        <a:off x="771719" y="3219656"/>
        <a:ext cx="1392506" cy="948404"/>
      </dsp:txXfrm>
    </dsp:sp>
    <dsp:sp modelId="{BF19EE91-40A4-4B13-B252-0957D96B41CD}">
      <dsp:nvSpPr>
        <dsp:cNvPr id="0" name=""/>
        <dsp:cNvSpPr/>
      </dsp:nvSpPr>
      <dsp:spPr>
        <a:xfrm>
          <a:off x="4213745" y="9429"/>
          <a:ext cx="2073598" cy="1343221"/>
        </a:xfrm>
        <a:prstGeom prst="roundRect">
          <a:avLst>
            <a:gd name="adj" fmla="val 10000"/>
          </a:avLst>
        </a:prstGeom>
        <a:solidFill>
          <a:srgbClr val="AC6E7B">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36000" tIns="53340" rIns="53340" bIns="53340" numCol="1" spcCol="1270" anchor="t" anchorCtr="0">
          <a:noAutofit/>
        </a:bodyPr>
        <a:lstStyle/>
        <a:p>
          <a:pPr marL="114300" lvl="1" indent="-114300" algn="r" defTabSz="622300">
            <a:lnSpc>
              <a:spcPct val="100000"/>
            </a:lnSpc>
            <a:spcBef>
              <a:spcPct val="0"/>
            </a:spcBef>
            <a:spcAft>
              <a:spcPct val="15000"/>
            </a:spcAft>
            <a:buChar char="••"/>
          </a:pPr>
          <a:r>
            <a:rPr lang="de-DE" sz="1400" kern="1200" dirty="0">
              <a:solidFill>
                <a:schemeClr val="bg1"/>
              </a:solidFill>
            </a:rPr>
            <a:t>Veränderung oder  Probelauf durchführen</a:t>
          </a:r>
        </a:p>
      </dsp:txBody>
      <dsp:txXfrm>
        <a:off x="4865331" y="38935"/>
        <a:ext cx="1392506" cy="948404"/>
      </dsp:txXfrm>
    </dsp:sp>
    <dsp:sp modelId="{B4B81A5C-A085-41F2-A8AF-FCB3163DACF8}">
      <dsp:nvSpPr>
        <dsp:cNvPr id="0" name=""/>
        <dsp:cNvSpPr/>
      </dsp:nvSpPr>
      <dsp:spPr>
        <a:xfrm>
          <a:off x="742213" y="0"/>
          <a:ext cx="2073598" cy="1343221"/>
        </a:xfrm>
        <a:prstGeom prst="roundRect">
          <a:avLst>
            <a:gd name="adj" fmla="val 10000"/>
          </a:avLst>
        </a:prstGeom>
        <a:solidFill>
          <a:srgbClr val="AC6E7B">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100000"/>
            </a:lnSpc>
            <a:spcBef>
              <a:spcPct val="0"/>
            </a:spcBef>
            <a:spcAft>
              <a:spcPct val="15000"/>
            </a:spcAft>
            <a:buChar char="••"/>
          </a:pPr>
          <a:r>
            <a:rPr lang="de-DE" sz="1400" kern="1200" dirty="0">
              <a:solidFill>
                <a:schemeClr val="bg1"/>
              </a:solidFill>
            </a:rPr>
            <a:t>Planen der Veränderung</a:t>
          </a:r>
        </a:p>
      </dsp:txBody>
      <dsp:txXfrm>
        <a:off x="771719" y="29506"/>
        <a:ext cx="1392506" cy="948404"/>
      </dsp:txXfrm>
    </dsp:sp>
    <dsp:sp modelId="{777DF456-304B-402D-BEB6-B17D49BECF87}">
      <dsp:nvSpPr>
        <dsp:cNvPr id="0" name=""/>
        <dsp:cNvSpPr/>
      </dsp:nvSpPr>
      <dsp:spPr>
        <a:xfrm>
          <a:off x="1671596" y="239261"/>
          <a:ext cx="1817546" cy="1817546"/>
        </a:xfrm>
        <a:prstGeom prst="pieWedge">
          <a:avLst/>
        </a:prstGeom>
        <a:solidFill>
          <a:srgbClr val="740D2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99568" rIns="72000" bIns="99568" numCol="1" spcCol="1270" anchor="ctr" anchorCtr="0">
          <a:noAutofit/>
        </a:bodyPr>
        <a:lstStyle/>
        <a:p>
          <a:pPr lvl="0" algn="ctr" defTabSz="622300">
            <a:lnSpc>
              <a:spcPct val="90000"/>
            </a:lnSpc>
            <a:spcBef>
              <a:spcPct val="0"/>
            </a:spcBef>
            <a:spcAft>
              <a:spcPct val="35000"/>
            </a:spcAft>
          </a:pPr>
          <a:r>
            <a:rPr lang="de-DE" sz="1400" kern="1200" dirty="0"/>
            <a:t>1. Plan (Planen)</a:t>
          </a:r>
        </a:p>
      </dsp:txBody>
      <dsp:txXfrm>
        <a:off x="2203943" y="771608"/>
        <a:ext cx="1285199" cy="1285199"/>
      </dsp:txXfrm>
    </dsp:sp>
    <dsp:sp modelId="{94305B18-1D11-4615-919D-2F0A804BE80F}">
      <dsp:nvSpPr>
        <dsp:cNvPr id="0" name=""/>
        <dsp:cNvSpPr/>
      </dsp:nvSpPr>
      <dsp:spPr>
        <a:xfrm rot="5400000">
          <a:off x="3573094" y="239261"/>
          <a:ext cx="1817546" cy="1817546"/>
        </a:xfrm>
        <a:prstGeom prst="pieWedge">
          <a:avLst/>
        </a:prstGeom>
        <a:solidFill>
          <a:srgbClr val="740D2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99568" rIns="72000" bIns="99568" numCol="1" spcCol="1270" anchor="ctr" anchorCtr="0">
          <a:noAutofit/>
        </a:bodyPr>
        <a:lstStyle/>
        <a:p>
          <a:pPr lvl="0" algn="ctr" defTabSz="622300">
            <a:lnSpc>
              <a:spcPct val="90000"/>
            </a:lnSpc>
            <a:spcBef>
              <a:spcPct val="0"/>
            </a:spcBef>
            <a:spcAft>
              <a:spcPct val="35000"/>
            </a:spcAft>
          </a:pPr>
          <a:r>
            <a:rPr lang="de-DE" sz="1400" kern="1200" dirty="0"/>
            <a:t>2. Do</a:t>
          </a:r>
        </a:p>
        <a:p>
          <a:pPr lvl="0" algn="ctr" defTabSz="622300">
            <a:lnSpc>
              <a:spcPct val="90000"/>
            </a:lnSpc>
            <a:spcBef>
              <a:spcPct val="0"/>
            </a:spcBef>
            <a:spcAft>
              <a:spcPct val="35000"/>
            </a:spcAft>
          </a:pPr>
          <a:r>
            <a:rPr lang="de-DE" sz="1400" kern="1200" dirty="0"/>
            <a:t>(Durchführen)</a:t>
          </a:r>
        </a:p>
      </dsp:txBody>
      <dsp:txXfrm rot="-5400000">
        <a:off x="3573094" y="771608"/>
        <a:ext cx="1285199" cy="1285199"/>
      </dsp:txXfrm>
    </dsp:sp>
    <dsp:sp modelId="{DA8FA28A-5DE1-4322-8AB8-11F014CDEC74}">
      <dsp:nvSpPr>
        <dsp:cNvPr id="0" name=""/>
        <dsp:cNvSpPr/>
      </dsp:nvSpPr>
      <dsp:spPr>
        <a:xfrm rot="10800000">
          <a:off x="3573094" y="2140759"/>
          <a:ext cx="1817546" cy="1817546"/>
        </a:xfrm>
        <a:prstGeom prst="pieWedge">
          <a:avLst/>
        </a:prstGeom>
        <a:solidFill>
          <a:srgbClr val="740D2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99568" rIns="72000" bIns="99568" numCol="1" spcCol="1270" anchor="ctr" anchorCtr="0">
          <a:noAutofit/>
        </a:bodyPr>
        <a:lstStyle/>
        <a:p>
          <a:pPr lvl="0" algn="ctr" defTabSz="622300">
            <a:lnSpc>
              <a:spcPct val="90000"/>
            </a:lnSpc>
            <a:spcBef>
              <a:spcPct val="0"/>
            </a:spcBef>
            <a:spcAft>
              <a:spcPct val="35000"/>
            </a:spcAft>
          </a:pPr>
          <a:r>
            <a:rPr lang="de-DE" sz="1400" kern="1200" dirty="0"/>
            <a:t>3. Check</a:t>
          </a:r>
        </a:p>
        <a:p>
          <a:pPr lvl="0" algn="ctr" defTabSz="622300">
            <a:lnSpc>
              <a:spcPct val="90000"/>
            </a:lnSpc>
            <a:spcBef>
              <a:spcPct val="0"/>
            </a:spcBef>
            <a:spcAft>
              <a:spcPct val="35000"/>
            </a:spcAft>
          </a:pPr>
          <a:r>
            <a:rPr lang="de-DE" sz="1400" kern="1200" dirty="0"/>
            <a:t>(Überprüfen)</a:t>
          </a:r>
        </a:p>
      </dsp:txBody>
      <dsp:txXfrm rot="10800000">
        <a:off x="3573094" y="2140759"/>
        <a:ext cx="1285199" cy="1285199"/>
      </dsp:txXfrm>
    </dsp:sp>
    <dsp:sp modelId="{20B4DB4D-E399-4597-8350-14E095CF992B}">
      <dsp:nvSpPr>
        <dsp:cNvPr id="0" name=""/>
        <dsp:cNvSpPr/>
      </dsp:nvSpPr>
      <dsp:spPr>
        <a:xfrm rot="16200000">
          <a:off x="1671596" y="2140759"/>
          <a:ext cx="1817546" cy="1817546"/>
        </a:xfrm>
        <a:prstGeom prst="pieWedge">
          <a:avLst/>
        </a:prstGeom>
        <a:solidFill>
          <a:srgbClr val="740D2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99568" rIns="72000" bIns="99568" numCol="1" spcCol="1270" anchor="ctr" anchorCtr="0">
          <a:noAutofit/>
        </a:bodyPr>
        <a:lstStyle/>
        <a:p>
          <a:pPr lvl="0" algn="ctr" defTabSz="622300">
            <a:lnSpc>
              <a:spcPct val="90000"/>
            </a:lnSpc>
            <a:spcBef>
              <a:spcPct val="0"/>
            </a:spcBef>
            <a:spcAft>
              <a:spcPct val="35000"/>
            </a:spcAft>
          </a:pPr>
          <a:r>
            <a:rPr lang="de-DE" sz="1400" kern="1200" dirty="0"/>
            <a:t>4. Act</a:t>
          </a:r>
        </a:p>
        <a:p>
          <a:pPr lvl="0" algn="ctr" defTabSz="622300">
            <a:lnSpc>
              <a:spcPct val="90000"/>
            </a:lnSpc>
            <a:spcBef>
              <a:spcPct val="0"/>
            </a:spcBef>
            <a:spcAft>
              <a:spcPct val="35000"/>
            </a:spcAft>
          </a:pPr>
          <a:r>
            <a:rPr lang="de-DE" sz="1400" kern="1200" dirty="0"/>
            <a:t>(Anpassen)</a:t>
          </a:r>
        </a:p>
      </dsp:txBody>
      <dsp:txXfrm rot="5400000">
        <a:off x="2203943" y="2140759"/>
        <a:ext cx="1285199" cy="1285199"/>
      </dsp:txXfrm>
    </dsp:sp>
    <dsp:sp modelId="{B7C538C7-4D70-4A7F-B9AD-6A7E67C0A81D}">
      <dsp:nvSpPr>
        <dsp:cNvPr id="0" name=""/>
        <dsp:cNvSpPr/>
      </dsp:nvSpPr>
      <dsp:spPr>
        <a:xfrm>
          <a:off x="3217350" y="1721002"/>
          <a:ext cx="627536" cy="545683"/>
        </a:xfrm>
        <a:prstGeom prst="circularArrow">
          <a:avLst/>
        </a:prstGeom>
        <a:solidFill>
          <a:srgbClr val="D9D9D9"/>
        </a:solidFill>
        <a:ln w="25400" cap="flat" cmpd="sng" algn="ctr">
          <a:noFill/>
          <a:prstDash val="solid"/>
        </a:ln>
        <a:effectLst/>
      </dsp:spPr>
      <dsp:style>
        <a:lnRef idx="2">
          <a:scrgbClr r="0" g="0" b="0"/>
        </a:lnRef>
        <a:fillRef idx="1">
          <a:scrgbClr r="0" g="0" b="0"/>
        </a:fillRef>
        <a:effectRef idx="0">
          <a:scrgbClr r="0" g="0" b="0"/>
        </a:effectRef>
        <a:fontRef idx="minor"/>
      </dsp:style>
    </dsp:sp>
    <dsp:sp modelId="{663716E8-E875-4880-BE27-883BCC66F435}">
      <dsp:nvSpPr>
        <dsp:cNvPr id="0" name=""/>
        <dsp:cNvSpPr/>
      </dsp:nvSpPr>
      <dsp:spPr>
        <a:xfrm rot="10800000">
          <a:off x="3217350" y="1930880"/>
          <a:ext cx="627536" cy="545683"/>
        </a:xfrm>
        <a:prstGeom prst="circularArrow">
          <a:avLst/>
        </a:prstGeom>
        <a:solidFill>
          <a:srgbClr val="D9D9D9"/>
        </a:solid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EA728C-55FD-4C6D-83A7-DDEFC9C6A3CD}">
      <dsp:nvSpPr>
        <dsp:cNvPr id="0" name=""/>
        <dsp:cNvSpPr/>
      </dsp:nvSpPr>
      <dsp:spPr>
        <a:xfrm>
          <a:off x="0"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Zielfestlegung</a:t>
          </a:r>
        </a:p>
      </dsp:txBody>
      <dsp:txXfrm>
        <a:off x="360362" y="0"/>
        <a:ext cx="1139255" cy="720724"/>
      </dsp:txXfrm>
    </dsp:sp>
    <dsp:sp modelId="{087AABD8-E25B-44C3-BBC6-F1531F44219C}">
      <dsp:nvSpPr>
        <dsp:cNvPr id="0" name=""/>
        <dsp:cNvSpPr/>
      </dsp:nvSpPr>
      <dsp:spPr>
        <a:xfrm>
          <a:off x="1673981"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Grundlagen-ermittlung</a:t>
          </a:r>
        </a:p>
      </dsp:txBody>
      <dsp:txXfrm>
        <a:off x="2034343" y="0"/>
        <a:ext cx="1139255" cy="720724"/>
      </dsp:txXfrm>
    </dsp:sp>
    <dsp:sp modelId="{A2EE4A58-8F1D-4239-9B41-4DCB97349714}">
      <dsp:nvSpPr>
        <dsp:cNvPr id="0" name=""/>
        <dsp:cNvSpPr/>
      </dsp:nvSpPr>
      <dsp:spPr>
        <a:xfrm>
          <a:off x="3347963"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Konzept-planung</a:t>
          </a:r>
        </a:p>
      </dsp:txBody>
      <dsp:txXfrm>
        <a:off x="3708325" y="0"/>
        <a:ext cx="1139255" cy="720724"/>
      </dsp:txXfrm>
    </dsp:sp>
    <dsp:sp modelId="{113D765A-508D-4CA6-98B1-C484FA26A84C}">
      <dsp:nvSpPr>
        <dsp:cNvPr id="0" name=""/>
        <dsp:cNvSpPr/>
      </dsp:nvSpPr>
      <dsp:spPr>
        <a:xfrm>
          <a:off x="5021945"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Detailplanung</a:t>
          </a:r>
        </a:p>
      </dsp:txBody>
      <dsp:txXfrm>
        <a:off x="5382307" y="0"/>
        <a:ext cx="1139255" cy="720724"/>
      </dsp:txXfrm>
    </dsp:sp>
    <dsp:sp modelId="{84131FE7-E884-4779-9679-A1DDF3B8CA27}">
      <dsp:nvSpPr>
        <dsp:cNvPr id="0" name=""/>
        <dsp:cNvSpPr/>
      </dsp:nvSpPr>
      <dsp:spPr>
        <a:xfrm>
          <a:off x="6695926"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Realisierungs-vorbereitung</a:t>
          </a:r>
        </a:p>
      </dsp:txBody>
      <dsp:txXfrm>
        <a:off x="7056288" y="0"/>
        <a:ext cx="1139255" cy="720724"/>
      </dsp:txXfrm>
    </dsp:sp>
    <dsp:sp modelId="{7D770B1F-987E-445B-8DC3-526BC4D9F388}">
      <dsp:nvSpPr>
        <dsp:cNvPr id="0" name=""/>
        <dsp:cNvSpPr/>
      </dsp:nvSpPr>
      <dsp:spPr>
        <a:xfrm>
          <a:off x="8369908"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Realisierungs-überwachung</a:t>
          </a:r>
        </a:p>
      </dsp:txBody>
      <dsp:txXfrm>
        <a:off x="8730270" y="0"/>
        <a:ext cx="1139255" cy="720724"/>
      </dsp:txXfrm>
    </dsp:sp>
    <dsp:sp modelId="{9751FCE5-FBCD-4AC9-9FB9-ADC1738DBB3F}">
      <dsp:nvSpPr>
        <dsp:cNvPr id="0" name=""/>
        <dsp:cNvSpPr/>
      </dsp:nvSpPr>
      <dsp:spPr>
        <a:xfrm>
          <a:off x="10043890"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Hochlauf-betreuung</a:t>
          </a:r>
        </a:p>
      </dsp:txBody>
      <dsp:txXfrm>
        <a:off x="10404252" y="0"/>
        <a:ext cx="1139255" cy="7207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A5DE9E-B494-4F42-A68C-7517B5362E07}">
      <dsp:nvSpPr>
        <dsp:cNvPr id="0" name=""/>
        <dsp:cNvSpPr/>
      </dsp:nvSpPr>
      <dsp:spPr>
        <a:xfrm>
          <a:off x="0" y="0"/>
          <a:ext cx="11892245" cy="468312"/>
        </a:xfrm>
        <a:prstGeom prst="chevron">
          <a:avLst/>
        </a:prstGeom>
        <a:solidFill>
          <a:srgbClr val="AC6E7B"/>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de-DE" sz="2800" kern="1200" dirty="0">
              <a:solidFill>
                <a:sysClr val="window" lastClr="FFFFFF"/>
              </a:solidFill>
              <a:latin typeface="Calibri" panose="020F0502020204030204"/>
              <a:ea typeface="+mn-ea"/>
              <a:cs typeface="+mn-cs"/>
            </a:rPr>
            <a:t>Projektmanagement</a:t>
          </a:r>
        </a:p>
      </dsp:txBody>
      <dsp:txXfrm>
        <a:off x="234156" y="0"/>
        <a:ext cx="11423933" cy="4683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A0BC62-115A-440A-A101-EA2481B34C31}">
      <dsp:nvSpPr>
        <dsp:cNvPr id="0" name=""/>
        <dsp:cNvSpPr/>
      </dsp:nvSpPr>
      <dsp:spPr>
        <a:xfrm>
          <a:off x="0"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Phase 1</a:t>
          </a:r>
        </a:p>
      </dsp:txBody>
      <dsp:txXfrm>
        <a:off x="234157" y="0"/>
        <a:ext cx="1391666" cy="468313"/>
      </dsp:txXfrm>
    </dsp:sp>
    <dsp:sp modelId="{84285711-6BF9-43EE-B8AB-61224C6076FB}">
      <dsp:nvSpPr>
        <dsp:cNvPr id="0" name=""/>
        <dsp:cNvSpPr/>
      </dsp:nvSpPr>
      <dsp:spPr>
        <a:xfrm>
          <a:off x="1673981"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Phase 2</a:t>
          </a:r>
        </a:p>
      </dsp:txBody>
      <dsp:txXfrm>
        <a:off x="1908138" y="0"/>
        <a:ext cx="1391666" cy="468313"/>
      </dsp:txXfrm>
    </dsp:sp>
    <dsp:sp modelId="{0378183F-6FCA-4D6F-BCAF-3CD880252C12}">
      <dsp:nvSpPr>
        <dsp:cNvPr id="0" name=""/>
        <dsp:cNvSpPr/>
      </dsp:nvSpPr>
      <dsp:spPr>
        <a:xfrm>
          <a:off x="3347963"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Phase 3</a:t>
          </a:r>
        </a:p>
      </dsp:txBody>
      <dsp:txXfrm>
        <a:off x="3582120" y="0"/>
        <a:ext cx="1391666" cy="468313"/>
      </dsp:txXfrm>
    </dsp:sp>
    <dsp:sp modelId="{F4E757DD-A9B0-433B-AAF9-B98ECFEA6BA6}">
      <dsp:nvSpPr>
        <dsp:cNvPr id="0" name=""/>
        <dsp:cNvSpPr/>
      </dsp:nvSpPr>
      <dsp:spPr>
        <a:xfrm>
          <a:off x="5021945"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Phase 4</a:t>
          </a:r>
        </a:p>
      </dsp:txBody>
      <dsp:txXfrm>
        <a:off x="5256102" y="0"/>
        <a:ext cx="1391666" cy="468313"/>
      </dsp:txXfrm>
    </dsp:sp>
    <dsp:sp modelId="{F7EB6F7A-8769-4D84-8622-71755476A65F}">
      <dsp:nvSpPr>
        <dsp:cNvPr id="0" name=""/>
        <dsp:cNvSpPr/>
      </dsp:nvSpPr>
      <dsp:spPr>
        <a:xfrm>
          <a:off x="6695926"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Phase 5</a:t>
          </a:r>
        </a:p>
      </dsp:txBody>
      <dsp:txXfrm>
        <a:off x="6930083" y="0"/>
        <a:ext cx="1391666" cy="468313"/>
      </dsp:txXfrm>
    </dsp:sp>
    <dsp:sp modelId="{F3C00EEC-8F8C-4B32-867F-BF015A815FA2}">
      <dsp:nvSpPr>
        <dsp:cNvPr id="0" name=""/>
        <dsp:cNvSpPr/>
      </dsp:nvSpPr>
      <dsp:spPr>
        <a:xfrm>
          <a:off x="8369908"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 Phase 6</a:t>
          </a:r>
        </a:p>
      </dsp:txBody>
      <dsp:txXfrm>
        <a:off x="8604065" y="0"/>
        <a:ext cx="1391666" cy="468313"/>
      </dsp:txXfrm>
    </dsp:sp>
    <dsp:sp modelId="{81C51614-8CDC-4E04-A3E0-F99F4CB9266E}">
      <dsp:nvSpPr>
        <dsp:cNvPr id="0" name=""/>
        <dsp:cNvSpPr/>
      </dsp:nvSpPr>
      <dsp:spPr>
        <a:xfrm>
          <a:off x="10043890"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 Phase 7</a:t>
          </a:r>
        </a:p>
      </dsp:txBody>
      <dsp:txXfrm>
        <a:off x="10278047" y="0"/>
        <a:ext cx="1391666" cy="468313"/>
      </dsp:txXfrm>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8B2E9B-1356-4774-A0D7-E4DC10BC9770}" type="datetimeFigureOut">
              <a:rPr lang="de-DE" smtClean="0"/>
              <a:t>09.01.2024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D751F1-8580-49B2-B10D-078626F2B6F0}" type="slidenum">
              <a:rPr lang="de-DE" smtClean="0"/>
              <a:t>‹Nr.›</a:t>
            </a:fld>
            <a:endParaRPr lang="de-DE"/>
          </a:p>
        </p:txBody>
      </p:sp>
    </p:spTree>
    <p:extLst>
      <p:ext uri="{BB962C8B-B14F-4D97-AF65-F5344CB8AC3E}">
        <p14:creationId xmlns:p14="http://schemas.microsoft.com/office/powerpoint/2010/main" val="172473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3D751F1-8580-49B2-B10D-078626F2B6F0}" type="slidenum">
              <a:rPr lang="de-DE" smtClean="0"/>
              <a:t>17</a:t>
            </a:fld>
            <a:endParaRPr lang="de-DE"/>
          </a:p>
        </p:txBody>
      </p:sp>
    </p:spTree>
    <p:extLst>
      <p:ext uri="{BB962C8B-B14F-4D97-AF65-F5344CB8AC3E}">
        <p14:creationId xmlns:p14="http://schemas.microsoft.com/office/powerpoint/2010/main" val="2737893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3D751F1-8580-49B2-B10D-078626F2B6F0}" type="slidenum">
              <a:rPr lang="de-DE" smtClean="0"/>
              <a:t>18</a:t>
            </a:fld>
            <a:endParaRPr lang="de-DE"/>
          </a:p>
        </p:txBody>
      </p:sp>
    </p:spTree>
    <p:extLst>
      <p:ext uri="{BB962C8B-B14F-4D97-AF65-F5344CB8AC3E}">
        <p14:creationId xmlns:p14="http://schemas.microsoft.com/office/powerpoint/2010/main" val="4272404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3D751F1-8580-49B2-B10D-078626F2B6F0}" type="slidenum">
              <a:rPr lang="de-DE" smtClean="0"/>
              <a:t>19</a:t>
            </a:fld>
            <a:endParaRPr lang="de-DE"/>
          </a:p>
        </p:txBody>
      </p:sp>
    </p:spTree>
    <p:extLst>
      <p:ext uri="{BB962C8B-B14F-4D97-AF65-F5344CB8AC3E}">
        <p14:creationId xmlns:p14="http://schemas.microsoft.com/office/powerpoint/2010/main" val="362256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3D751F1-8580-49B2-B10D-078626F2B6F0}" type="slidenum">
              <a:rPr lang="de-DE" smtClean="0"/>
              <a:t>20</a:t>
            </a:fld>
            <a:endParaRPr lang="de-DE"/>
          </a:p>
        </p:txBody>
      </p:sp>
    </p:spTree>
    <p:extLst>
      <p:ext uri="{BB962C8B-B14F-4D97-AF65-F5344CB8AC3E}">
        <p14:creationId xmlns:p14="http://schemas.microsoft.com/office/powerpoint/2010/main" val="2302377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emf"/><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2E1A8E-0E85-4982-9CBB-3E1A0BD31B93}"/>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72D1572A-4F39-4589-AC90-8B46E0909C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0E160EB4-1224-44BD-95D1-256DD9BBC1F5}"/>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C56515C6-168F-406A-849F-A031989F6D2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F45A1F8-31AE-4987-B251-69E039D07BEF}"/>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1696272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B9C56E-983F-4B9C-B883-959D3E8FDF9D}"/>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488F213B-997F-46C6-84DD-423735CC88BA}"/>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E243EEE-D90E-422C-AAED-952E43874BD9}"/>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57072696-34D2-4C06-B470-DE975588AB6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0D4EFB4-33BD-4E7F-8787-B75AE04F66E4}"/>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4202403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D2A0D0CF-CBCE-4C09-8560-CADF9AF1C057}"/>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6B22C027-859A-4D84-9474-08FCFB18C92F}"/>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69325E0-91F8-462F-8C25-CA73AB1788DE}"/>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8F452CEC-215F-4021-A0C7-A1B5ABC06C3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0422DEE-C7B7-4438-9575-6018090DE771}"/>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33590571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cxnSp>
        <p:nvCxnSpPr>
          <p:cNvPr id="10" name="Gerade Verbindung 9"/>
          <p:cNvCxnSpPr/>
          <p:nvPr userDrawn="1"/>
        </p:nvCxnSpPr>
        <p:spPr bwMode="auto">
          <a:xfrm>
            <a:off x="0" y="573405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10"/>
          <p:cNvCxnSpPr/>
          <p:nvPr userDrawn="1"/>
        </p:nvCxnSpPr>
        <p:spPr bwMode="auto">
          <a:xfrm>
            <a:off x="0" y="213360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2"/>
          <p:cNvSpPr>
            <a:spLocks noGrp="1" noChangeArrowheads="1"/>
          </p:cNvSpPr>
          <p:nvPr>
            <p:ph type="ctrTitle"/>
          </p:nvPr>
        </p:nvSpPr>
        <p:spPr>
          <a:xfrm>
            <a:off x="4079875" y="2286000"/>
            <a:ext cx="7848773" cy="1143000"/>
          </a:xfrm>
          <a:prstGeom prst="rect">
            <a:avLst/>
          </a:prstGeom>
        </p:spPr>
        <p:txBody>
          <a:bodyPr anchor="b" anchorCtr="0"/>
          <a:lstStyle>
            <a:lvl1pPr>
              <a:defRPr sz="2400" b="1">
                <a:solidFill>
                  <a:schemeClr val="tx1"/>
                </a:solidFill>
              </a:defRPr>
            </a:lvl1pPr>
          </a:lstStyle>
          <a:p>
            <a:pPr lvl="0"/>
            <a:r>
              <a:rPr lang="de-DE" noProof="0" dirty="0"/>
              <a:t>Mastertitelformat bearbeiten</a:t>
            </a:r>
          </a:p>
        </p:txBody>
      </p:sp>
      <p:sp>
        <p:nvSpPr>
          <p:cNvPr id="21" name="Rectangle 3"/>
          <p:cNvSpPr>
            <a:spLocks noGrp="1" noChangeArrowheads="1"/>
          </p:cNvSpPr>
          <p:nvPr>
            <p:ph type="subTitle" idx="1"/>
          </p:nvPr>
        </p:nvSpPr>
        <p:spPr>
          <a:xfrm>
            <a:off x="4079875" y="3573016"/>
            <a:ext cx="7848773" cy="1131168"/>
          </a:xfrm>
          <a:prstGeom prst="rect">
            <a:avLst/>
          </a:prstGeom>
        </p:spPr>
        <p:txBody>
          <a:bodyPr/>
          <a:lstStyle>
            <a:lvl1pPr>
              <a:defRPr sz="2000" b="0"/>
            </a:lvl1pPr>
          </a:lstStyle>
          <a:p>
            <a:pPr lvl="0"/>
            <a:r>
              <a:rPr lang="de-DE" noProof="0" dirty="0"/>
              <a:t>Master-Untertitelformat bearbeiten</a:t>
            </a:r>
          </a:p>
        </p:txBody>
      </p:sp>
      <p:sp>
        <p:nvSpPr>
          <p:cNvPr id="4" name="Textplatzhalter 3"/>
          <p:cNvSpPr>
            <a:spLocks noGrp="1"/>
          </p:cNvSpPr>
          <p:nvPr>
            <p:ph type="body" sz="quarter" idx="10" hasCustomPrompt="1"/>
          </p:nvPr>
        </p:nvSpPr>
        <p:spPr>
          <a:xfrm>
            <a:off x="4079875" y="5368922"/>
            <a:ext cx="2844800" cy="360040"/>
          </a:xfrm>
          <a:prstGeom prst="rect">
            <a:avLst/>
          </a:prstGeom>
        </p:spPr>
        <p:txBody>
          <a:bodyPr anchor="b" anchorCtr="0"/>
          <a:lstStyle>
            <a:lvl1pPr>
              <a:defRPr lang="de-DE" sz="1400" b="0" kern="0" dirty="0" smtClean="0">
                <a:latin typeface="Arial" charset="0"/>
                <a:ea typeface="ＭＳ Ｐゴシック" pitchFamily="-16" charset="-128"/>
              </a:defRPr>
            </a:lvl1pPr>
            <a:lvl2pPr>
              <a:defRPr lang="de-DE" sz="2400" kern="1200" dirty="0" smtClean="0">
                <a:latin typeface="Arial" charset="0"/>
                <a:ea typeface="ＭＳ Ｐゴシック" pitchFamily="-16" charset="-128"/>
                <a:cs typeface="+mn-cs"/>
              </a:defRPr>
            </a:lvl2pPr>
            <a:lvl3pPr>
              <a:defRPr lang="de-DE" sz="2400" kern="1200" dirty="0" smtClean="0">
                <a:latin typeface="Arial" charset="0"/>
                <a:ea typeface="ＭＳ Ｐゴシック" pitchFamily="-16" charset="-128"/>
                <a:cs typeface="+mn-cs"/>
              </a:defRPr>
            </a:lvl3pPr>
            <a:lvl4pPr>
              <a:defRPr lang="de-DE" sz="2400" kern="1200" dirty="0" smtClean="0">
                <a:latin typeface="Arial" charset="0"/>
                <a:ea typeface="ＭＳ Ｐゴシック" pitchFamily="-16" charset="-128"/>
                <a:cs typeface="+mn-cs"/>
              </a:defRPr>
            </a:lvl4pPr>
            <a:lvl5pPr>
              <a:defRPr lang="de-DE" sz="2400" kern="1200" dirty="0">
                <a:latin typeface="Arial" charset="0"/>
                <a:ea typeface="ＭＳ Ｐゴシック" pitchFamily="-16" charset="-128"/>
                <a:cs typeface="+mn-cs"/>
              </a:defRPr>
            </a:lvl5pPr>
          </a:lstStyle>
          <a:p>
            <a:pPr lvl="0">
              <a:spcBef>
                <a:spcPct val="0"/>
              </a:spcBef>
            </a:pPr>
            <a:r>
              <a:rPr lang="de-DE" dirty="0"/>
              <a:t>Datum</a:t>
            </a:r>
          </a:p>
        </p:txBody>
      </p:sp>
    </p:spTree>
    <p:extLst>
      <p:ext uri="{BB962C8B-B14F-4D97-AF65-F5344CB8AC3E}">
        <p14:creationId xmlns:p14="http://schemas.microsoft.com/office/powerpoint/2010/main" val="1664120033"/>
      </p:ext>
    </p:extLst>
  </p:cSld>
  <p:clrMapOvr>
    <a:masterClrMapping/>
  </p:clrMapOvr>
  <p:extLst>
    <p:ext uri="{DCECCB84-F9BA-43D5-87BE-67443E8EF086}">
      <p15:sldGuideLst xmlns:p15="http://schemas.microsoft.com/office/powerpoint/2012/main">
        <p15:guide id="1" pos="2570">
          <p15:clr>
            <a:srgbClr val="FBAE40"/>
          </p15:clr>
        </p15:guide>
        <p15:guide id="2" orient="horz" pos="799">
          <p15:clr>
            <a:srgbClr val="FBAE40"/>
          </p15:clr>
        </p15:guide>
        <p15:guide id="3" pos="406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7" name="Rechteck 6"/>
          <p:cNvSpPr/>
          <p:nvPr userDrawn="1"/>
        </p:nvSpPr>
        <p:spPr bwMode="auto">
          <a:xfrm>
            <a:off x="0" y="0"/>
            <a:ext cx="4079776" cy="2133600"/>
          </a:xfrm>
          <a:prstGeom prst="rect">
            <a:avLst/>
          </a:prstGeom>
          <a:solidFill>
            <a:srgbClr val="F8C6D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accent1">
                  <a:lumMod val="40000"/>
                  <a:lumOff val="60000"/>
                </a:schemeClr>
              </a:solidFill>
              <a:effectLst/>
              <a:latin typeface="Arial" charset="0"/>
              <a:ea typeface="ＭＳ Ｐゴシック" pitchFamily="-16" charset="-128"/>
            </a:endParaRPr>
          </a:p>
        </p:txBody>
      </p:sp>
      <p:cxnSp>
        <p:nvCxnSpPr>
          <p:cNvPr id="10" name="Gerade Verbindung 9"/>
          <p:cNvCxnSpPr/>
          <p:nvPr userDrawn="1"/>
        </p:nvCxnSpPr>
        <p:spPr bwMode="auto">
          <a:xfrm>
            <a:off x="0" y="573405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10"/>
          <p:cNvCxnSpPr/>
          <p:nvPr userDrawn="1"/>
        </p:nvCxnSpPr>
        <p:spPr bwMode="auto">
          <a:xfrm>
            <a:off x="0" y="213360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2"/>
          <p:cNvSpPr>
            <a:spLocks noGrp="1" noChangeArrowheads="1"/>
          </p:cNvSpPr>
          <p:nvPr>
            <p:ph type="ctrTitle"/>
          </p:nvPr>
        </p:nvSpPr>
        <p:spPr>
          <a:xfrm>
            <a:off x="4079875" y="2286000"/>
            <a:ext cx="7848773" cy="1143000"/>
          </a:xfrm>
          <a:prstGeom prst="rect">
            <a:avLst/>
          </a:prstGeom>
        </p:spPr>
        <p:txBody>
          <a:bodyPr anchor="b" anchorCtr="0"/>
          <a:lstStyle>
            <a:lvl1pPr>
              <a:defRPr sz="2400" b="1">
                <a:solidFill>
                  <a:schemeClr val="tx1"/>
                </a:solidFill>
              </a:defRPr>
            </a:lvl1pPr>
          </a:lstStyle>
          <a:p>
            <a:pPr lvl="0"/>
            <a:r>
              <a:rPr lang="de-DE" noProof="0" dirty="0"/>
              <a:t>Mastertitelformat bearbeiten</a:t>
            </a:r>
          </a:p>
        </p:txBody>
      </p:sp>
      <p:sp>
        <p:nvSpPr>
          <p:cNvPr id="21" name="Rectangle 3"/>
          <p:cNvSpPr>
            <a:spLocks noGrp="1" noChangeArrowheads="1"/>
          </p:cNvSpPr>
          <p:nvPr>
            <p:ph type="subTitle" idx="1"/>
          </p:nvPr>
        </p:nvSpPr>
        <p:spPr>
          <a:xfrm>
            <a:off x="4079875" y="3573016"/>
            <a:ext cx="7848773" cy="1131168"/>
          </a:xfrm>
          <a:prstGeom prst="rect">
            <a:avLst/>
          </a:prstGeom>
        </p:spPr>
        <p:txBody>
          <a:bodyPr/>
          <a:lstStyle>
            <a:lvl1pPr>
              <a:defRPr sz="2000" b="0"/>
            </a:lvl1pPr>
          </a:lstStyle>
          <a:p>
            <a:pPr lvl="0"/>
            <a:r>
              <a:rPr lang="de-DE" noProof="0" dirty="0"/>
              <a:t>Master-Untertitelformat bearbeiten</a:t>
            </a:r>
          </a:p>
        </p:txBody>
      </p:sp>
      <p:pic>
        <p:nvPicPr>
          <p:cNvPr id="17" name="Grafik 16"/>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114784" y="6021288"/>
            <a:ext cx="1662687" cy="480061"/>
          </a:xfrm>
          <a:prstGeom prst="rect">
            <a:avLst/>
          </a:prstGeom>
        </p:spPr>
      </p:pic>
      <p:pic>
        <p:nvPicPr>
          <p:cNvPr id="14" name="Grafik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 y="0"/>
            <a:ext cx="12192370" cy="1263799"/>
          </a:xfrm>
          <a:prstGeom prst="rect">
            <a:avLst/>
          </a:prstGeom>
        </p:spPr>
      </p:pic>
      <p:pic>
        <p:nvPicPr>
          <p:cNvPr id="3" name="Grafik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13600" y="836712"/>
            <a:ext cx="2502413" cy="1146050"/>
          </a:xfrm>
          <a:prstGeom prst="rect">
            <a:avLst/>
          </a:prstGeom>
        </p:spPr>
      </p:pic>
      <p:pic>
        <p:nvPicPr>
          <p:cNvPr id="12" name="Grafik 1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408368" y="6021288"/>
            <a:ext cx="2016298" cy="476486"/>
          </a:xfrm>
          <a:prstGeom prst="rect">
            <a:avLst/>
          </a:prstGeom>
        </p:spPr>
      </p:pic>
      <p:sp>
        <p:nvSpPr>
          <p:cNvPr id="4" name="Textplatzhalter 3"/>
          <p:cNvSpPr>
            <a:spLocks noGrp="1"/>
          </p:cNvSpPr>
          <p:nvPr>
            <p:ph type="body" sz="quarter" idx="10" hasCustomPrompt="1"/>
          </p:nvPr>
        </p:nvSpPr>
        <p:spPr>
          <a:xfrm>
            <a:off x="4079875" y="5368922"/>
            <a:ext cx="2844800" cy="360040"/>
          </a:xfrm>
          <a:prstGeom prst="rect">
            <a:avLst/>
          </a:prstGeom>
        </p:spPr>
        <p:txBody>
          <a:bodyPr anchor="b" anchorCtr="0"/>
          <a:lstStyle>
            <a:lvl1pPr>
              <a:defRPr lang="de-DE" sz="1400" b="0" kern="0" dirty="0" smtClean="0">
                <a:latin typeface="Arial" charset="0"/>
                <a:ea typeface="ＭＳ Ｐゴシック" pitchFamily="-16" charset="-128"/>
              </a:defRPr>
            </a:lvl1pPr>
            <a:lvl2pPr>
              <a:defRPr lang="de-DE" sz="2400" kern="1200" dirty="0" smtClean="0">
                <a:latin typeface="Arial" charset="0"/>
                <a:ea typeface="ＭＳ Ｐゴシック" pitchFamily="-16" charset="-128"/>
                <a:cs typeface="+mn-cs"/>
              </a:defRPr>
            </a:lvl2pPr>
            <a:lvl3pPr>
              <a:defRPr lang="de-DE" sz="2400" kern="1200" dirty="0" smtClean="0">
                <a:latin typeface="Arial" charset="0"/>
                <a:ea typeface="ＭＳ Ｐゴシック" pitchFamily="-16" charset="-128"/>
                <a:cs typeface="+mn-cs"/>
              </a:defRPr>
            </a:lvl3pPr>
            <a:lvl4pPr>
              <a:defRPr lang="de-DE" sz="2400" kern="1200" dirty="0" smtClean="0">
                <a:latin typeface="Arial" charset="0"/>
                <a:ea typeface="ＭＳ Ｐゴシック" pitchFamily="-16" charset="-128"/>
                <a:cs typeface="+mn-cs"/>
              </a:defRPr>
            </a:lvl4pPr>
            <a:lvl5pPr>
              <a:defRPr lang="de-DE" sz="2400" kern="1200" dirty="0">
                <a:latin typeface="Arial" charset="0"/>
                <a:ea typeface="ＭＳ Ｐゴシック" pitchFamily="-16" charset="-128"/>
                <a:cs typeface="+mn-cs"/>
              </a:defRPr>
            </a:lvl5pPr>
          </a:lstStyle>
          <a:p>
            <a:pPr lvl="0">
              <a:spcBef>
                <a:spcPct val="0"/>
              </a:spcBef>
            </a:pPr>
            <a:r>
              <a:rPr lang="de-DE" dirty="0"/>
              <a:t>Datum</a:t>
            </a:r>
          </a:p>
        </p:txBody>
      </p:sp>
    </p:spTree>
    <p:extLst>
      <p:ext uri="{BB962C8B-B14F-4D97-AF65-F5344CB8AC3E}">
        <p14:creationId xmlns:p14="http://schemas.microsoft.com/office/powerpoint/2010/main" val="273984184"/>
      </p:ext>
    </p:extLst>
  </p:cSld>
  <p:clrMapOvr>
    <a:masterClrMapping/>
  </p:clrMapOvr>
  <p:extLst>
    <p:ext uri="{DCECCB84-F9BA-43D5-87BE-67443E8EF086}">
      <p15:sldGuideLst xmlns:p15="http://schemas.microsoft.com/office/powerpoint/2012/main">
        <p15:guide id="1" pos="2570">
          <p15:clr>
            <a:srgbClr val="FBAE40"/>
          </p15:clr>
        </p15:guide>
        <p15:guide id="2" orient="horz" pos="799">
          <p15:clr>
            <a:srgbClr val="FBAE40"/>
          </p15:clr>
        </p15:guide>
        <p15:guide id="3" pos="4067">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Titel_und_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5498679"/>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extfe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72" name="think-cell Folie" r:id="rId5" imgW="352" imgH="353" progId="TCLayout.ActiveDocument.1">
                  <p:embed/>
                </p:oleObj>
              </mc:Choice>
              <mc:Fallback>
                <p:oleObj name="think-cell Folie" r:id="rId5" imgW="352" imgH="353" progId="TCLayout.ActiveDocument.1">
                  <p:embed/>
                  <p:pic>
                    <p:nvPicPr>
                      <p:cNvPr id="5" name="Objekt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hteck 1" hidden="1"/>
          <p:cNvSpPr/>
          <p:nvPr userDrawn="1">
            <p:custDataLst>
              <p:tags r:id="rId3"/>
            </p:custDataLst>
          </p:nvPr>
        </p:nvSpPr>
        <p:spPr bwMode="auto">
          <a:xfrm>
            <a:off x="0" y="0"/>
            <a:ext cx="158750" cy="1587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sz="2000" b="1" i="0" u="none" strike="noStrike" cap="none" normalizeH="0" baseline="0" dirty="0">
              <a:ln>
                <a:noFill/>
              </a:ln>
              <a:solidFill>
                <a:schemeClr val="tx1"/>
              </a:solidFill>
              <a:effectLst/>
              <a:latin typeface="Arial" panose="020B0604020202020204" pitchFamily="34" charset="0"/>
              <a:ea typeface="+mj-ea"/>
              <a:cs typeface="+mj-cs"/>
              <a:sym typeface="Arial" panose="020B0604020202020204" pitchFamily="34" charset="0"/>
            </a:endParaRPr>
          </a:p>
        </p:txBody>
      </p:sp>
      <p:sp>
        <p:nvSpPr>
          <p:cNvPr id="3" name="Rectangle 2"/>
          <p:cNvSpPr>
            <a:spLocks noGrp="1" noChangeArrowheads="1"/>
          </p:cNvSpPr>
          <p:nvPr>
            <p:ph type="title" hasCustomPrompt="1"/>
          </p:nvPr>
        </p:nvSpPr>
        <p:spPr bwMode="auto">
          <a:xfrm>
            <a:off x="240001" y="108000"/>
            <a:ext cx="9601067" cy="61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2000" b="1"/>
            </a:lvl1pPr>
          </a:lstStyle>
          <a:p>
            <a:pPr lvl="0"/>
            <a:r>
              <a:rPr lang="de-DE" dirty="0"/>
              <a:t>Mastertitelformat bearbeiten</a:t>
            </a:r>
          </a:p>
        </p:txBody>
      </p:sp>
    </p:spTree>
    <p:extLst>
      <p:ext uri="{BB962C8B-B14F-4D97-AF65-F5344CB8AC3E}">
        <p14:creationId xmlns:p14="http://schemas.microsoft.com/office/powerpoint/2010/main" val="3918232380"/>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cxnSp>
        <p:nvCxnSpPr>
          <p:cNvPr id="10" name="Gerade Verbindung 9"/>
          <p:cNvCxnSpPr/>
          <p:nvPr userDrawn="1"/>
        </p:nvCxnSpPr>
        <p:spPr bwMode="auto">
          <a:xfrm>
            <a:off x="0" y="573405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10"/>
          <p:cNvCxnSpPr/>
          <p:nvPr userDrawn="1"/>
        </p:nvCxnSpPr>
        <p:spPr bwMode="auto">
          <a:xfrm>
            <a:off x="0" y="213360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2"/>
          <p:cNvSpPr>
            <a:spLocks noGrp="1" noChangeArrowheads="1"/>
          </p:cNvSpPr>
          <p:nvPr>
            <p:ph type="ctrTitle"/>
          </p:nvPr>
        </p:nvSpPr>
        <p:spPr>
          <a:xfrm>
            <a:off x="4079875" y="2286000"/>
            <a:ext cx="7848773" cy="1143000"/>
          </a:xfrm>
          <a:prstGeom prst="rect">
            <a:avLst/>
          </a:prstGeom>
        </p:spPr>
        <p:txBody>
          <a:bodyPr anchor="b" anchorCtr="0"/>
          <a:lstStyle>
            <a:lvl1pPr>
              <a:defRPr sz="2400" b="1">
                <a:solidFill>
                  <a:schemeClr val="tx1"/>
                </a:solidFill>
              </a:defRPr>
            </a:lvl1pPr>
          </a:lstStyle>
          <a:p>
            <a:pPr lvl="0"/>
            <a:r>
              <a:rPr lang="de-DE" noProof="0" dirty="0"/>
              <a:t>Mastertitelformat bearbeiten</a:t>
            </a:r>
          </a:p>
        </p:txBody>
      </p:sp>
      <p:sp>
        <p:nvSpPr>
          <p:cNvPr id="21" name="Rectangle 3"/>
          <p:cNvSpPr>
            <a:spLocks noGrp="1" noChangeArrowheads="1"/>
          </p:cNvSpPr>
          <p:nvPr>
            <p:ph type="subTitle" idx="1"/>
          </p:nvPr>
        </p:nvSpPr>
        <p:spPr>
          <a:xfrm>
            <a:off x="4079875" y="3573016"/>
            <a:ext cx="7848773" cy="1131168"/>
          </a:xfrm>
          <a:prstGeom prst="rect">
            <a:avLst/>
          </a:prstGeom>
        </p:spPr>
        <p:txBody>
          <a:bodyPr/>
          <a:lstStyle>
            <a:lvl1pPr>
              <a:defRPr sz="2000" b="0"/>
            </a:lvl1pPr>
          </a:lstStyle>
          <a:p>
            <a:pPr lvl="0"/>
            <a:r>
              <a:rPr lang="de-DE" noProof="0" dirty="0"/>
              <a:t>Master-Untertitelformat bearbeiten</a:t>
            </a:r>
          </a:p>
        </p:txBody>
      </p:sp>
      <p:sp>
        <p:nvSpPr>
          <p:cNvPr id="4" name="Textplatzhalter 3"/>
          <p:cNvSpPr>
            <a:spLocks noGrp="1"/>
          </p:cNvSpPr>
          <p:nvPr>
            <p:ph type="body" sz="quarter" idx="10" hasCustomPrompt="1"/>
          </p:nvPr>
        </p:nvSpPr>
        <p:spPr>
          <a:xfrm>
            <a:off x="4079875" y="5368922"/>
            <a:ext cx="2844800" cy="360040"/>
          </a:xfrm>
          <a:prstGeom prst="rect">
            <a:avLst/>
          </a:prstGeom>
        </p:spPr>
        <p:txBody>
          <a:bodyPr anchor="b" anchorCtr="0"/>
          <a:lstStyle>
            <a:lvl1pPr>
              <a:defRPr lang="de-DE" sz="1400" b="0" kern="0" dirty="0" smtClean="0">
                <a:latin typeface="Arial" charset="0"/>
                <a:ea typeface="ＭＳ Ｐゴシック" pitchFamily="-16" charset="-128"/>
              </a:defRPr>
            </a:lvl1pPr>
            <a:lvl2pPr>
              <a:defRPr lang="de-DE" sz="2400" kern="1200" dirty="0" smtClean="0">
                <a:latin typeface="Arial" charset="0"/>
                <a:ea typeface="ＭＳ Ｐゴシック" pitchFamily="-16" charset="-128"/>
                <a:cs typeface="+mn-cs"/>
              </a:defRPr>
            </a:lvl2pPr>
            <a:lvl3pPr>
              <a:defRPr lang="de-DE" sz="2400" kern="1200" dirty="0" smtClean="0">
                <a:latin typeface="Arial" charset="0"/>
                <a:ea typeface="ＭＳ Ｐゴシック" pitchFamily="-16" charset="-128"/>
                <a:cs typeface="+mn-cs"/>
              </a:defRPr>
            </a:lvl3pPr>
            <a:lvl4pPr>
              <a:defRPr lang="de-DE" sz="2400" kern="1200" dirty="0" smtClean="0">
                <a:latin typeface="Arial" charset="0"/>
                <a:ea typeface="ＭＳ Ｐゴシック" pitchFamily="-16" charset="-128"/>
                <a:cs typeface="+mn-cs"/>
              </a:defRPr>
            </a:lvl4pPr>
            <a:lvl5pPr>
              <a:defRPr lang="de-DE" sz="2400" kern="1200" dirty="0">
                <a:latin typeface="Arial" charset="0"/>
                <a:ea typeface="ＭＳ Ｐゴシック" pitchFamily="-16" charset="-128"/>
                <a:cs typeface="+mn-cs"/>
              </a:defRPr>
            </a:lvl5pPr>
          </a:lstStyle>
          <a:p>
            <a:pPr lvl="0">
              <a:spcBef>
                <a:spcPct val="0"/>
              </a:spcBef>
            </a:pPr>
            <a:r>
              <a:rPr lang="de-DE" dirty="0"/>
              <a:t>Datum</a:t>
            </a:r>
          </a:p>
        </p:txBody>
      </p:sp>
    </p:spTree>
    <p:extLst>
      <p:ext uri="{BB962C8B-B14F-4D97-AF65-F5344CB8AC3E}">
        <p14:creationId xmlns:p14="http://schemas.microsoft.com/office/powerpoint/2010/main" val="1766298766"/>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pos="2570">
          <p15:clr>
            <a:srgbClr val="FBAE40"/>
          </p15:clr>
        </p15:guide>
        <p15:guide id="2" orient="horz" pos="799">
          <p15:clr>
            <a:srgbClr val="FBAE40"/>
          </p15:clr>
        </p15:guide>
        <p15:guide id="3" pos="4067">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Titel_und_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8927362"/>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extfe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52" name="think-cell Folie" r:id="rId5" imgW="352" imgH="353" progId="TCLayout.ActiveDocument.1">
                  <p:embed/>
                </p:oleObj>
              </mc:Choice>
              <mc:Fallback>
                <p:oleObj name="think-cell Folie" r:id="rId5" imgW="352" imgH="353" progId="TCLayout.ActiveDocument.1">
                  <p:embed/>
                  <p:pic>
                    <p:nvPicPr>
                      <p:cNvPr id="5" name="Objekt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hteck 1" hidden="1"/>
          <p:cNvSpPr/>
          <p:nvPr userDrawn="1">
            <p:custDataLst>
              <p:tags r:id="rId3"/>
            </p:custDataLst>
          </p:nvPr>
        </p:nvSpPr>
        <p:spPr bwMode="auto">
          <a:xfrm>
            <a:off x="0" y="0"/>
            <a:ext cx="158750" cy="1587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sz="2000" b="1" i="0" u="none" strike="noStrike" cap="none" normalizeH="0" baseline="0" dirty="0">
              <a:ln>
                <a:noFill/>
              </a:ln>
              <a:solidFill>
                <a:schemeClr val="tx1"/>
              </a:solidFill>
              <a:effectLst/>
              <a:latin typeface="Arial" panose="020B0604020202020204" pitchFamily="34" charset="0"/>
              <a:ea typeface="+mj-ea"/>
              <a:cs typeface="+mj-cs"/>
              <a:sym typeface="Arial" panose="020B0604020202020204" pitchFamily="34" charset="0"/>
            </a:endParaRPr>
          </a:p>
        </p:txBody>
      </p:sp>
      <p:sp>
        <p:nvSpPr>
          <p:cNvPr id="3" name="Rectangle 2"/>
          <p:cNvSpPr>
            <a:spLocks noGrp="1" noChangeArrowheads="1"/>
          </p:cNvSpPr>
          <p:nvPr>
            <p:ph type="title" hasCustomPrompt="1"/>
          </p:nvPr>
        </p:nvSpPr>
        <p:spPr bwMode="auto">
          <a:xfrm>
            <a:off x="240001" y="108000"/>
            <a:ext cx="9601067" cy="61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2000" b="1"/>
            </a:lvl1pPr>
          </a:lstStyle>
          <a:p>
            <a:pPr lvl="0"/>
            <a:r>
              <a:rPr lang="de-DE" dirty="0"/>
              <a:t>Mastertitelformat bearbeiten</a:t>
            </a:r>
          </a:p>
        </p:txBody>
      </p:sp>
    </p:spTree>
    <p:extLst>
      <p:ext uri="{BB962C8B-B14F-4D97-AF65-F5344CB8AC3E}">
        <p14:creationId xmlns:p14="http://schemas.microsoft.com/office/powerpoint/2010/main" val="3882965377"/>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Nur Titel">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01306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A6D57F-C0D1-4664-AE33-C2A21D43C04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2887B60-A2F1-4E95-8CBA-30CF1A72371A}"/>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6628BFF-A053-4B93-956D-19D7AE211D99}"/>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38CD5A86-9864-4A76-9110-435FB3B85C8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B489613-83FF-4B01-A8F6-9663889AFE17}"/>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34348247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53D109B-46EE-48B7-AC09-CD337B5D0775}"/>
              </a:ext>
            </a:extLst>
          </p:cNvPr>
          <p:cNvSpPr>
            <a:spLocks noGrp="1"/>
          </p:cNvSpPr>
          <p:nvPr>
            <p:ph sz="quarter" idx="10"/>
          </p:nvPr>
        </p:nvSpPr>
        <p:spPr>
          <a:xfrm>
            <a:off x="240001" y="836711"/>
            <a:ext cx="11760655" cy="54720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2" name="Title 1">
            <a:extLst>
              <a:ext uri="{FF2B5EF4-FFF2-40B4-BE49-F238E27FC236}">
                <a16:creationId xmlns:a16="http://schemas.microsoft.com/office/drawing/2014/main" id="{705F0EFD-5DB9-487F-BB7A-8EAEF7CA4D48}"/>
              </a:ext>
            </a:extLst>
          </p:cNvPr>
          <p:cNvSpPr>
            <a:spLocks noGrp="1"/>
          </p:cNvSpPr>
          <p:nvPr>
            <p:ph type="title" hasCustomPrompt="1"/>
          </p:nvPr>
        </p:nvSpPr>
        <p:spPr/>
        <p:txBody>
          <a:bodyPr/>
          <a:lstStyle>
            <a:lvl1pPr>
              <a:defRPr/>
            </a:lvl1pPr>
          </a:lstStyle>
          <a:p>
            <a:r>
              <a:rPr lang="de-DE" noProof="0" dirty="0"/>
              <a:t>Titel durch Klicken hinzufügen</a:t>
            </a:r>
            <a:endParaRPr lang="de-DE" dirty="0"/>
          </a:p>
        </p:txBody>
      </p:sp>
    </p:spTree>
    <p:extLst>
      <p:ext uri="{BB962C8B-B14F-4D97-AF65-F5344CB8AC3E}">
        <p14:creationId xmlns:p14="http://schemas.microsoft.com/office/powerpoint/2010/main" val="3484693295"/>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53D294-4EB6-410A-9C18-51050799967E}"/>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3902788-266A-49FF-A373-79AABC21BA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DE747B62-382D-4E45-AB27-C4185D090C11}"/>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5DF5BE01-71B1-4E1D-A75B-67F3635E3C2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E7F038D-8F3C-4A27-821C-A0444843C542}"/>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3465118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A66AD5-8858-4818-A7BE-0312872FD16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1ECCC54-3BFE-4D65-B4A2-E9A525B5C12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79031850-2FFC-496E-BE7D-0365EAF3C16F}"/>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A291C61-9111-438B-92EF-ED2C0F904B72}"/>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6" name="Fußzeilenplatzhalter 5">
            <a:extLst>
              <a:ext uri="{FF2B5EF4-FFF2-40B4-BE49-F238E27FC236}">
                <a16:creationId xmlns:a16="http://schemas.microsoft.com/office/drawing/2014/main" id="{EA05B1F6-AE3E-4C32-A6D1-8F4C650F39D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0275413-43D1-4500-95A6-F4402CD9669E}"/>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2025567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16BB71-1EF8-4C3B-8692-0E4ADEC4CEE6}"/>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56933FA2-F44B-4C0E-B4AA-E08C8D84E8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62154968-C6B9-4291-8C90-9173A7437646}"/>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92CA437E-72C2-4452-9235-B92306ADDE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464E58D5-3F1E-434E-B198-5E9F5C391B68}"/>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DD504740-A599-4B52-B238-C56165AB8141}"/>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8" name="Fußzeilenplatzhalter 7">
            <a:extLst>
              <a:ext uri="{FF2B5EF4-FFF2-40B4-BE49-F238E27FC236}">
                <a16:creationId xmlns:a16="http://schemas.microsoft.com/office/drawing/2014/main" id="{F55E8AE7-8108-46FA-8133-BB68ED55D2B3}"/>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FD5CE39D-0B3E-45D8-8651-64239DEFAD4D}"/>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2269795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43D6A5-C9B4-41DD-AF83-A8430FE5BD12}"/>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683F6EA7-A12B-4DCA-824B-5767E92A8BB9}"/>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4" name="Fußzeilenplatzhalter 3">
            <a:extLst>
              <a:ext uri="{FF2B5EF4-FFF2-40B4-BE49-F238E27FC236}">
                <a16:creationId xmlns:a16="http://schemas.microsoft.com/office/drawing/2014/main" id="{B2055EEB-581C-47A3-BE06-A206F23173D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110AF4E1-DF9B-44E3-A1ED-DA7B0C335C76}"/>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3510790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8413FB2-5948-4602-A878-B652E17C2C17}"/>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3" name="Fußzeilenplatzhalter 2">
            <a:extLst>
              <a:ext uri="{FF2B5EF4-FFF2-40B4-BE49-F238E27FC236}">
                <a16:creationId xmlns:a16="http://schemas.microsoft.com/office/drawing/2014/main" id="{66ECC003-68D1-4925-88B8-C640F7FEC3EE}"/>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81661275-1875-4604-9CC0-22273FACF221}"/>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3403784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919981-B182-4E1C-BF89-DC9CEEABB96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7613BA45-FADE-4C81-9C70-E875788A8C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CED61CCF-0DE7-452A-BB57-D3FCEFB339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FC7DDC9-5A33-4D4D-87FA-64F4C0A5A855}"/>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6" name="Fußzeilenplatzhalter 5">
            <a:extLst>
              <a:ext uri="{FF2B5EF4-FFF2-40B4-BE49-F238E27FC236}">
                <a16:creationId xmlns:a16="http://schemas.microsoft.com/office/drawing/2014/main" id="{A7CF3A6C-57B3-4F05-8324-EC3538C594B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069152D-EFE1-4C03-A5CA-B688E2E0430A}"/>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182702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D3970B-2D15-450E-BE95-033B58FC361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D956D05-EB65-4011-BBF8-1754A8AFA3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C815AF12-433C-4D59-8A13-F24968A844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22316963-D510-4605-85B9-E0FB1F2F240A}"/>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6" name="Fußzeilenplatzhalter 5">
            <a:extLst>
              <a:ext uri="{FF2B5EF4-FFF2-40B4-BE49-F238E27FC236}">
                <a16:creationId xmlns:a16="http://schemas.microsoft.com/office/drawing/2014/main" id="{13FEE992-DC03-4A87-BBDB-D50F2BAF77A6}"/>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CC11D66-BD09-45A2-B453-C89A44CA2398}"/>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3027289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15.xml"/><Relationship Id="rId7" Type="http://schemas.openxmlformats.org/officeDocument/2006/relationships/tags" Target="../tags/tag3.xml"/><Relationship Id="rId12" Type="http://schemas.openxmlformats.org/officeDocument/2006/relationships/image" Target="../media/image4.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ags" Target="../tags/tag2.xml"/><Relationship Id="rId11" Type="http://schemas.openxmlformats.org/officeDocument/2006/relationships/image" Target="../media/image3.png"/><Relationship Id="rId5" Type="http://schemas.openxmlformats.org/officeDocument/2006/relationships/vmlDrawing" Target="../drawings/vmlDrawing1.vml"/><Relationship Id="rId10" Type="http://schemas.openxmlformats.org/officeDocument/2006/relationships/image" Target="../media/image2.png"/><Relationship Id="rId4" Type="http://schemas.openxmlformats.org/officeDocument/2006/relationships/theme" Target="../theme/theme2.xml"/><Relationship Id="rId9"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6.xml"/><Relationship Id="rId13" Type="http://schemas.openxmlformats.org/officeDocument/2006/relationships/image" Target="../media/image3.png"/><Relationship Id="rId3" Type="http://schemas.openxmlformats.org/officeDocument/2006/relationships/slideLayout" Target="../slideLayouts/slideLayout18.xml"/><Relationship Id="rId7" Type="http://schemas.openxmlformats.org/officeDocument/2006/relationships/vmlDrawing" Target="../drawings/vmlDrawing3.vml"/><Relationship Id="rId12" Type="http://schemas.openxmlformats.org/officeDocument/2006/relationships/image" Target="../media/image2.pn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theme" Target="../theme/theme3.xml"/><Relationship Id="rId11" Type="http://schemas.openxmlformats.org/officeDocument/2006/relationships/image" Target="../media/image1.emf"/><Relationship Id="rId5" Type="http://schemas.openxmlformats.org/officeDocument/2006/relationships/slideLayout" Target="../slideLayouts/slideLayout20.xml"/><Relationship Id="rId10" Type="http://schemas.openxmlformats.org/officeDocument/2006/relationships/oleObject" Target="../embeddings/oleObject3.bin"/><Relationship Id="rId4" Type="http://schemas.openxmlformats.org/officeDocument/2006/relationships/slideLayout" Target="../slideLayouts/slideLayout19.xml"/><Relationship Id="rId9" Type="http://schemas.openxmlformats.org/officeDocument/2006/relationships/tags" Target="../tags/tag7.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CC5F997-DF21-4A12-8026-6E5A9DE86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AC039632-F79F-4A33-9E0A-8D58F80737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B822548-981B-44F4-B17C-29EE9D9C41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D879C355-5B31-461F-9DC4-C3135F1A46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F2F2DB79-2FC0-4065-A3A2-43492131FD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062EFB-7211-4774-9788-716282C3CF3F}" type="slidenum">
              <a:rPr lang="de-DE" smtClean="0"/>
              <a:t>‹Nr.›</a:t>
            </a:fld>
            <a:endParaRPr lang="de-DE"/>
          </a:p>
        </p:txBody>
      </p:sp>
    </p:spTree>
    <p:extLst>
      <p:ext uri="{BB962C8B-B14F-4D97-AF65-F5344CB8AC3E}">
        <p14:creationId xmlns:p14="http://schemas.microsoft.com/office/powerpoint/2010/main" val="66317427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userDrawn="1">
            <p:custDataLst>
              <p:tags r:id="rId6"/>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49" name="think-cell Folie" r:id="rId8" imgW="352" imgH="353" progId="TCLayout.ActiveDocument.1">
                  <p:embed/>
                </p:oleObj>
              </mc:Choice>
              <mc:Fallback>
                <p:oleObj name="think-cell Folie" r:id="rId8" imgW="352" imgH="353" progId="TCLayout.ActiveDocument.1">
                  <p:embed/>
                  <p:pic>
                    <p:nvPicPr>
                      <p:cNvPr id="4" name="Objekt 3" hidden="1"/>
                      <p:cNvPicPr/>
                      <p:nvPr/>
                    </p:nvPicPr>
                    <p:blipFill>
                      <a:blip r:embed="rId9"/>
                      <a:stretch>
                        <a:fillRect/>
                      </a:stretch>
                    </p:blipFill>
                    <p:spPr>
                      <a:xfrm>
                        <a:off x="1588" y="1588"/>
                        <a:ext cx="1588" cy="1588"/>
                      </a:xfrm>
                      <a:prstGeom prst="rect">
                        <a:avLst/>
                      </a:prstGeom>
                    </p:spPr>
                  </p:pic>
                </p:oleObj>
              </mc:Fallback>
            </mc:AlternateContent>
          </a:graphicData>
        </a:graphic>
      </p:graphicFrame>
      <p:cxnSp>
        <p:nvCxnSpPr>
          <p:cNvPr id="23" name="Gerader Verbinder 22"/>
          <p:cNvCxnSpPr/>
          <p:nvPr userDrawn="1"/>
        </p:nvCxnSpPr>
        <p:spPr bwMode="auto">
          <a:xfrm>
            <a:off x="0" y="692150"/>
            <a:ext cx="12192000" cy="0"/>
          </a:xfrm>
          <a:prstGeom prst="line">
            <a:avLst/>
          </a:prstGeom>
          <a:solidFill>
            <a:schemeClr val="accent1"/>
          </a:solidFill>
          <a:ln w="12700" cap="flat" cmpd="sng" algn="ctr">
            <a:solidFill>
              <a:srgbClr val="E51C4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Gerader Verbinder 7"/>
          <p:cNvCxnSpPr/>
          <p:nvPr userDrawn="1"/>
        </p:nvCxnSpPr>
        <p:spPr bwMode="auto">
          <a:xfrm>
            <a:off x="0" y="6408000"/>
            <a:ext cx="12192000" cy="0"/>
          </a:xfrm>
          <a:prstGeom prst="line">
            <a:avLst/>
          </a:prstGeom>
          <a:solidFill>
            <a:schemeClr val="accent1"/>
          </a:solidFill>
          <a:ln w="12700" cap="flat" cmpd="sng" algn="ctr">
            <a:solidFill>
              <a:srgbClr val="CCCC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userDrawn="1"/>
        </p:nvSpPr>
        <p:spPr>
          <a:xfrm>
            <a:off x="241200" y="6408000"/>
            <a:ext cx="7488835" cy="246221"/>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de-DE" altLang="de-DE" sz="1000" b="1" dirty="0">
                <a:latin typeface="Calibri" panose="020F0502020204030204" pitchFamily="34" charset="0"/>
                <a:cs typeface="Calibri" panose="020F0502020204030204" pitchFamily="34" charset="0"/>
              </a:rPr>
              <a:t>E-Learning</a:t>
            </a:r>
            <a:r>
              <a:rPr lang="de-DE" altLang="de-DE" sz="1000" b="1" baseline="0" dirty="0">
                <a:latin typeface="Calibri" panose="020F0502020204030204" pitchFamily="34" charset="0"/>
                <a:cs typeface="Calibri" panose="020F0502020204030204" pitchFamily="34" charset="0"/>
              </a:rPr>
              <a:t> – Grundlagen des </a:t>
            </a:r>
            <a:r>
              <a:rPr lang="de-DE" altLang="de-DE" sz="1000" b="1" baseline="0" dirty="0" err="1">
                <a:latin typeface="Calibri" panose="020F0502020204030204" pitchFamily="34" charset="0"/>
                <a:cs typeface="Calibri" panose="020F0502020204030204" pitchFamily="34" charset="0"/>
              </a:rPr>
              <a:t>Qualitätsmangements</a:t>
            </a:r>
            <a:endParaRPr lang="de-DE" altLang="de-DE" sz="1000" b="1" dirty="0">
              <a:latin typeface="Calibri" panose="020F0502020204030204" pitchFamily="34" charset="0"/>
              <a:cs typeface="Calibri" panose="020F0502020204030204" pitchFamily="34" charset="0"/>
            </a:endParaRPr>
          </a:p>
        </p:txBody>
      </p:sp>
      <p:sp>
        <p:nvSpPr>
          <p:cNvPr id="2" name="empower - DO NOT DELETE!!!" hidden="1"/>
          <p:cNvSpPr/>
          <p:nvPr userDrawn="1">
            <p:custDataLst>
              <p:tags r:id="rId7"/>
            </p:custDataLst>
          </p:nvPr>
        </p:nvSpPr>
        <p:spPr bwMode="auto">
          <a:xfrm>
            <a:off x="0" y="0"/>
            <a:ext cx="0" cy="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sp>
        <p:nvSpPr>
          <p:cNvPr id="9" name="Rechteck 8"/>
          <p:cNvSpPr/>
          <p:nvPr userDrawn="1"/>
        </p:nvSpPr>
        <p:spPr>
          <a:xfrm rot="5400000">
            <a:off x="13538095" y="944724"/>
            <a:ext cx="720080" cy="648072"/>
          </a:xfrm>
          <a:prstGeom prst="rect">
            <a:avLst/>
          </a:prstGeom>
          <a:solidFill>
            <a:schemeClr val="dk1"/>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1" name="Rechteck 10"/>
          <p:cNvSpPr/>
          <p:nvPr userDrawn="1"/>
        </p:nvSpPr>
        <p:spPr>
          <a:xfrm rot="5400000">
            <a:off x="14403514" y="947111"/>
            <a:ext cx="720080" cy="648072"/>
          </a:xfrm>
          <a:prstGeom prst="rect">
            <a:avLst/>
          </a:prstGeom>
          <a:solidFill>
            <a:srgbClr val="00509B"/>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2" name="Rechteck 11"/>
          <p:cNvSpPr/>
          <p:nvPr userDrawn="1"/>
        </p:nvSpPr>
        <p:spPr>
          <a:xfrm rot="5400000">
            <a:off x="13440615" y="-5055"/>
            <a:ext cx="915041" cy="2520280"/>
          </a:xfrm>
          <a:prstGeom prst="rect">
            <a:avLst/>
          </a:prstGeom>
          <a:noFill/>
          <a:ln w="9525" cap="flat" cmpd="sng" algn="ctr">
            <a:solidFill>
              <a:schemeClr val="accent2"/>
            </a:solidFill>
            <a:prstDash val="solid"/>
            <a:round/>
            <a:headEnd type="none" w="med" len="med"/>
            <a:tailEnd type="none" w="med" len="med"/>
          </a:ln>
          <a:extLst>
            <a:ext uri="{909E8E84-426E-40DD-AFC4-6F175D3DCCD1}">
              <a14:hiddenFill xmlns:a14="http://schemas.microsoft.com/office/drawing/2010/main">
                <a:solidFill>
                  <a:schemeClr val="l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3" name="Rechteck 12"/>
          <p:cNvSpPr/>
          <p:nvPr userDrawn="1"/>
        </p:nvSpPr>
        <p:spPr>
          <a:xfrm rot="5400000">
            <a:off x="13550019" y="1831768"/>
            <a:ext cx="720080" cy="648072"/>
          </a:xfrm>
          <a:prstGeom prst="rect">
            <a:avLst/>
          </a:prstGeom>
          <a:solidFill>
            <a:srgbClr val="4C4C4C">
              <a:alpha val="85000"/>
            </a:srgbClr>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4" name="Rechteck 13"/>
          <p:cNvSpPr/>
          <p:nvPr userDrawn="1"/>
        </p:nvSpPr>
        <p:spPr>
          <a:xfrm rot="5400000">
            <a:off x="13550019" y="2718812"/>
            <a:ext cx="720080" cy="648072"/>
          </a:xfrm>
          <a:prstGeom prst="rect">
            <a:avLst/>
          </a:prstGeom>
          <a:solidFill>
            <a:srgbClr val="B2B2B2"/>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5" name="Rechteck 14"/>
          <p:cNvSpPr/>
          <p:nvPr userDrawn="1"/>
        </p:nvSpPr>
        <p:spPr>
          <a:xfrm rot="5400000">
            <a:off x="13550019" y="3605856"/>
            <a:ext cx="720080" cy="648072"/>
          </a:xfrm>
          <a:prstGeom prst="rect">
            <a:avLst/>
          </a:prstGeom>
          <a:solidFill>
            <a:srgbClr val="E5E5E5"/>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6" name="Rechteck 15"/>
          <p:cNvSpPr/>
          <p:nvPr userDrawn="1"/>
        </p:nvSpPr>
        <p:spPr>
          <a:xfrm rot="5400000">
            <a:off x="13550019" y="4492900"/>
            <a:ext cx="720080" cy="648072"/>
          </a:xfrm>
          <a:prstGeom prst="rect">
            <a:avLst/>
          </a:prstGeom>
          <a:solidFill>
            <a:srgbClr val="F7F7F7"/>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dirty="0">
              <a:solidFill>
                <a:schemeClr val="tx1"/>
              </a:solidFill>
            </a:endParaRPr>
          </a:p>
        </p:txBody>
      </p:sp>
      <p:sp>
        <p:nvSpPr>
          <p:cNvPr id="19" name="Rechteck 18"/>
          <p:cNvSpPr/>
          <p:nvPr userDrawn="1"/>
        </p:nvSpPr>
        <p:spPr>
          <a:xfrm rot="5400000">
            <a:off x="14403515" y="2718812"/>
            <a:ext cx="720080" cy="648072"/>
          </a:xfrm>
          <a:prstGeom prst="rect">
            <a:avLst/>
          </a:prstGeom>
          <a:solidFill>
            <a:srgbClr val="7FA7CD"/>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0" name="Rechteck 19"/>
          <p:cNvSpPr/>
          <p:nvPr userDrawn="1"/>
        </p:nvSpPr>
        <p:spPr>
          <a:xfrm rot="5400000">
            <a:off x="14403515" y="3605856"/>
            <a:ext cx="720080" cy="648072"/>
          </a:xfrm>
          <a:prstGeom prst="rect">
            <a:avLst/>
          </a:prstGeom>
          <a:solidFill>
            <a:srgbClr val="B2CAE1"/>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1" name="Rechteck 20"/>
          <p:cNvSpPr/>
          <p:nvPr userDrawn="1"/>
        </p:nvSpPr>
        <p:spPr>
          <a:xfrm rot="5400000">
            <a:off x="14403515" y="4492900"/>
            <a:ext cx="720080" cy="648072"/>
          </a:xfrm>
          <a:prstGeom prst="rect">
            <a:avLst/>
          </a:prstGeom>
          <a:solidFill>
            <a:srgbClr val="E5EDF5"/>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2" name="Rechteck 21"/>
          <p:cNvSpPr/>
          <p:nvPr userDrawn="1"/>
        </p:nvSpPr>
        <p:spPr>
          <a:xfrm rot="5400000">
            <a:off x="14409410" y="1831768"/>
            <a:ext cx="720080" cy="648072"/>
          </a:xfrm>
          <a:prstGeom prst="rect">
            <a:avLst/>
          </a:prstGeom>
          <a:solidFill>
            <a:srgbClr val="003C74"/>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4" name="Rechteck 23"/>
          <p:cNvSpPr/>
          <p:nvPr userDrawn="1"/>
        </p:nvSpPr>
        <p:spPr>
          <a:xfrm rot="5400000">
            <a:off x="13550019" y="5379942"/>
            <a:ext cx="720080" cy="648072"/>
          </a:xfrm>
          <a:prstGeom prst="rect">
            <a:avLst/>
          </a:prstGeom>
          <a:solidFill>
            <a:schemeClr val="bg1"/>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dirty="0">
              <a:solidFill>
                <a:schemeClr val="tx1"/>
              </a:solidFill>
            </a:endParaRPr>
          </a:p>
        </p:txBody>
      </p:sp>
      <p:sp>
        <p:nvSpPr>
          <p:cNvPr id="25" name="Rechteck 24"/>
          <p:cNvSpPr/>
          <p:nvPr userDrawn="1"/>
        </p:nvSpPr>
        <p:spPr>
          <a:xfrm rot="5400000">
            <a:off x="12684732" y="944724"/>
            <a:ext cx="720080" cy="648072"/>
          </a:xfrm>
          <a:prstGeom prst="rect">
            <a:avLst/>
          </a:prstGeom>
          <a:solidFill>
            <a:srgbClr val="E51D44"/>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6" name="Rechteck 25"/>
          <p:cNvSpPr/>
          <p:nvPr userDrawn="1"/>
        </p:nvSpPr>
        <p:spPr>
          <a:xfrm rot="5400000">
            <a:off x="12684732" y="3609018"/>
            <a:ext cx="720080" cy="648072"/>
          </a:xfrm>
          <a:prstGeom prst="rect">
            <a:avLst/>
          </a:prstGeom>
          <a:solidFill>
            <a:srgbClr val="F8C6D0"/>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7" name="Rechteck 26"/>
          <p:cNvSpPr/>
          <p:nvPr userDrawn="1"/>
        </p:nvSpPr>
        <p:spPr>
          <a:xfrm rot="5400000">
            <a:off x="12684732" y="4495810"/>
            <a:ext cx="720080" cy="648072"/>
          </a:xfrm>
          <a:prstGeom prst="rect">
            <a:avLst/>
          </a:prstGeom>
          <a:solidFill>
            <a:srgbClr val="FCE8EC"/>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8" name="Rechteck 27"/>
          <p:cNvSpPr/>
          <p:nvPr userDrawn="1"/>
        </p:nvSpPr>
        <p:spPr>
          <a:xfrm rot="5400000">
            <a:off x="12684732" y="1830313"/>
            <a:ext cx="720080" cy="648072"/>
          </a:xfrm>
          <a:prstGeom prst="rect">
            <a:avLst/>
          </a:prstGeom>
          <a:solidFill>
            <a:srgbClr val="95132C"/>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9" name="Rechteck 28"/>
          <p:cNvSpPr/>
          <p:nvPr userDrawn="1"/>
        </p:nvSpPr>
        <p:spPr>
          <a:xfrm rot="5400000">
            <a:off x="12684732" y="2724725"/>
            <a:ext cx="720080" cy="648072"/>
          </a:xfrm>
          <a:prstGeom prst="rect">
            <a:avLst/>
          </a:prstGeom>
          <a:solidFill>
            <a:srgbClr val="F18398"/>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pic>
        <p:nvPicPr>
          <p:cNvPr id="31" name="Grafik 30">
            <a:extLst>
              <a:ext uri="{FF2B5EF4-FFF2-40B4-BE49-F238E27FC236}">
                <a16:creationId xmlns:a16="http://schemas.microsoft.com/office/drawing/2014/main" id="{5D5270B2-85B6-4399-A22F-D57173CC75F2}"/>
              </a:ext>
            </a:extLst>
          </p:cNvPr>
          <p:cNvPicPr>
            <a:picLocks noChangeAspect="1"/>
          </p:cNvPicPr>
          <p:nvPr userDrawn="1"/>
        </p:nvPicPr>
        <p:blipFill>
          <a:blip r:embed="rId10"/>
          <a:srcRect l="4110" t="14154" r="10596" b="12991"/>
          <a:stretch/>
        </p:blipFill>
        <p:spPr bwMode="auto">
          <a:xfrm>
            <a:off x="9552384" y="6507277"/>
            <a:ext cx="930136" cy="288000"/>
          </a:xfrm>
          <a:prstGeom prst="rect">
            <a:avLst/>
          </a:prstGeom>
        </p:spPr>
      </p:pic>
      <p:pic>
        <p:nvPicPr>
          <p:cNvPr id="32" name="Grafik 31">
            <a:extLst>
              <a:ext uri="{FF2B5EF4-FFF2-40B4-BE49-F238E27FC236}">
                <a16:creationId xmlns:a16="http://schemas.microsoft.com/office/drawing/2014/main" id="{CA25E8D8-F88F-4655-9F25-9263176CA48D}"/>
              </a:ext>
            </a:extLst>
          </p:cNvPr>
          <p:cNvPicPr>
            <a:picLocks noChangeAspect="1"/>
          </p:cNvPicPr>
          <p:nvPr userDrawn="1"/>
        </p:nvPicPr>
        <p:blipFill>
          <a:blip r:embed="rId11"/>
          <a:srcRect r="23936" b="52342"/>
          <a:stretch/>
        </p:blipFill>
        <p:spPr bwMode="auto">
          <a:xfrm>
            <a:off x="10755207" y="6507277"/>
            <a:ext cx="1242457" cy="288000"/>
          </a:xfrm>
          <a:prstGeom prst="rect">
            <a:avLst/>
          </a:prstGeom>
        </p:spPr>
      </p:pic>
      <p:pic>
        <p:nvPicPr>
          <p:cNvPr id="33" name="Picture 281">
            <a:extLst>
              <a:ext uri="{FF2B5EF4-FFF2-40B4-BE49-F238E27FC236}">
                <a16:creationId xmlns:a16="http://schemas.microsoft.com/office/drawing/2014/main" id="{0196AFE7-874D-4F65-8BB9-65112C6C7E43}"/>
              </a:ext>
            </a:extLst>
          </p:cNvPr>
          <p:cNvPicPr>
            <a:picLocks noChangeAspect="1" noChangeArrowheads="1"/>
          </p:cNvPicPr>
          <p:nvPr userDrawn="1"/>
        </p:nvPicPr>
        <p:blipFill>
          <a:blip r:embed="rId12"/>
          <a:stretch/>
        </p:blipFill>
        <p:spPr bwMode="auto">
          <a:xfrm>
            <a:off x="11346909" y="200572"/>
            <a:ext cx="654646" cy="360000"/>
          </a:xfrm>
          <a:prstGeom prst="rect">
            <a:avLst/>
          </a:prstGeom>
          <a:noFill/>
        </p:spPr>
      </p:pic>
    </p:spTree>
    <p:extLst>
      <p:ext uri="{BB962C8B-B14F-4D97-AF65-F5344CB8AC3E}">
        <p14:creationId xmlns:p14="http://schemas.microsoft.com/office/powerpoint/2010/main" val="205404081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Lst>
  <p:hf sldNum="0" hdr="0" dt="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charset="0"/>
          <a:ea typeface="ＭＳ Ｐゴシック" pitchFamily="-16" charset="-128"/>
        </a:defRPr>
      </a:lvl2pPr>
      <a:lvl3pPr algn="l" rtl="0" eaLnBrk="0" fontAlgn="base" hangingPunct="0">
        <a:spcBef>
          <a:spcPct val="0"/>
        </a:spcBef>
        <a:spcAft>
          <a:spcPct val="0"/>
        </a:spcAft>
        <a:defRPr sz="2000">
          <a:solidFill>
            <a:schemeClr val="tx1"/>
          </a:solidFill>
          <a:latin typeface="Arial" charset="0"/>
          <a:ea typeface="ＭＳ Ｐゴシック" pitchFamily="-16" charset="-128"/>
        </a:defRPr>
      </a:lvl3pPr>
      <a:lvl4pPr algn="l" rtl="0" eaLnBrk="0" fontAlgn="base" hangingPunct="0">
        <a:spcBef>
          <a:spcPct val="0"/>
        </a:spcBef>
        <a:spcAft>
          <a:spcPct val="0"/>
        </a:spcAft>
        <a:defRPr sz="2000">
          <a:solidFill>
            <a:schemeClr val="tx1"/>
          </a:solidFill>
          <a:latin typeface="Arial" charset="0"/>
          <a:ea typeface="ＭＳ Ｐゴシック" pitchFamily="-16" charset="-128"/>
        </a:defRPr>
      </a:lvl4pPr>
      <a:lvl5pPr algn="l" rtl="0" eaLnBrk="0" fontAlgn="base" hangingPunct="0">
        <a:spcBef>
          <a:spcPct val="0"/>
        </a:spcBef>
        <a:spcAft>
          <a:spcPct val="0"/>
        </a:spcAft>
        <a:defRPr sz="2000">
          <a:solidFill>
            <a:schemeClr val="tx1"/>
          </a:solidFill>
          <a:latin typeface="Arial" charset="0"/>
          <a:ea typeface="ＭＳ Ｐゴシック" pitchFamily="-16" charset="-128"/>
        </a:defRPr>
      </a:lvl5pPr>
      <a:lvl6pPr marL="457200" algn="l" rtl="0" fontAlgn="base">
        <a:spcBef>
          <a:spcPct val="0"/>
        </a:spcBef>
        <a:spcAft>
          <a:spcPct val="0"/>
        </a:spcAft>
        <a:defRPr sz="2000">
          <a:solidFill>
            <a:schemeClr val="tx2"/>
          </a:solidFill>
          <a:latin typeface="Arial" charset="0"/>
          <a:ea typeface="ＭＳ Ｐゴシック" pitchFamily="-16" charset="-128"/>
        </a:defRPr>
      </a:lvl6pPr>
      <a:lvl7pPr marL="914400" algn="l" rtl="0" fontAlgn="base">
        <a:spcBef>
          <a:spcPct val="0"/>
        </a:spcBef>
        <a:spcAft>
          <a:spcPct val="0"/>
        </a:spcAft>
        <a:defRPr sz="2000">
          <a:solidFill>
            <a:schemeClr val="tx2"/>
          </a:solidFill>
          <a:latin typeface="Arial" charset="0"/>
          <a:ea typeface="ＭＳ Ｐゴシック" pitchFamily="-16" charset="-128"/>
        </a:defRPr>
      </a:lvl7pPr>
      <a:lvl8pPr marL="1371600" algn="l" rtl="0" fontAlgn="base">
        <a:spcBef>
          <a:spcPct val="0"/>
        </a:spcBef>
        <a:spcAft>
          <a:spcPct val="0"/>
        </a:spcAft>
        <a:defRPr sz="2000">
          <a:solidFill>
            <a:schemeClr val="tx2"/>
          </a:solidFill>
          <a:latin typeface="Arial" charset="0"/>
          <a:ea typeface="ＭＳ Ｐゴシック" pitchFamily="-16" charset="-128"/>
        </a:defRPr>
      </a:lvl8pPr>
      <a:lvl9pPr marL="1828800" algn="l" rtl="0" fontAlgn="base">
        <a:spcBef>
          <a:spcPct val="0"/>
        </a:spcBef>
        <a:spcAft>
          <a:spcPct val="0"/>
        </a:spcAft>
        <a:defRPr sz="2000">
          <a:solidFill>
            <a:schemeClr val="tx2"/>
          </a:solidFill>
          <a:latin typeface="Arial" charset="0"/>
          <a:ea typeface="ＭＳ Ｐゴシック" pitchFamily="-16" charset="-128"/>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381000" indent="-190500" algn="l" rtl="0" eaLnBrk="0" fontAlgn="base" hangingPunct="0">
        <a:spcBef>
          <a:spcPct val="20000"/>
        </a:spcBef>
        <a:spcAft>
          <a:spcPct val="0"/>
        </a:spcAft>
        <a:buChar char="–"/>
        <a:defRPr>
          <a:solidFill>
            <a:schemeClr val="tx1"/>
          </a:solidFill>
          <a:latin typeface="+mn-lt"/>
          <a:ea typeface="+mn-ea"/>
        </a:defRPr>
      </a:lvl2pPr>
      <a:lvl3pPr marL="542925" indent="-185738" algn="l" rtl="0" eaLnBrk="0" fontAlgn="base" hangingPunct="0">
        <a:spcBef>
          <a:spcPct val="20000"/>
        </a:spcBef>
        <a:spcAft>
          <a:spcPct val="0"/>
        </a:spcAft>
        <a:buChar char="–"/>
        <a:defRPr>
          <a:solidFill>
            <a:schemeClr val="tx1"/>
          </a:solidFill>
          <a:latin typeface="+mn-lt"/>
          <a:ea typeface="+mn-ea"/>
        </a:defRPr>
      </a:lvl3pPr>
      <a:lvl4pPr marL="1924050" indent="-228600" algn="l" rtl="0" eaLnBrk="0" fontAlgn="base" hangingPunct="0">
        <a:spcBef>
          <a:spcPct val="20000"/>
        </a:spcBef>
        <a:spcAft>
          <a:spcPct val="0"/>
        </a:spcAft>
        <a:defRPr sz="2000">
          <a:solidFill>
            <a:schemeClr val="tx1"/>
          </a:solidFill>
          <a:latin typeface="+mn-lt"/>
          <a:ea typeface="+mn-ea"/>
        </a:defRPr>
      </a:lvl4pPr>
      <a:lvl5pPr marL="2343150" indent="-228600" algn="l" rtl="0" eaLnBrk="0" fontAlgn="base" hangingPunct="0">
        <a:spcBef>
          <a:spcPct val="20000"/>
        </a:spcBef>
        <a:spcAft>
          <a:spcPct val="0"/>
        </a:spcAft>
        <a:buChar char="»"/>
        <a:defRPr sz="2000">
          <a:solidFill>
            <a:schemeClr val="tx1"/>
          </a:solidFill>
          <a:latin typeface="+mn-lt"/>
          <a:ea typeface="+mn-ea"/>
        </a:defRPr>
      </a:lvl5pPr>
      <a:lvl6pPr marL="2800350" indent="-228600" algn="l" rtl="0" fontAlgn="base">
        <a:spcBef>
          <a:spcPct val="20000"/>
        </a:spcBef>
        <a:spcAft>
          <a:spcPct val="0"/>
        </a:spcAft>
        <a:buChar char="»"/>
        <a:defRPr sz="2000">
          <a:solidFill>
            <a:schemeClr val="tx1"/>
          </a:solidFill>
          <a:latin typeface="+mn-lt"/>
          <a:ea typeface="+mn-ea"/>
        </a:defRPr>
      </a:lvl6pPr>
      <a:lvl7pPr marL="3257550" indent="-228600" algn="l" rtl="0" fontAlgn="base">
        <a:spcBef>
          <a:spcPct val="20000"/>
        </a:spcBef>
        <a:spcAft>
          <a:spcPct val="0"/>
        </a:spcAft>
        <a:buChar char="»"/>
        <a:defRPr sz="2000">
          <a:solidFill>
            <a:schemeClr val="tx1"/>
          </a:solidFill>
          <a:latin typeface="+mn-lt"/>
          <a:ea typeface="+mn-ea"/>
        </a:defRPr>
      </a:lvl7pPr>
      <a:lvl8pPr marL="3714750" indent="-228600" algn="l" rtl="0" fontAlgn="base">
        <a:spcBef>
          <a:spcPct val="20000"/>
        </a:spcBef>
        <a:spcAft>
          <a:spcPct val="0"/>
        </a:spcAft>
        <a:buChar char="»"/>
        <a:defRPr sz="2000">
          <a:solidFill>
            <a:schemeClr val="tx1"/>
          </a:solidFill>
          <a:latin typeface="+mn-lt"/>
          <a:ea typeface="+mn-ea"/>
        </a:defRPr>
      </a:lvl8pPr>
      <a:lvl9pPr marL="4171950" indent="-228600" algn="l" rtl="0" fontAlgn="base">
        <a:spcBef>
          <a:spcPct val="20000"/>
        </a:spcBef>
        <a:spcAft>
          <a:spcPct val="0"/>
        </a:spcAft>
        <a:buChar char="»"/>
        <a:defRPr sz="2000">
          <a:solidFill>
            <a:schemeClr val="tx1"/>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24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userDrawn="1">
            <p:custDataLst>
              <p:tags r:id="rId8"/>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8" name="think-cell Folie" r:id="rId10" imgW="352" imgH="353" progId="TCLayout.ActiveDocument.1">
                  <p:embed/>
                </p:oleObj>
              </mc:Choice>
              <mc:Fallback>
                <p:oleObj name="think-cell Folie" r:id="rId10" imgW="352" imgH="353" progId="TCLayout.ActiveDocument.1">
                  <p:embed/>
                  <p:pic>
                    <p:nvPicPr>
                      <p:cNvPr id="4" name="Objekt 3" hidden="1"/>
                      <p:cNvPicPr/>
                      <p:nvPr/>
                    </p:nvPicPr>
                    <p:blipFill>
                      <a:blip r:embed="rId11"/>
                      <a:stretch>
                        <a:fillRect/>
                      </a:stretch>
                    </p:blipFill>
                    <p:spPr>
                      <a:xfrm>
                        <a:off x="1588" y="1588"/>
                        <a:ext cx="1588" cy="1588"/>
                      </a:xfrm>
                      <a:prstGeom prst="rect">
                        <a:avLst/>
                      </a:prstGeom>
                    </p:spPr>
                  </p:pic>
                </p:oleObj>
              </mc:Fallback>
            </mc:AlternateContent>
          </a:graphicData>
        </a:graphic>
      </p:graphicFrame>
      <p:cxnSp>
        <p:nvCxnSpPr>
          <p:cNvPr id="23" name="Gerader Verbinder 22"/>
          <p:cNvCxnSpPr/>
          <p:nvPr userDrawn="1"/>
        </p:nvCxnSpPr>
        <p:spPr bwMode="auto">
          <a:xfrm>
            <a:off x="0" y="692150"/>
            <a:ext cx="12192000" cy="0"/>
          </a:xfrm>
          <a:prstGeom prst="line">
            <a:avLst/>
          </a:prstGeom>
          <a:solidFill>
            <a:schemeClr val="accent1"/>
          </a:solidFill>
          <a:ln w="12700" cap="flat" cmpd="sng" algn="ctr">
            <a:solidFill>
              <a:srgbClr val="E51C4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Gerader Verbinder 7"/>
          <p:cNvCxnSpPr/>
          <p:nvPr userDrawn="1"/>
        </p:nvCxnSpPr>
        <p:spPr bwMode="auto">
          <a:xfrm>
            <a:off x="0" y="6408000"/>
            <a:ext cx="12192000" cy="0"/>
          </a:xfrm>
          <a:prstGeom prst="line">
            <a:avLst/>
          </a:prstGeom>
          <a:solidFill>
            <a:schemeClr val="accent1"/>
          </a:solidFill>
          <a:ln w="12700" cap="flat" cmpd="sng" algn="ctr">
            <a:solidFill>
              <a:srgbClr val="CCCC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userDrawn="1"/>
        </p:nvSpPr>
        <p:spPr>
          <a:xfrm>
            <a:off x="241200" y="6408000"/>
            <a:ext cx="7488835" cy="246221"/>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de-DE" altLang="de-DE" sz="1000" b="1" dirty="0">
                <a:latin typeface="Calibri" panose="020F0502020204030204" pitchFamily="34" charset="0"/>
                <a:cs typeface="Calibri" panose="020F0502020204030204" pitchFamily="34" charset="0"/>
              </a:rPr>
              <a:t>E-Learning</a:t>
            </a:r>
            <a:r>
              <a:rPr lang="de-DE" altLang="de-DE" sz="1000" b="1" baseline="0" dirty="0">
                <a:latin typeface="Calibri" panose="020F0502020204030204" pitchFamily="34" charset="0"/>
                <a:cs typeface="Calibri" panose="020F0502020204030204" pitchFamily="34" charset="0"/>
              </a:rPr>
              <a:t> – Grundlagen der Fabrikplanung</a:t>
            </a:r>
            <a:endParaRPr lang="de-DE" altLang="de-DE" sz="1000" b="1" dirty="0">
              <a:latin typeface="Calibri" panose="020F0502020204030204" pitchFamily="34" charset="0"/>
              <a:cs typeface="Calibri" panose="020F0502020204030204" pitchFamily="34" charset="0"/>
            </a:endParaRPr>
          </a:p>
        </p:txBody>
      </p:sp>
      <p:sp>
        <p:nvSpPr>
          <p:cNvPr id="2" name="empower - DO NOT DELETE!!!" hidden="1"/>
          <p:cNvSpPr/>
          <p:nvPr userDrawn="1">
            <p:custDataLst>
              <p:tags r:id="rId9"/>
            </p:custDataLst>
          </p:nvPr>
        </p:nvSpPr>
        <p:spPr bwMode="auto">
          <a:xfrm>
            <a:off x="0" y="0"/>
            <a:ext cx="0" cy="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sp>
        <p:nvSpPr>
          <p:cNvPr id="9" name="Rechteck 8"/>
          <p:cNvSpPr/>
          <p:nvPr userDrawn="1"/>
        </p:nvSpPr>
        <p:spPr>
          <a:xfrm rot="5400000">
            <a:off x="13538095" y="944724"/>
            <a:ext cx="720080" cy="648072"/>
          </a:xfrm>
          <a:prstGeom prst="rect">
            <a:avLst/>
          </a:prstGeom>
          <a:solidFill>
            <a:schemeClr val="dk1"/>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1" name="Rechteck 10"/>
          <p:cNvSpPr/>
          <p:nvPr userDrawn="1"/>
        </p:nvSpPr>
        <p:spPr>
          <a:xfrm rot="5400000">
            <a:off x="14403514" y="947111"/>
            <a:ext cx="720080" cy="648072"/>
          </a:xfrm>
          <a:prstGeom prst="rect">
            <a:avLst/>
          </a:prstGeom>
          <a:solidFill>
            <a:srgbClr val="00509B"/>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2" name="Rechteck 11"/>
          <p:cNvSpPr/>
          <p:nvPr userDrawn="1"/>
        </p:nvSpPr>
        <p:spPr>
          <a:xfrm rot="5400000">
            <a:off x="13440615" y="-5055"/>
            <a:ext cx="915041" cy="2520280"/>
          </a:xfrm>
          <a:prstGeom prst="rect">
            <a:avLst/>
          </a:prstGeom>
          <a:noFill/>
          <a:ln w="9525" cap="flat" cmpd="sng" algn="ctr">
            <a:solidFill>
              <a:schemeClr val="accent2"/>
            </a:solidFill>
            <a:prstDash val="solid"/>
            <a:round/>
            <a:headEnd type="none" w="med" len="med"/>
            <a:tailEnd type="none" w="med" len="med"/>
          </a:ln>
          <a:extLst>
            <a:ext uri="{909E8E84-426E-40DD-AFC4-6F175D3DCCD1}">
              <a14:hiddenFill xmlns:a14="http://schemas.microsoft.com/office/drawing/2010/main">
                <a:solidFill>
                  <a:schemeClr val="l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3" name="Rechteck 12"/>
          <p:cNvSpPr/>
          <p:nvPr userDrawn="1"/>
        </p:nvSpPr>
        <p:spPr>
          <a:xfrm rot="5400000">
            <a:off x="13550019" y="1831768"/>
            <a:ext cx="720080" cy="648072"/>
          </a:xfrm>
          <a:prstGeom prst="rect">
            <a:avLst/>
          </a:prstGeom>
          <a:solidFill>
            <a:srgbClr val="4C4C4C">
              <a:alpha val="85000"/>
            </a:srgbClr>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4" name="Rechteck 13"/>
          <p:cNvSpPr/>
          <p:nvPr userDrawn="1"/>
        </p:nvSpPr>
        <p:spPr>
          <a:xfrm rot="5400000">
            <a:off x="13550019" y="2718812"/>
            <a:ext cx="720080" cy="648072"/>
          </a:xfrm>
          <a:prstGeom prst="rect">
            <a:avLst/>
          </a:prstGeom>
          <a:solidFill>
            <a:srgbClr val="B2B2B2"/>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5" name="Rechteck 14"/>
          <p:cNvSpPr/>
          <p:nvPr userDrawn="1"/>
        </p:nvSpPr>
        <p:spPr>
          <a:xfrm rot="5400000">
            <a:off x="13550019" y="3605856"/>
            <a:ext cx="720080" cy="648072"/>
          </a:xfrm>
          <a:prstGeom prst="rect">
            <a:avLst/>
          </a:prstGeom>
          <a:solidFill>
            <a:srgbClr val="E5E5E5"/>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6" name="Rechteck 15"/>
          <p:cNvSpPr/>
          <p:nvPr userDrawn="1"/>
        </p:nvSpPr>
        <p:spPr>
          <a:xfrm rot="5400000">
            <a:off x="13550019" y="4492900"/>
            <a:ext cx="720080" cy="648072"/>
          </a:xfrm>
          <a:prstGeom prst="rect">
            <a:avLst/>
          </a:prstGeom>
          <a:solidFill>
            <a:srgbClr val="F7F7F7"/>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dirty="0">
              <a:solidFill>
                <a:schemeClr val="tx1"/>
              </a:solidFill>
            </a:endParaRPr>
          </a:p>
        </p:txBody>
      </p:sp>
      <p:sp>
        <p:nvSpPr>
          <p:cNvPr id="19" name="Rechteck 18"/>
          <p:cNvSpPr/>
          <p:nvPr userDrawn="1"/>
        </p:nvSpPr>
        <p:spPr>
          <a:xfrm rot="5400000">
            <a:off x="14403515" y="2718812"/>
            <a:ext cx="720080" cy="648072"/>
          </a:xfrm>
          <a:prstGeom prst="rect">
            <a:avLst/>
          </a:prstGeom>
          <a:solidFill>
            <a:srgbClr val="7FA7CD"/>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0" name="Rechteck 19"/>
          <p:cNvSpPr/>
          <p:nvPr userDrawn="1"/>
        </p:nvSpPr>
        <p:spPr>
          <a:xfrm rot="5400000">
            <a:off x="14403515" y="3605856"/>
            <a:ext cx="720080" cy="648072"/>
          </a:xfrm>
          <a:prstGeom prst="rect">
            <a:avLst/>
          </a:prstGeom>
          <a:solidFill>
            <a:srgbClr val="B2CAE1"/>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1" name="Rechteck 20"/>
          <p:cNvSpPr/>
          <p:nvPr userDrawn="1"/>
        </p:nvSpPr>
        <p:spPr>
          <a:xfrm rot="5400000">
            <a:off x="14403515" y="4492900"/>
            <a:ext cx="720080" cy="648072"/>
          </a:xfrm>
          <a:prstGeom prst="rect">
            <a:avLst/>
          </a:prstGeom>
          <a:solidFill>
            <a:srgbClr val="E5EDF5"/>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2" name="Rechteck 21"/>
          <p:cNvSpPr/>
          <p:nvPr userDrawn="1"/>
        </p:nvSpPr>
        <p:spPr>
          <a:xfrm rot="5400000">
            <a:off x="14409410" y="1831768"/>
            <a:ext cx="720080" cy="648072"/>
          </a:xfrm>
          <a:prstGeom prst="rect">
            <a:avLst/>
          </a:prstGeom>
          <a:solidFill>
            <a:srgbClr val="003C74"/>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4" name="Rechteck 23"/>
          <p:cNvSpPr/>
          <p:nvPr userDrawn="1"/>
        </p:nvSpPr>
        <p:spPr>
          <a:xfrm rot="5400000">
            <a:off x="13550019" y="5379942"/>
            <a:ext cx="720080" cy="648072"/>
          </a:xfrm>
          <a:prstGeom prst="rect">
            <a:avLst/>
          </a:prstGeom>
          <a:solidFill>
            <a:schemeClr val="bg1"/>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dirty="0">
              <a:solidFill>
                <a:schemeClr val="tx1"/>
              </a:solidFill>
            </a:endParaRPr>
          </a:p>
        </p:txBody>
      </p:sp>
      <p:sp>
        <p:nvSpPr>
          <p:cNvPr id="25" name="Rechteck 24"/>
          <p:cNvSpPr/>
          <p:nvPr userDrawn="1"/>
        </p:nvSpPr>
        <p:spPr>
          <a:xfrm rot="5400000">
            <a:off x="12684732" y="944724"/>
            <a:ext cx="720080" cy="648072"/>
          </a:xfrm>
          <a:prstGeom prst="rect">
            <a:avLst/>
          </a:prstGeom>
          <a:solidFill>
            <a:srgbClr val="E51D44"/>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6" name="Rechteck 25"/>
          <p:cNvSpPr/>
          <p:nvPr userDrawn="1"/>
        </p:nvSpPr>
        <p:spPr>
          <a:xfrm rot="5400000">
            <a:off x="12684732" y="3609018"/>
            <a:ext cx="720080" cy="648072"/>
          </a:xfrm>
          <a:prstGeom prst="rect">
            <a:avLst/>
          </a:prstGeom>
          <a:solidFill>
            <a:srgbClr val="F8C6D0"/>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7" name="Rechteck 26"/>
          <p:cNvSpPr/>
          <p:nvPr userDrawn="1"/>
        </p:nvSpPr>
        <p:spPr>
          <a:xfrm rot="5400000">
            <a:off x="12684732" y="4495810"/>
            <a:ext cx="720080" cy="648072"/>
          </a:xfrm>
          <a:prstGeom prst="rect">
            <a:avLst/>
          </a:prstGeom>
          <a:solidFill>
            <a:srgbClr val="FCE8EC"/>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8" name="Rechteck 27"/>
          <p:cNvSpPr/>
          <p:nvPr userDrawn="1"/>
        </p:nvSpPr>
        <p:spPr>
          <a:xfrm rot="5400000">
            <a:off x="12684732" y="1830313"/>
            <a:ext cx="720080" cy="648072"/>
          </a:xfrm>
          <a:prstGeom prst="rect">
            <a:avLst/>
          </a:prstGeom>
          <a:solidFill>
            <a:srgbClr val="95132C"/>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9" name="Rechteck 28"/>
          <p:cNvSpPr/>
          <p:nvPr userDrawn="1"/>
        </p:nvSpPr>
        <p:spPr>
          <a:xfrm rot="5400000">
            <a:off x="12684732" y="2724725"/>
            <a:ext cx="720080" cy="648072"/>
          </a:xfrm>
          <a:prstGeom prst="rect">
            <a:avLst/>
          </a:prstGeom>
          <a:solidFill>
            <a:srgbClr val="F18398"/>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pic>
        <p:nvPicPr>
          <p:cNvPr id="31" name="Grafik 30">
            <a:extLst>
              <a:ext uri="{FF2B5EF4-FFF2-40B4-BE49-F238E27FC236}">
                <a16:creationId xmlns:a16="http://schemas.microsoft.com/office/drawing/2014/main" id="{C92636DE-BED6-47A7-8C44-8611AB830B5B}"/>
              </a:ext>
            </a:extLst>
          </p:cNvPr>
          <p:cNvPicPr>
            <a:picLocks noChangeAspect="1"/>
          </p:cNvPicPr>
          <p:nvPr userDrawn="1"/>
        </p:nvPicPr>
        <p:blipFill>
          <a:blip r:embed="rId12"/>
          <a:srcRect l="4110" t="14154" r="10596" b="12991"/>
          <a:stretch/>
        </p:blipFill>
        <p:spPr bwMode="auto">
          <a:xfrm>
            <a:off x="9552384" y="6507277"/>
            <a:ext cx="930136" cy="288000"/>
          </a:xfrm>
          <a:prstGeom prst="rect">
            <a:avLst/>
          </a:prstGeom>
        </p:spPr>
      </p:pic>
      <p:pic>
        <p:nvPicPr>
          <p:cNvPr id="32" name="Grafik 31">
            <a:extLst>
              <a:ext uri="{FF2B5EF4-FFF2-40B4-BE49-F238E27FC236}">
                <a16:creationId xmlns:a16="http://schemas.microsoft.com/office/drawing/2014/main" id="{59F1E688-B183-4C48-A33A-883E4090BBE5}"/>
              </a:ext>
            </a:extLst>
          </p:cNvPr>
          <p:cNvPicPr>
            <a:picLocks noChangeAspect="1"/>
          </p:cNvPicPr>
          <p:nvPr userDrawn="1"/>
        </p:nvPicPr>
        <p:blipFill>
          <a:blip r:embed="rId13"/>
          <a:srcRect r="23936" b="52342"/>
          <a:stretch/>
        </p:blipFill>
        <p:spPr bwMode="auto">
          <a:xfrm>
            <a:off x="10755207" y="6507277"/>
            <a:ext cx="1242457" cy="288000"/>
          </a:xfrm>
          <a:prstGeom prst="rect">
            <a:avLst/>
          </a:prstGeom>
        </p:spPr>
      </p:pic>
      <p:pic>
        <p:nvPicPr>
          <p:cNvPr id="33" name="Picture 281">
            <a:extLst>
              <a:ext uri="{FF2B5EF4-FFF2-40B4-BE49-F238E27FC236}">
                <a16:creationId xmlns:a16="http://schemas.microsoft.com/office/drawing/2014/main" id="{814365B5-B4A4-41D6-9310-B49107C1E46B}"/>
              </a:ext>
            </a:extLst>
          </p:cNvPr>
          <p:cNvPicPr>
            <a:picLocks noChangeAspect="1" noChangeArrowheads="1"/>
          </p:cNvPicPr>
          <p:nvPr userDrawn="1"/>
        </p:nvPicPr>
        <p:blipFill>
          <a:blip r:embed="rId14"/>
          <a:stretch/>
        </p:blipFill>
        <p:spPr bwMode="auto">
          <a:xfrm>
            <a:off x="11346909" y="200572"/>
            <a:ext cx="654646" cy="360000"/>
          </a:xfrm>
          <a:prstGeom prst="rect">
            <a:avLst/>
          </a:prstGeom>
          <a:noFill/>
        </p:spPr>
      </p:pic>
    </p:spTree>
    <p:extLst>
      <p:ext uri="{BB962C8B-B14F-4D97-AF65-F5344CB8AC3E}">
        <p14:creationId xmlns:p14="http://schemas.microsoft.com/office/powerpoint/2010/main" val="2013040928"/>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Lst>
  <p:timing>
    <p:tnLst>
      <p:par>
        <p:cTn id="1" dur="indefinite" restart="never" nodeType="tmRoot"/>
      </p:par>
    </p:tnLst>
  </p:timing>
  <p:hf sldNum="0" hdr="0" dt="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charset="0"/>
          <a:ea typeface="ＭＳ Ｐゴシック" pitchFamily="-16" charset="-128"/>
        </a:defRPr>
      </a:lvl2pPr>
      <a:lvl3pPr algn="l" rtl="0" eaLnBrk="0" fontAlgn="base" hangingPunct="0">
        <a:spcBef>
          <a:spcPct val="0"/>
        </a:spcBef>
        <a:spcAft>
          <a:spcPct val="0"/>
        </a:spcAft>
        <a:defRPr sz="2000">
          <a:solidFill>
            <a:schemeClr val="tx1"/>
          </a:solidFill>
          <a:latin typeface="Arial" charset="0"/>
          <a:ea typeface="ＭＳ Ｐゴシック" pitchFamily="-16" charset="-128"/>
        </a:defRPr>
      </a:lvl3pPr>
      <a:lvl4pPr algn="l" rtl="0" eaLnBrk="0" fontAlgn="base" hangingPunct="0">
        <a:spcBef>
          <a:spcPct val="0"/>
        </a:spcBef>
        <a:spcAft>
          <a:spcPct val="0"/>
        </a:spcAft>
        <a:defRPr sz="2000">
          <a:solidFill>
            <a:schemeClr val="tx1"/>
          </a:solidFill>
          <a:latin typeface="Arial" charset="0"/>
          <a:ea typeface="ＭＳ Ｐゴシック" pitchFamily="-16" charset="-128"/>
        </a:defRPr>
      </a:lvl4pPr>
      <a:lvl5pPr algn="l" rtl="0" eaLnBrk="0" fontAlgn="base" hangingPunct="0">
        <a:spcBef>
          <a:spcPct val="0"/>
        </a:spcBef>
        <a:spcAft>
          <a:spcPct val="0"/>
        </a:spcAft>
        <a:defRPr sz="2000">
          <a:solidFill>
            <a:schemeClr val="tx1"/>
          </a:solidFill>
          <a:latin typeface="Arial" charset="0"/>
          <a:ea typeface="ＭＳ Ｐゴシック" pitchFamily="-16" charset="-128"/>
        </a:defRPr>
      </a:lvl5pPr>
      <a:lvl6pPr marL="457200" algn="l" rtl="0" fontAlgn="base">
        <a:spcBef>
          <a:spcPct val="0"/>
        </a:spcBef>
        <a:spcAft>
          <a:spcPct val="0"/>
        </a:spcAft>
        <a:defRPr sz="2000">
          <a:solidFill>
            <a:schemeClr val="tx2"/>
          </a:solidFill>
          <a:latin typeface="Arial" charset="0"/>
          <a:ea typeface="ＭＳ Ｐゴシック" pitchFamily="-16" charset="-128"/>
        </a:defRPr>
      </a:lvl6pPr>
      <a:lvl7pPr marL="914400" algn="l" rtl="0" fontAlgn="base">
        <a:spcBef>
          <a:spcPct val="0"/>
        </a:spcBef>
        <a:spcAft>
          <a:spcPct val="0"/>
        </a:spcAft>
        <a:defRPr sz="2000">
          <a:solidFill>
            <a:schemeClr val="tx2"/>
          </a:solidFill>
          <a:latin typeface="Arial" charset="0"/>
          <a:ea typeface="ＭＳ Ｐゴシック" pitchFamily="-16" charset="-128"/>
        </a:defRPr>
      </a:lvl7pPr>
      <a:lvl8pPr marL="1371600" algn="l" rtl="0" fontAlgn="base">
        <a:spcBef>
          <a:spcPct val="0"/>
        </a:spcBef>
        <a:spcAft>
          <a:spcPct val="0"/>
        </a:spcAft>
        <a:defRPr sz="2000">
          <a:solidFill>
            <a:schemeClr val="tx2"/>
          </a:solidFill>
          <a:latin typeface="Arial" charset="0"/>
          <a:ea typeface="ＭＳ Ｐゴシック" pitchFamily="-16" charset="-128"/>
        </a:defRPr>
      </a:lvl8pPr>
      <a:lvl9pPr marL="1828800" algn="l" rtl="0" fontAlgn="base">
        <a:spcBef>
          <a:spcPct val="0"/>
        </a:spcBef>
        <a:spcAft>
          <a:spcPct val="0"/>
        </a:spcAft>
        <a:defRPr sz="2000">
          <a:solidFill>
            <a:schemeClr val="tx2"/>
          </a:solidFill>
          <a:latin typeface="Arial" charset="0"/>
          <a:ea typeface="ＭＳ Ｐゴシック" pitchFamily="-16" charset="-128"/>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381000" indent="-190500" algn="l" rtl="0" eaLnBrk="0" fontAlgn="base" hangingPunct="0">
        <a:spcBef>
          <a:spcPct val="20000"/>
        </a:spcBef>
        <a:spcAft>
          <a:spcPct val="0"/>
        </a:spcAft>
        <a:buChar char="–"/>
        <a:defRPr>
          <a:solidFill>
            <a:schemeClr val="tx1"/>
          </a:solidFill>
          <a:latin typeface="+mn-lt"/>
          <a:ea typeface="+mn-ea"/>
        </a:defRPr>
      </a:lvl2pPr>
      <a:lvl3pPr marL="542925" indent="-185738" algn="l" rtl="0" eaLnBrk="0" fontAlgn="base" hangingPunct="0">
        <a:spcBef>
          <a:spcPct val="20000"/>
        </a:spcBef>
        <a:spcAft>
          <a:spcPct val="0"/>
        </a:spcAft>
        <a:buChar char="–"/>
        <a:defRPr>
          <a:solidFill>
            <a:schemeClr val="tx1"/>
          </a:solidFill>
          <a:latin typeface="+mn-lt"/>
          <a:ea typeface="+mn-ea"/>
        </a:defRPr>
      </a:lvl3pPr>
      <a:lvl4pPr marL="1924050" indent="-228600" algn="l" rtl="0" eaLnBrk="0" fontAlgn="base" hangingPunct="0">
        <a:spcBef>
          <a:spcPct val="20000"/>
        </a:spcBef>
        <a:spcAft>
          <a:spcPct val="0"/>
        </a:spcAft>
        <a:defRPr sz="2000">
          <a:solidFill>
            <a:schemeClr val="tx1"/>
          </a:solidFill>
          <a:latin typeface="+mn-lt"/>
          <a:ea typeface="+mn-ea"/>
        </a:defRPr>
      </a:lvl4pPr>
      <a:lvl5pPr marL="2343150" indent="-228600" algn="l" rtl="0" eaLnBrk="0" fontAlgn="base" hangingPunct="0">
        <a:spcBef>
          <a:spcPct val="20000"/>
        </a:spcBef>
        <a:spcAft>
          <a:spcPct val="0"/>
        </a:spcAft>
        <a:buChar char="»"/>
        <a:defRPr sz="2000">
          <a:solidFill>
            <a:schemeClr val="tx1"/>
          </a:solidFill>
          <a:latin typeface="+mn-lt"/>
          <a:ea typeface="+mn-ea"/>
        </a:defRPr>
      </a:lvl5pPr>
      <a:lvl6pPr marL="2800350" indent="-228600" algn="l" rtl="0" fontAlgn="base">
        <a:spcBef>
          <a:spcPct val="20000"/>
        </a:spcBef>
        <a:spcAft>
          <a:spcPct val="0"/>
        </a:spcAft>
        <a:buChar char="»"/>
        <a:defRPr sz="2000">
          <a:solidFill>
            <a:schemeClr val="tx1"/>
          </a:solidFill>
          <a:latin typeface="+mn-lt"/>
          <a:ea typeface="+mn-ea"/>
        </a:defRPr>
      </a:lvl6pPr>
      <a:lvl7pPr marL="3257550" indent="-228600" algn="l" rtl="0" fontAlgn="base">
        <a:spcBef>
          <a:spcPct val="20000"/>
        </a:spcBef>
        <a:spcAft>
          <a:spcPct val="0"/>
        </a:spcAft>
        <a:buChar char="»"/>
        <a:defRPr sz="2000">
          <a:solidFill>
            <a:schemeClr val="tx1"/>
          </a:solidFill>
          <a:latin typeface="+mn-lt"/>
          <a:ea typeface="+mn-ea"/>
        </a:defRPr>
      </a:lvl7pPr>
      <a:lvl8pPr marL="3714750" indent="-228600" algn="l" rtl="0" fontAlgn="base">
        <a:spcBef>
          <a:spcPct val="20000"/>
        </a:spcBef>
        <a:spcAft>
          <a:spcPct val="0"/>
        </a:spcAft>
        <a:buChar char="»"/>
        <a:defRPr sz="2000">
          <a:solidFill>
            <a:schemeClr val="tx1"/>
          </a:solidFill>
          <a:latin typeface="+mn-lt"/>
          <a:ea typeface="+mn-ea"/>
        </a:defRPr>
      </a:lvl8pPr>
      <a:lvl9pPr marL="4171950" indent="-228600" algn="l" rtl="0" fontAlgn="base">
        <a:spcBef>
          <a:spcPct val="20000"/>
        </a:spcBef>
        <a:spcAft>
          <a:spcPct val="0"/>
        </a:spcAft>
        <a:buChar char="»"/>
        <a:defRPr sz="2000">
          <a:solidFill>
            <a:schemeClr val="tx1"/>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24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11.jpg"/><Relationship Id="rId5" Type="http://schemas.openxmlformats.org/officeDocument/2006/relationships/image" Target="../media/image3.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19.xml"/><Relationship Id="rId6" Type="http://schemas.openxmlformats.org/officeDocument/2006/relationships/image" Target="../media/image23.svg"/><Relationship Id="rId5" Type="http://schemas.openxmlformats.org/officeDocument/2006/relationships/image" Target="../media/image20.png"/><Relationship Id="rId4" Type="http://schemas.openxmlformats.org/officeDocument/2006/relationships/image" Target="../media/image21.svg"/></Relationships>
</file>

<file path=ppt/slides/_rels/slide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3" Type="http://schemas.openxmlformats.org/officeDocument/2006/relationships/diagramLayout" Target="../diagrams/layout2.xml"/><Relationship Id="rId7" Type="http://schemas.openxmlformats.org/officeDocument/2006/relationships/diagramData" Target="../diagrams/data3.xml"/><Relationship Id="rId12" Type="http://schemas.openxmlformats.org/officeDocument/2006/relationships/diagramData" Target="../diagrams/data4.xml"/><Relationship Id="rId17" Type="http://schemas.openxmlformats.org/officeDocument/2006/relationships/image" Target="../media/image22.jpg"/><Relationship Id="rId2" Type="http://schemas.openxmlformats.org/officeDocument/2006/relationships/diagramData" Target="../diagrams/data2.xml"/><Relationship Id="rId16" Type="http://schemas.microsoft.com/office/2007/relationships/diagramDrawing" Target="../diagrams/drawing4.xml"/><Relationship Id="rId1" Type="http://schemas.openxmlformats.org/officeDocument/2006/relationships/slideLayout" Target="../slideLayouts/slideLayout17.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5" Type="http://schemas.openxmlformats.org/officeDocument/2006/relationships/diagramColors" Target="../diagrams/colors4.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12A68E-5A35-49D0-B5A8-DEF3562ACE28}"/>
              </a:ext>
            </a:extLst>
          </p:cNvPr>
          <p:cNvSpPr>
            <a:spLocks noGrp="1"/>
          </p:cNvSpPr>
          <p:nvPr>
            <p:ph type="ctrTitle"/>
          </p:nvPr>
        </p:nvSpPr>
        <p:spPr>
          <a:xfrm>
            <a:off x="2171613" y="2857500"/>
            <a:ext cx="7848773" cy="1143000"/>
          </a:xfrm>
        </p:spPr>
        <p:txBody>
          <a:bodyPr>
            <a:normAutofit/>
          </a:bodyPr>
          <a:lstStyle/>
          <a:p>
            <a:pPr algn="ctr"/>
            <a:r>
              <a:rPr lang="en-GB" sz="3600" dirty="0" err="1">
                <a:solidFill>
                  <a:schemeClr val="bg1"/>
                </a:solidFill>
                <a:latin typeface="+mn-lt"/>
              </a:rPr>
              <a:t>Grundlagen</a:t>
            </a:r>
            <a:r>
              <a:rPr lang="en-GB" sz="3600" dirty="0">
                <a:solidFill>
                  <a:schemeClr val="bg1"/>
                </a:solidFill>
                <a:latin typeface="+mn-lt"/>
              </a:rPr>
              <a:t> des </a:t>
            </a:r>
            <a:r>
              <a:rPr lang="en-GB" sz="3600" dirty="0" err="1">
                <a:solidFill>
                  <a:schemeClr val="bg1"/>
                </a:solidFill>
                <a:latin typeface="+mn-lt"/>
              </a:rPr>
              <a:t>Qualitätsmanagements</a:t>
            </a:r>
            <a:endParaRPr lang="en-GB" sz="3600" dirty="0">
              <a:solidFill>
                <a:schemeClr val="bg1"/>
              </a:solidFill>
              <a:latin typeface="+mn-lt"/>
            </a:endParaRPr>
          </a:p>
        </p:txBody>
      </p:sp>
      <p:sp>
        <p:nvSpPr>
          <p:cNvPr id="10" name="Abgerundetes Rechteck 9"/>
          <p:cNvSpPr/>
          <p:nvPr/>
        </p:nvSpPr>
        <p:spPr>
          <a:xfrm>
            <a:off x="5232400" y="5186215"/>
            <a:ext cx="1727200" cy="480291"/>
          </a:xfrm>
          <a:prstGeom prst="roundRect">
            <a:avLst/>
          </a:prstGeom>
          <a:solidFill>
            <a:srgbClr val="F07088"/>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prstClr val="white"/>
                </a:solidFill>
                <a:effectLst/>
                <a:uLnTx/>
                <a:uFillTx/>
                <a:latin typeface="Calibri" panose="020F0502020204030204"/>
                <a:ea typeface="+mn-ea"/>
                <a:cs typeface="+mn-cs"/>
              </a:rPr>
              <a:t>Weiter</a:t>
            </a:r>
          </a:p>
        </p:txBody>
      </p:sp>
      <p:pic>
        <p:nvPicPr>
          <p:cNvPr id="5" name="Grafik 4">
            <a:extLst>
              <a:ext uri="{FF2B5EF4-FFF2-40B4-BE49-F238E27FC236}">
                <a16:creationId xmlns:a16="http://schemas.microsoft.com/office/drawing/2014/main" id="{178D90D0-7319-42D1-8666-6C193738294E}"/>
              </a:ext>
            </a:extLst>
          </p:cNvPr>
          <p:cNvPicPr>
            <a:picLocks noChangeAspect="1"/>
          </p:cNvPicPr>
          <p:nvPr/>
        </p:nvPicPr>
        <p:blipFill>
          <a:blip r:embed="rId2"/>
          <a:srcRect l="4110" t="14154" r="10596" b="12991"/>
          <a:stretch/>
        </p:blipFill>
        <p:spPr bwMode="auto">
          <a:xfrm>
            <a:off x="2333644" y="5971683"/>
            <a:ext cx="2092806" cy="648000"/>
          </a:xfrm>
          <a:prstGeom prst="rect">
            <a:avLst/>
          </a:prstGeom>
        </p:spPr>
      </p:pic>
      <p:pic>
        <p:nvPicPr>
          <p:cNvPr id="6" name="Grafik 5">
            <a:extLst>
              <a:ext uri="{FF2B5EF4-FFF2-40B4-BE49-F238E27FC236}">
                <a16:creationId xmlns:a16="http://schemas.microsoft.com/office/drawing/2014/main" id="{12AAFE7A-0FD8-4FFE-929E-CE7C5C8BEC31}"/>
              </a:ext>
            </a:extLst>
          </p:cNvPr>
          <p:cNvPicPr>
            <a:picLocks noChangeAspect="1"/>
          </p:cNvPicPr>
          <p:nvPr/>
        </p:nvPicPr>
        <p:blipFill>
          <a:blip r:embed="rId3"/>
          <a:stretch/>
        </p:blipFill>
        <p:spPr bwMode="auto">
          <a:xfrm>
            <a:off x="7312662" y="5972350"/>
            <a:ext cx="2239722" cy="646667"/>
          </a:xfrm>
          <a:prstGeom prst="rect">
            <a:avLst/>
          </a:prstGeom>
        </p:spPr>
      </p:pic>
      <p:pic>
        <p:nvPicPr>
          <p:cNvPr id="7" name="Picture 268">
            <a:extLst>
              <a:ext uri="{FF2B5EF4-FFF2-40B4-BE49-F238E27FC236}">
                <a16:creationId xmlns:a16="http://schemas.microsoft.com/office/drawing/2014/main" id="{189F36B3-CD10-4C71-A74F-525E3B5AC4A4}"/>
              </a:ext>
            </a:extLst>
          </p:cNvPr>
          <p:cNvPicPr>
            <a:picLocks noChangeAspect="1" noChangeArrowheads="1"/>
          </p:cNvPicPr>
          <p:nvPr/>
        </p:nvPicPr>
        <p:blipFill>
          <a:blip r:embed="rId4"/>
          <a:stretch/>
        </p:blipFill>
        <p:spPr bwMode="auto">
          <a:xfrm>
            <a:off x="9840118" y="5972391"/>
            <a:ext cx="2160538" cy="646584"/>
          </a:xfrm>
          <a:prstGeom prst="rect">
            <a:avLst/>
          </a:prstGeom>
          <a:noFill/>
        </p:spPr>
      </p:pic>
      <p:pic>
        <p:nvPicPr>
          <p:cNvPr id="8" name="Grafik 7">
            <a:extLst>
              <a:ext uri="{FF2B5EF4-FFF2-40B4-BE49-F238E27FC236}">
                <a16:creationId xmlns:a16="http://schemas.microsoft.com/office/drawing/2014/main" id="{C5476C00-FC82-437B-8DF0-237A175CE9C5}"/>
              </a:ext>
            </a:extLst>
          </p:cNvPr>
          <p:cNvPicPr>
            <a:picLocks noChangeAspect="1"/>
          </p:cNvPicPr>
          <p:nvPr/>
        </p:nvPicPr>
        <p:blipFill>
          <a:blip r:embed="rId5"/>
          <a:stretch/>
        </p:blipFill>
        <p:spPr bwMode="auto">
          <a:xfrm>
            <a:off x="156148" y="5971684"/>
            <a:ext cx="1751524" cy="648000"/>
          </a:xfrm>
          <a:prstGeom prst="rect">
            <a:avLst/>
          </a:prstGeom>
        </p:spPr>
      </p:pic>
      <p:pic>
        <p:nvPicPr>
          <p:cNvPr id="9" name="Picture 271" descr="World Interferometry Day 2022 – Transparente Photodioden als Detektoren –  CiS">
            <a:extLst>
              <a:ext uri="{FF2B5EF4-FFF2-40B4-BE49-F238E27FC236}">
                <a16:creationId xmlns:a16="http://schemas.microsoft.com/office/drawing/2014/main" id="{2C0F9B03-5E8D-4F59-87E9-27D2B7CE624A}"/>
              </a:ext>
            </a:extLst>
          </p:cNvPr>
          <p:cNvPicPr>
            <a:picLocks noChangeAspect="1" noChangeArrowheads="1"/>
          </p:cNvPicPr>
          <p:nvPr/>
        </p:nvPicPr>
        <p:blipFill>
          <a:blip r:embed="rId6"/>
          <a:stretch/>
        </p:blipFill>
        <p:spPr bwMode="auto">
          <a:xfrm>
            <a:off x="335360" y="240393"/>
            <a:ext cx="1435778" cy="1543847"/>
          </a:xfrm>
          <a:prstGeom prst="rect">
            <a:avLst/>
          </a:prstGeom>
          <a:noFill/>
        </p:spPr>
      </p:pic>
      <p:pic>
        <p:nvPicPr>
          <p:cNvPr id="11" name="Picture 4">
            <a:extLst>
              <a:ext uri="{FF2B5EF4-FFF2-40B4-BE49-F238E27FC236}">
                <a16:creationId xmlns:a16="http://schemas.microsoft.com/office/drawing/2014/main" id="{5DE9BE49-E167-4045-A58F-B3557BFE4A10}"/>
              </a:ext>
            </a:extLst>
          </p:cNvPr>
          <p:cNvPicPr>
            <a:picLocks noChangeAspect="1" noChangeArrowheads="1"/>
          </p:cNvPicPr>
          <p:nvPr/>
        </p:nvPicPr>
        <p:blipFill>
          <a:blip r:embed="rId7"/>
          <a:stretch/>
        </p:blipFill>
        <p:spPr bwMode="auto">
          <a:xfrm>
            <a:off x="10675882" y="562316"/>
            <a:ext cx="1324774" cy="900000"/>
          </a:xfrm>
          <a:prstGeom prst="rect">
            <a:avLst/>
          </a:prstGeom>
          <a:noFill/>
        </p:spPr>
      </p:pic>
    </p:spTree>
    <p:extLst>
      <p:ext uri="{BB962C8B-B14F-4D97-AF65-F5344CB8AC3E}">
        <p14:creationId xmlns:p14="http://schemas.microsoft.com/office/powerpoint/2010/main" val="40140347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6. Qualitätsmanagementsysteme</a:t>
            </a:r>
          </a:p>
        </p:txBody>
      </p:sp>
      <p:grpSp>
        <p:nvGrpSpPr>
          <p:cNvPr id="10" name="Gruppieren 9"/>
          <p:cNvGrpSpPr/>
          <p:nvPr/>
        </p:nvGrpSpPr>
        <p:grpSpPr>
          <a:xfrm>
            <a:off x="334963" y="1808163"/>
            <a:ext cx="9606870" cy="4359880"/>
            <a:chOff x="478896" y="2299230"/>
            <a:chExt cx="9606870" cy="4359880"/>
          </a:xfrm>
        </p:grpSpPr>
        <p:sp>
          <p:nvSpPr>
            <p:cNvPr id="3" name="Abgerundetes Rechteck 2"/>
            <p:cNvSpPr/>
            <p:nvPr/>
          </p:nvSpPr>
          <p:spPr bwMode="auto">
            <a:xfrm>
              <a:off x="478896" y="2299230"/>
              <a:ext cx="3655146" cy="901786"/>
            </a:xfrm>
            <a:prstGeom prst="roundRect">
              <a:avLst/>
            </a:prstGeom>
            <a:solidFill>
              <a:srgbClr val="740D2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Definition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„Qualitätsmanagementsysteme“</a:t>
              </a:r>
            </a:p>
          </p:txBody>
        </p:sp>
        <p:sp>
          <p:nvSpPr>
            <p:cNvPr id="4" name="Abgerundetes Rechteck 3"/>
            <p:cNvSpPr/>
            <p:nvPr/>
          </p:nvSpPr>
          <p:spPr bwMode="auto">
            <a:xfrm>
              <a:off x="4223809" y="2299230"/>
              <a:ext cx="5861957" cy="901786"/>
            </a:xfrm>
            <a:prstGeom prst="roundRect">
              <a:avLst/>
            </a:prstGeom>
            <a:solidFill>
              <a:srgbClr val="AC6E7B"/>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„Tätigkeiten,</a:t>
              </a:r>
              <a:r>
                <a:rPr kumimoji="0" lang="de-DE" sz="1600" b="0" i="0" u="none" strike="noStrike" kern="1200" cap="none" spc="0" normalizeH="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 mit denen die Organisation ihre Ziele ermittelt und die Prozesse und Ressourcen bestimmt, die zum Erreichen der gewünschten Ergebnisse erforderlich sind“</a:t>
              </a:r>
              <a:endPar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endParaRPr>
            </a:p>
          </p:txBody>
        </p:sp>
        <p:sp>
          <p:nvSpPr>
            <p:cNvPr id="5" name="Abgerundetes Rechteck 4"/>
            <p:cNvSpPr/>
            <p:nvPr/>
          </p:nvSpPr>
          <p:spPr bwMode="auto">
            <a:xfrm>
              <a:off x="478896" y="3300769"/>
              <a:ext cx="1404937" cy="3358341"/>
            </a:xfrm>
            <a:prstGeom prst="roundRect">
              <a:avLst>
                <a:gd name="adj" fmla="val 7853"/>
              </a:avLst>
            </a:prstGeom>
            <a:solidFill>
              <a:srgbClr val="740D2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Merkmale</a:t>
              </a:r>
            </a:p>
          </p:txBody>
        </p:sp>
        <p:sp>
          <p:nvSpPr>
            <p:cNvPr id="9" name="Abgerundetes Rechteck 8"/>
            <p:cNvSpPr/>
            <p:nvPr/>
          </p:nvSpPr>
          <p:spPr bwMode="auto">
            <a:xfrm>
              <a:off x="1991783" y="3300769"/>
              <a:ext cx="8064500" cy="3358341"/>
            </a:xfrm>
            <a:prstGeom prst="roundRect">
              <a:avLst>
                <a:gd name="adj" fmla="val 4170"/>
              </a:avLst>
            </a:prstGeom>
            <a:solidFill>
              <a:srgbClr val="D9D9D9"/>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216000" marR="0" lvl="0" indent="-2160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itchFamily="-16" charset="-128"/>
                  <a:cs typeface="Calibri" panose="020F0502020204030204" pitchFamily="34" charset="0"/>
                </a:rPr>
                <a:t>Umfasst im</a:t>
              </a:r>
              <a:r>
                <a:rPr kumimoji="0" lang="de-DE" sz="1600" b="0" i="0" u="none" strike="noStrike" kern="1200" cap="none" spc="0" normalizeH="0" noProof="0" dirty="0">
                  <a:ln>
                    <a:noFill/>
                  </a:ln>
                  <a:solidFill>
                    <a:srgbClr val="000000"/>
                  </a:solidFill>
                  <a:effectLst/>
                  <a:uLnTx/>
                  <a:uFillTx/>
                  <a:latin typeface="Calibri" panose="020F0502020204030204" pitchFamily="34" charset="0"/>
                  <a:ea typeface="ＭＳ Ｐゴシック" pitchFamily="-16" charset="-128"/>
                  <a:cs typeface="Calibri" panose="020F0502020204030204" pitchFamily="34" charset="0"/>
                </a:rPr>
                <a:t> Gegensatz zu dem Begriff des Qualitätsmanagements zusätzlich Elemente wie Betriebsmittel, Infrastruktur, Materialien und Personen, die bei den Tätigkeiten im Qualitätsmanagement eingesetzt werden</a:t>
              </a:r>
            </a:p>
            <a:p>
              <a:pPr marL="216000" marR="0" lvl="0" indent="-2160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de-DE" sz="1600" baseline="0" dirty="0">
                  <a:solidFill>
                    <a:srgbClr val="000000"/>
                  </a:solidFill>
                  <a:latin typeface="Calibri" panose="020F0502020204030204" pitchFamily="34" charset="0"/>
                  <a:ea typeface="ＭＳ Ｐゴシック" pitchFamily="-16" charset="-128"/>
                  <a:cs typeface="Calibri" panose="020F0502020204030204" pitchFamily="34" charset="0"/>
                </a:rPr>
                <a:t>Koordiniert</a:t>
              </a:r>
              <a:r>
                <a:rPr lang="de-DE" sz="1600" dirty="0">
                  <a:solidFill>
                    <a:srgbClr val="000000"/>
                  </a:solidFill>
                  <a:latin typeface="Calibri" panose="020F0502020204030204" pitchFamily="34" charset="0"/>
                  <a:ea typeface="ＭＳ Ｐゴシック" pitchFamily="-16" charset="-128"/>
                  <a:cs typeface="Calibri" panose="020F0502020204030204" pitchFamily="34" charset="0"/>
                </a:rPr>
                <a:t> in Beziehung stehende Prozesse und Ressourcen, die zur Wertschöpfung und für die Erfüllung der Kundenanforderungen erforderlich sind</a:t>
              </a:r>
            </a:p>
            <a:p>
              <a:pPr marL="216000" marR="0" lvl="0" indent="-2160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itchFamily="-16" charset="-128"/>
                  <a:cs typeface="Calibri" panose="020F0502020204030204" pitchFamily="34" charset="0"/>
                </a:rPr>
                <a:t>Ermöglicht</a:t>
              </a:r>
              <a:r>
                <a:rPr kumimoji="0" lang="de-DE" sz="1600" b="0" i="0" u="none" strike="noStrike" kern="1200" cap="none" spc="0" normalizeH="0" noProof="0" dirty="0">
                  <a:ln>
                    <a:noFill/>
                  </a:ln>
                  <a:solidFill>
                    <a:srgbClr val="000000"/>
                  </a:solidFill>
                  <a:effectLst/>
                  <a:uLnTx/>
                  <a:uFillTx/>
                  <a:latin typeface="Calibri" panose="020F0502020204030204" pitchFamily="34" charset="0"/>
                  <a:ea typeface="ＭＳ Ｐゴシック" pitchFamily="-16" charset="-128"/>
                  <a:cs typeface="Calibri" panose="020F0502020204030204" pitchFamily="34" charset="0"/>
                </a:rPr>
                <a:t> der Unternehmensführung die Optimierung des Ressourceneinsatzes unter Berücksichtigung kurz- und langfristiger Konsequenzen ihrer Entscheidungen</a:t>
              </a:r>
            </a:p>
            <a:p>
              <a:pPr marL="216000" marR="0" lvl="0" indent="-2160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de-DE" sz="1600" baseline="0" dirty="0">
                  <a:solidFill>
                    <a:srgbClr val="000000"/>
                  </a:solidFill>
                  <a:latin typeface="Calibri" panose="020F0502020204030204" pitchFamily="34" charset="0"/>
                  <a:ea typeface="ＭＳ Ｐゴシック" pitchFamily="-16" charset="-128"/>
                  <a:cs typeface="Calibri" panose="020F0502020204030204" pitchFamily="34" charset="0"/>
                </a:rPr>
                <a:t>Dient</a:t>
              </a:r>
              <a:r>
                <a:rPr lang="de-DE" sz="1600" dirty="0">
                  <a:solidFill>
                    <a:srgbClr val="000000"/>
                  </a:solidFill>
                  <a:latin typeface="Calibri" panose="020F0502020204030204" pitchFamily="34" charset="0"/>
                  <a:ea typeface="ＭＳ Ｐゴシック" pitchFamily="-16" charset="-128"/>
                  <a:cs typeface="Calibri" panose="020F0502020204030204" pitchFamily="34" charset="0"/>
                </a:rPr>
                <a:t> als Instrument, Maßnahmen zu </a:t>
              </a:r>
              <a:r>
                <a:rPr lang="de-DE" sz="1600" dirty="0" err="1">
                  <a:solidFill>
                    <a:srgbClr val="000000"/>
                  </a:solidFill>
                  <a:latin typeface="Calibri" panose="020F0502020204030204" pitchFamily="34" charset="0"/>
                  <a:ea typeface="ＭＳ Ｐゴシック" pitchFamily="-16" charset="-128"/>
                  <a:cs typeface="Calibri" panose="020F0502020204030204" pitchFamily="34" charset="0"/>
                </a:rPr>
                <a:t>identfizieren</a:t>
              </a:r>
              <a:r>
                <a:rPr lang="de-DE" sz="1600" dirty="0">
                  <a:solidFill>
                    <a:srgbClr val="000000"/>
                  </a:solidFill>
                  <a:latin typeface="Calibri" panose="020F0502020204030204" pitchFamily="34" charset="0"/>
                  <a:ea typeface="ＭＳ Ｐゴシック" pitchFamily="-16" charset="-128"/>
                  <a:cs typeface="Calibri" panose="020F0502020204030204" pitchFamily="34" charset="0"/>
                </a:rPr>
                <a:t>, um möglichen Konsequenzen entgegenzuwirken</a:t>
              </a:r>
            </a:p>
            <a:p>
              <a:pPr marL="216000" marR="0" lvl="0" indent="-2160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itchFamily="-16" charset="-128"/>
                  <a:cs typeface="Calibri" panose="020F0502020204030204" pitchFamily="34" charset="0"/>
                </a:rPr>
                <a:t>Helfen dabei,</a:t>
              </a:r>
              <a:r>
                <a:rPr kumimoji="0" lang="de-DE" sz="1600" b="0" i="0" u="none" strike="noStrike" kern="1200" cap="none" spc="0" normalizeH="0" noProof="0" dirty="0">
                  <a:ln>
                    <a:noFill/>
                  </a:ln>
                  <a:solidFill>
                    <a:srgbClr val="000000"/>
                  </a:solidFill>
                  <a:effectLst/>
                  <a:uLnTx/>
                  <a:uFillTx/>
                  <a:latin typeface="Calibri" panose="020F0502020204030204" pitchFamily="34" charset="0"/>
                  <a:ea typeface="ＭＳ Ｐゴシック" pitchFamily="-16" charset="-128"/>
                  <a:cs typeface="Calibri" panose="020F0502020204030204" pitchFamily="34" charset="0"/>
                </a:rPr>
                <a:t> gesetzte Qualitätsziele zu erreichen und einen nachhaltigen Qualitätsstandard zu sichern</a:t>
              </a:r>
            </a:p>
            <a:p>
              <a:pPr marL="216000" marR="0" lvl="0" indent="-2160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de-DE" sz="1600" baseline="0" dirty="0">
                  <a:solidFill>
                    <a:srgbClr val="000000"/>
                  </a:solidFill>
                  <a:latin typeface="Calibri" panose="020F0502020204030204" pitchFamily="34" charset="0"/>
                  <a:ea typeface="ＭＳ Ｐゴシック" pitchFamily="-16" charset="-128"/>
                  <a:cs typeface="Calibri" panose="020F0502020204030204" pitchFamily="34" charset="0"/>
                </a:rPr>
                <a:t>Unterstützen</a:t>
              </a:r>
              <a:r>
                <a:rPr lang="de-DE" sz="1600" dirty="0">
                  <a:solidFill>
                    <a:srgbClr val="000000"/>
                  </a:solidFill>
                  <a:latin typeface="Calibri" panose="020F0502020204030204" pitchFamily="34" charset="0"/>
                  <a:ea typeface="ＭＳ Ｐゴシック" pitchFamily="-16" charset="-128"/>
                  <a:cs typeface="Calibri" panose="020F0502020204030204" pitchFamily="34" charset="0"/>
                </a:rPr>
                <a:t> Mitarbeitende durch die Bereitstellung von dokumentierten Informationen, in denen Prozesse und Abläufe erklärt werden, diese einfacher nachvollziehen zu können</a:t>
              </a:r>
              <a:endParaRPr kumimoji="0" lang="de-DE"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itchFamily="-16" charset="-128"/>
                <a:cs typeface="Calibri" panose="020F0502020204030204" pitchFamily="34" charset="0"/>
              </a:endParaRPr>
            </a:p>
          </p:txBody>
        </p:sp>
      </p:grpSp>
      <p:sp>
        <p:nvSpPr>
          <p:cNvPr id="13" name="Abgerundetes Rechteck 12"/>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pic>
        <p:nvPicPr>
          <p:cNvPr id="11" name="Grafik 10">
            <a:extLst>
              <a:ext uri="{FF2B5EF4-FFF2-40B4-BE49-F238E27FC236}">
                <a16:creationId xmlns:a16="http://schemas.microsoft.com/office/drawing/2014/main" id="{B8F9F13C-AE8A-4387-8B26-4D25BB2B1DB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57431" y="4681934"/>
            <a:ext cx="360000" cy="360000"/>
          </a:xfrm>
          <a:prstGeom prst="rect">
            <a:avLst/>
          </a:prstGeom>
        </p:spPr>
      </p:pic>
    </p:spTree>
    <p:extLst>
      <p:ext uri="{BB962C8B-B14F-4D97-AF65-F5344CB8AC3E}">
        <p14:creationId xmlns:p14="http://schemas.microsoft.com/office/powerpoint/2010/main" val="18924333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7.</a:t>
            </a:r>
            <a:r>
              <a:rPr kumimoji="0" lang="de-DE" sz="2800" b="0" i="0" u="none" strike="noStrike" kern="0" cap="none" spc="0" normalizeH="0" noProof="0" dirty="0">
                <a:ln>
                  <a:noFill/>
                </a:ln>
                <a:solidFill>
                  <a:prstClr val="white"/>
                </a:solidFill>
                <a:effectLst/>
                <a:uLnTx/>
                <a:uFillTx/>
                <a:latin typeface="Calibri" panose="020F0502020204030204" pitchFamily="34" charset="0"/>
                <a:ea typeface="+mn-ea"/>
                <a:cs typeface="Calibri" panose="020F0502020204030204" pitchFamily="34" charset="0"/>
              </a:rPr>
              <a:t> Qualitätsmanagementziele nach DIN EN ISO 9002:2015</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p:grpSp>
        <p:nvGrpSpPr>
          <p:cNvPr id="3" name="Gruppieren 2"/>
          <p:cNvGrpSpPr/>
          <p:nvPr/>
        </p:nvGrpSpPr>
        <p:grpSpPr>
          <a:xfrm>
            <a:off x="524366" y="1663700"/>
            <a:ext cx="10792127" cy="4538663"/>
            <a:chOff x="524366" y="1663700"/>
            <a:chExt cx="10792127" cy="4538663"/>
          </a:xfrm>
        </p:grpSpPr>
        <p:sp>
          <p:nvSpPr>
            <p:cNvPr id="4" name="Abgerundetes Rechteck 3"/>
            <p:cNvSpPr/>
            <p:nvPr/>
          </p:nvSpPr>
          <p:spPr>
            <a:xfrm>
              <a:off x="524366" y="3165360"/>
              <a:ext cx="2808287" cy="649288"/>
            </a:xfrm>
            <a:prstGeom prst="roundRect">
              <a:avLst>
                <a:gd name="adj" fmla="val 29870"/>
              </a:avLst>
            </a:prstGeom>
            <a:solidFill>
              <a:srgbClr val="808080"/>
            </a:solidFill>
            <a:ln w="12700" cap="flat" cmpd="sng" algn="ctr">
              <a:noFill/>
              <a:prstDash val="solid"/>
              <a:miter lim="800000"/>
            </a:ln>
            <a:effectLst/>
          </p:spPr>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Unterstützung</a:t>
              </a:r>
            </a:p>
          </p:txBody>
        </p:sp>
        <p:sp>
          <p:nvSpPr>
            <p:cNvPr id="5" name="Abgerundetes Rechteck 4"/>
            <p:cNvSpPr/>
            <p:nvPr/>
          </p:nvSpPr>
          <p:spPr>
            <a:xfrm>
              <a:off x="898093" y="4796631"/>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Verbesserung</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7" name="Abgerundetes Rechteck 6"/>
            <p:cNvSpPr/>
            <p:nvPr/>
          </p:nvSpPr>
          <p:spPr>
            <a:xfrm>
              <a:off x="4808234" y="5553075"/>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Bewertung der Leistung</a:t>
              </a:r>
            </a:p>
          </p:txBody>
        </p:sp>
        <p:sp>
          <p:nvSpPr>
            <p:cNvPr id="8" name="Abgerundetes Rechteck 7"/>
            <p:cNvSpPr/>
            <p:nvPr/>
          </p:nvSpPr>
          <p:spPr>
            <a:xfrm>
              <a:off x="8375202" y="4671492"/>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Betrieb</a:t>
              </a:r>
            </a:p>
          </p:txBody>
        </p:sp>
        <p:sp>
          <p:nvSpPr>
            <p:cNvPr id="9" name="Abgerundetes Rechteck 8"/>
            <p:cNvSpPr/>
            <p:nvPr/>
          </p:nvSpPr>
          <p:spPr>
            <a:xfrm>
              <a:off x="8508206" y="3162127"/>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Planung</a:t>
              </a:r>
            </a:p>
          </p:txBody>
        </p:sp>
        <p:sp>
          <p:nvSpPr>
            <p:cNvPr id="10" name="Abgerundetes Rechteck 9"/>
            <p:cNvSpPr/>
            <p:nvPr/>
          </p:nvSpPr>
          <p:spPr>
            <a:xfrm>
              <a:off x="6816726" y="1665288"/>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Führung</a:t>
              </a:r>
            </a:p>
          </p:txBody>
        </p:sp>
        <p:sp>
          <p:nvSpPr>
            <p:cNvPr id="11" name="Abgerundetes Rechteck 10"/>
            <p:cNvSpPr/>
            <p:nvPr/>
          </p:nvSpPr>
          <p:spPr>
            <a:xfrm>
              <a:off x="2316163" y="1663700"/>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Kontext der Organisation</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2" name="Ellipse 11"/>
            <p:cNvSpPr/>
            <p:nvPr/>
          </p:nvSpPr>
          <p:spPr>
            <a:xfrm>
              <a:off x="4619625" y="2636838"/>
              <a:ext cx="2952750" cy="2447925"/>
            </a:xfrm>
            <a:prstGeom prst="ellipse">
              <a:avLst/>
            </a:prstGeom>
            <a:solidFill>
              <a:srgbClr val="AC6E7B"/>
            </a:solidFill>
            <a:ln w="12700" cap="flat" cmpd="sng" algn="ctr">
              <a:noFill/>
              <a:prstDash val="solid"/>
              <a:miter lim="800000"/>
            </a:ln>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noProof="0" dirty="0">
                  <a:solidFill>
                    <a:prstClr val="white"/>
                  </a:solidFill>
                  <a:latin typeface="Calibri" panose="020F0502020204030204"/>
                </a:rPr>
                <a:t>Inhalte von QMS nach DIN EN ISO 9001:2015</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strike="noStrike" kern="0" cap="none" spc="0" normalizeH="0" baseline="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DE" kern="0" noProof="0" dirty="0">
                <a:solidFill>
                  <a:prstClr val="white"/>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13" name="Gerader Verbinder 12"/>
            <p:cNvCxnSpPr>
              <a:stCxn id="11" idx="2"/>
              <a:endCxn id="12" idx="1"/>
            </p:cNvCxnSpPr>
            <p:nvPr/>
          </p:nvCxnSpPr>
          <p:spPr>
            <a:xfrm>
              <a:off x="3720307" y="2312988"/>
              <a:ext cx="1331738" cy="682340"/>
            </a:xfrm>
            <a:prstGeom prst="line">
              <a:avLst/>
            </a:prstGeom>
            <a:noFill/>
            <a:ln w="6350" cap="flat" cmpd="sng" algn="ctr">
              <a:solidFill>
                <a:srgbClr val="808080"/>
              </a:solidFill>
              <a:prstDash val="solid"/>
              <a:miter lim="800000"/>
            </a:ln>
            <a:effectLst/>
          </p:spPr>
        </p:cxnSp>
        <p:cxnSp>
          <p:nvCxnSpPr>
            <p:cNvPr id="14" name="Gerader Verbinder 13"/>
            <p:cNvCxnSpPr>
              <a:stCxn id="4" idx="3"/>
              <a:endCxn id="12" idx="2"/>
            </p:cNvCxnSpPr>
            <p:nvPr/>
          </p:nvCxnSpPr>
          <p:spPr>
            <a:xfrm>
              <a:off x="3332653" y="3490004"/>
              <a:ext cx="1286972" cy="370797"/>
            </a:xfrm>
            <a:prstGeom prst="line">
              <a:avLst/>
            </a:prstGeom>
            <a:noFill/>
            <a:ln w="6350" cap="flat" cmpd="sng" algn="ctr">
              <a:solidFill>
                <a:srgbClr val="808080"/>
              </a:solidFill>
              <a:prstDash val="solid"/>
              <a:miter lim="800000"/>
            </a:ln>
            <a:effectLst/>
          </p:spPr>
        </p:cxnSp>
        <p:cxnSp>
          <p:nvCxnSpPr>
            <p:cNvPr id="15" name="Gerader Verbinder 14"/>
            <p:cNvCxnSpPr>
              <a:stCxn id="5" idx="3"/>
              <a:endCxn id="12" idx="3"/>
            </p:cNvCxnSpPr>
            <p:nvPr/>
          </p:nvCxnSpPr>
          <p:spPr>
            <a:xfrm flipV="1">
              <a:off x="3706380" y="4726273"/>
              <a:ext cx="1345665" cy="395002"/>
            </a:xfrm>
            <a:prstGeom prst="line">
              <a:avLst/>
            </a:prstGeom>
            <a:noFill/>
            <a:ln w="6350" cap="flat" cmpd="sng" algn="ctr">
              <a:solidFill>
                <a:srgbClr val="808080"/>
              </a:solidFill>
              <a:prstDash val="solid"/>
              <a:miter lim="800000"/>
            </a:ln>
            <a:effectLst/>
          </p:spPr>
        </p:cxnSp>
        <p:cxnSp>
          <p:nvCxnSpPr>
            <p:cNvPr id="17" name="Gerader Verbinder 16"/>
            <p:cNvCxnSpPr>
              <a:stCxn id="7" idx="0"/>
              <a:endCxn id="12" idx="4"/>
            </p:cNvCxnSpPr>
            <p:nvPr/>
          </p:nvCxnSpPr>
          <p:spPr>
            <a:xfrm flipH="1" flipV="1">
              <a:off x="6096000" y="5084763"/>
              <a:ext cx="116378" cy="468312"/>
            </a:xfrm>
            <a:prstGeom prst="line">
              <a:avLst/>
            </a:prstGeom>
            <a:noFill/>
            <a:ln w="6350" cap="flat" cmpd="sng" algn="ctr">
              <a:solidFill>
                <a:srgbClr val="808080"/>
              </a:solidFill>
              <a:prstDash val="solid"/>
              <a:miter lim="800000"/>
            </a:ln>
            <a:effectLst/>
          </p:spPr>
        </p:cxnSp>
        <p:cxnSp>
          <p:nvCxnSpPr>
            <p:cNvPr id="18" name="Gerader Verbinder 17"/>
            <p:cNvCxnSpPr>
              <a:stCxn id="8" idx="1"/>
              <a:endCxn id="12" idx="5"/>
            </p:cNvCxnSpPr>
            <p:nvPr/>
          </p:nvCxnSpPr>
          <p:spPr>
            <a:xfrm flipH="1" flipV="1">
              <a:off x="7139955" y="4726273"/>
              <a:ext cx="1235247" cy="269863"/>
            </a:xfrm>
            <a:prstGeom prst="line">
              <a:avLst/>
            </a:prstGeom>
            <a:noFill/>
            <a:ln w="6350" cap="flat" cmpd="sng" algn="ctr">
              <a:solidFill>
                <a:srgbClr val="808080"/>
              </a:solidFill>
              <a:prstDash val="solid"/>
              <a:miter lim="800000"/>
            </a:ln>
            <a:effectLst/>
          </p:spPr>
        </p:cxnSp>
        <p:cxnSp>
          <p:nvCxnSpPr>
            <p:cNvPr id="19" name="Gerader Verbinder 18"/>
            <p:cNvCxnSpPr>
              <a:stCxn id="9" idx="1"/>
              <a:endCxn id="12" idx="6"/>
            </p:cNvCxnSpPr>
            <p:nvPr/>
          </p:nvCxnSpPr>
          <p:spPr>
            <a:xfrm flipH="1">
              <a:off x="7572375" y="3486771"/>
              <a:ext cx="935831" cy="374030"/>
            </a:xfrm>
            <a:prstGeom prst="line">
              <a:avLst/>
            </a:prstGeom>
            <a:noFill/>
            <a:ln w="6350" cap="flat" cmpd="sng" algn="ctr">
              <a:solidFill>
                <a:srgbClr val="808080"/>
              </a:solidFill>
              <a:prstDash val="solid"/>
              <a:miter lim="800000"/>
            </a:ln>
            <a:effectLst/>
          </p:spPr>
        </p:cxnSp>
        <p:cxnSp>
          <p:nvCxnSpPr>
            <p:cNvPr id="20" name="Gerader Verbinder 19"/>
            <p:cNvCxnSpPr>
              <a:stCxn id="10" idx="2"/>
              <a:endCxn id="12" idx="7"/>
            </p:cNvCxnSpPr>
            <p:nvPr/>
          </p:nvCxnSpPr>
          <p:spPr>
            <a:xfrm flipH="1">
              <a:off x="7139955" y="2314576"/>
              <a:ext cx="1080915" cy="680752"/>
            </a:xfrm>
            <a:prstGeom prst="line">
              <a:avLst/>
            </a:prstGeom>
            <a:noFill/>
            <a:ln w="6350" cap="flat" cmpd="sng" algn="ctr">
              <a:solidFill>
                <a:srgbClr val="808080"/>
              </a:solidFill>
              <a:prstDash val="solid"/>
              <a:miter lim="800000"/>
            </a:ln>
            <a:effectLst/>
          </p:spPr>
        </p:cxnSp>
      </p:grpSp>
      <p:sp>
        <p:nvSpPr>
          <p:cNvPr id="22" name="Abgerundetes Rechteck 21"/>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pic>
        <p:nvPicPr>
          <p:cNvPr id="16" name="Grafik 15">
            <a:extLst>
              <a:ext uri="{FF2B5EF4-FFF2-40B4-BE49-F238E27FC236}">
                <a16:creationId xmlns:a16="http://schemas.microsoft.com/office/drawing/2014/main" id="{A9788DFB-D516-40CA-981C-D4B3B96382AC}"/>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736000" y="3951492"/>
            <a:ext cx="720000" cy="720000"/>
          </a:xfrm>
          <a:prstGeom prst="rect">
            <a:avLst/>
          </a:prstGeom>
        </p:spPr>
      </p:pic>
    </p:spTree>
    <p:extLst>
      <p:ext uri="{BB962C8B-B14F-4D97-AF65-F5344CB8AC3E}">
        <p14:creationId xmlns:p14="http://schemas.microsoft.com/office/powerpoint/2010/main" val="35412767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8.</a:t>
            </a:r>
            <a:r>
              <a:rPr kumimoji="0" lang="de-DE" sz="2800" b="0" i="0" u="none" strike="noStrike" kern="0" cap="none" spc="0" normalizeH="0" noProof="0" dirty="0">
                <a:ln>
                  <a:noFill/>
                </a:ln>
                <a:solidFill>
                  <a:prstClr val="white"/>
                </a:solidFill>
                <a:effectLst/>
                <a:uLnTx/>
                <a:uFillTx/>
                <a:latin typeface="Calibri" panose="020F0502020204030204" pitchFamily="34" charset="0"/>
                <a:ea typeface="+mn-ea"/>
                <a:cs typeface="Calibri" panose="020F0502020204030204" pitchFamily="34" charset="0"/>
              </a:rPr>
              <a:t> Struktur eines Qualitätsmanagementzyklus</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p:grpSp>
        <p:nvGrpSpPr>
          <p:cNvPr id="3" name="Gruppieren 2"/>
          <p:cNvGrpSpPr/>
          <p:nvPr/>
        </p:nvGrpSpPr>
        <p:grpSpPr>
          <a:xfrm>
            <a:off x="1595438" y="1916113"/>
            <a:ext cx="9001125" cy="3781425"/>
            <a:chOff x="1595438" y="1916113"/>
            <a:chExt cx="9001125" cy="3781425"/>
          </a:xfrm>
        </p:grpSpPr>
        <p:sp>
          <p:nvSpPr>
            <p:cNvPr id="4" name="Rechteck 3"/>
            <p:cNvSpPr/>
            <p:nvPr/>
          </p:nvSpPr>
          <p:spPr>
            <a:xfrm>
              <a:off x="3971925" y="1916113"/>
              <a:ext cx="4248150" cy="3781425"/>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grpSp>
          <p:nvGrpSpPr>
            <p:cNvPr id="5" name="Gruppieren 4"/>
            <p:cNvGrpSpPr/>
            <p:nvPr/>
          </p:nvGrpSpPr>
          <p:grpSpPr>
            <a:xfrm>
              <a:off x="5016500" y="2097088"/>
              <a:ext cx="2124075" cy="1222374"/>
              <a:chOff x="5016500" y="2097088"/>
              <a:chExt cx="2124075" cy="1222374"/>
            </a:xfrm>
          </p:grpSpPr>
          <p:grpSp>
            <p:nvGrpSpPr>
              <p:cNvPr id="19" name="Gruppieren 18"/>
              <p:cNvGrpSpPr/>
              <p:nvPr/>
            </p:nvGrpSpPr>
            <p:grpSpPr>
              <a:xfrm>
                <a:off x="5016500" y="2097088"/>
                <a:ext cx="2124075" cy="611187"/>
                <a:chOff x="5016500" y="2097088"/>
                <a:chExt cx="2124075" cy="611187"/>
              </a:xfrm>
            </p:grpSpPr>
            <p:sp>
              <p:nvSpPr>
                <p:cNvPr id="23" name="Pfeil nach unten 22"/>
                <p:cNvSpPr/>
                <p:nvPr/>
              </p:nvSpPr>
              <p:spPr>
                <a:xfrm>
                  <a:off x="5988050" y="2457450"/>
                  <a:ext cx="215900" cy="250825"/>
                </a:xfrm>
                <a:prstGeom prst="downArrow">
                  <a:avLst/>
                </a:prstGeom>
                <a:solidFill>
                  <a:srgbClr val="AC6E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24" name="Abgerundetes Rechteck 23"/>
                <p:cNvSpPr/>
                <p:nvPr/>
              </p:nvSpPr>
              <p:spPr>
                <a:xfrm>
                  <a:off x="5016500" y="2097088"/>
                  <a:ext cx="2124075" cy="360362"/>
                </a:xfrm>
                <a:prstGeom prst="roundRect">
                  <a:avLst/>
                </a:prstGeom>
                <a:solidFill>
                  <a:srgbClr val="740D2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Unternehmensleitung</a:t>
                  </a:r>
                </a:p>
              </p:txBody>
            </p:sp>
          </p:grpSp>
          <p:grpSp>
            <p:nvGrpSpPr>
              <p:cNvPr id="20" name="Gruppieren 19"/>
              <p:cNvGrpSpPr/>
              <p:nvPr/>
            </p:nvGrpSpPr>
            <p:grpSpPr>
              <a:xfrm>
                <a:off x="5016500" y="2708275"/>
                <a:ext cx="2124075" cy="611187"/>
                <a:chOff x="5016500" y="2097088"/>
                <a:chExt cx="2124075" cy="611187"/>
              </a:xfrm>
            </p:grpSpPr>
            <p:sp>
              <p:nvSpPr>
                <p:cNvPr id="21" name="Pfeil nach unten 20"/>
                <p:cNvSpPr/>
                <p:nvPr/>
              </p:nvSpPr>
              <p:spPr>
                <a:xfrm>
                  <a:off x="5988050" y="2457450"/>
                  <a:ext cx="215900" cy="250825"/>
                </a:xfrm>
                <a:prstGeom prst="downArrow">
                  <a:avLst/>
                </a:prstGeom>
                <a:solidFill>
                  <a:srgbClr val="AC6E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22" name="Abgerundetes Rechteck 21"/>
                <p:cNvSpPr/>
                <p:nvPr/>
              </p:nvSpPr>
              <p:spPr>
                <a:xfrm>
                  <a:off x="5016500" y="2097088"/>
                  <a:ext cx="2124075" cy="360362"/>
                </a:xfrm>
                <a:prstGeom prst="roundRect">
                  <a:avLst/>
                </a:prstGeom>
                <a:solidFill>
                  <a:srgbClr val="740D2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Qualitätspolitik</a:t>
                  </a:r>
                </a:p>
              </p:txBody>
            </p:sp>
          </p:grpSp>
        </p:grpSp>
        <p:grpSp>
          <p:nvGrpSpPr>
            <p:cNvPr id="6" name="Gruppieren 5"/>
            <p:cNvGrpSpPr/>
            <p:nvPr/>
          </p:nvGrpSpPr>
          <p:grpSpPr>
            <a:xfrm>
              <a:off x="1595438" y="3284538"/>
              <a:ext cx="2376487" cy="865187"/>
              <a:chOff x="1595438" y="3284538"/>
              <a:chExt cx="2376487" cy="865187"/>
            </a:xfrm>
          </p:grpSpPr>
          <p:sp>
            <p:nvSpPr>
              <p:cNvPr id="17" name="Pfeil nach rechts 16"/>
              <p:cNvSpPr/>
              <p:nvPr/>
            </p:nvSpPr>
            <p:spPr>
              <a:xfrm>
                <a:off x="3648075" y="3465513"/>
                <a:ext cx="323850" cy="503237"/>
              </a:xfrm>
              <a:prstGeom prst="rightArrow">
                <a:avLst/>
              </a:prstGeom>
              <a:solidFill>
                <a:srgbClr val="AC6E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8" name="Rechteck 17"/>
              <p:cNvSpPr/>
              <p:nvPr/>
            </p:nvSpPr>
            <p:spPr>
              <a:xfrm>
                <a:off x="1595438" y="3284538"/>
                <a:ext cx="2052637" cy="865187"/>
              </a:xfrm>
              <a:prstGeom prst="rect">
                <a:avLst/>
              </a:prstGeom>
              <a:solidFill>
                <a:srgbClr val="AC6E7B"/>
              </a:solidFill>
              <a:ln w="12700" cap="flat" cmpd="sng" algn="ctr">
                <a:solidFill>
                  <a:sysClr val="windowText" lastClr="000000"/>
                </a:solidFill>
                <a:prstDash val="solid"/>
                <a:miter lim="800000"/>
              </a:ln>
              <a:effectLst/>
            </p:spPr>
            <p:txBody>
              <a:bodyPr lIns="72000" rIns="36000" rtlCol="0" anchor="ct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Gesetze</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Richtlinien</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QM-Nachweisforderungen</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Kundenanforderungen</a:t>
                </a:r>
              </a:p>
            </p:txBody>
          </p:sp>
        </p:grpSp>
        <p:grpSp>
          <p:nvGrpSpPr>
            <p:cNvPr id="7" name="Gruppieren 6"/>
            <p:cNvGrpSpPr/>
            <p:nvPr/>
          </p:nvGrpSpPr>
          <p:grpSpPr>
            <a:xfrm>
              <a:off x="8220075" y="3284538"/>
              <a:ext cx="2376488" cy="865187"/>
              <a:chOff x="8220075" y="3284538"/>
              <a:chExt cx="2376488" cy="865187"/>
            </a:xfrm>
          </p:grpSpPr>
          <p:sp>
            <p:nvSpPr>
              <p:cNvPr id="15" name="Pfeil nach rechts 14"/>
              <p:cNvSpPr/>
              <p:nvPr/>
            </p:nvSpPr>
            <p:spPr>
              <a:xfrm>
                <a:off x="8220075" y="3465513"/>
                <a:ext cx="323850" cy="503237"/>
              </a:xfrm>
              <a:prstGeom prst="rightArrow">
                <a:avLst/>
              </a:prstGeom>
              <a:solidFill>
                <a:srgbClr val="AC6E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6" name="Rechteck 15"/>
              <p:cNvSpPr/>
              <p:nvPr/>
            </p:nvSpPr>
            <p:spPr>
              <a:xfrm>
                <a:off x="8543926" y="3284538"/>
                <a:ext cx="2052637" cy="865187"/>
              </a:xfrm>
              <a:prstGeom prst="rect">
                <a:avLst/>
              </a:prstGeom>
              <a:solidFill>
                <a:srgbClr val="AC6E7B"/>
              </a:solidFill>
              <a:ln w="12700" cap="flat" cmpd="sng" algn="ctr">
                <a:solidFill>
                  <a:sysClr val="windowText" lastClr="000000"/>
                </a:solidFill>
                <a:prstDash val="solid"/>
                <a:miter lim="800000"/>
              </a:ln>
              <a:effectLst/>
            </p:spPr>
            <p:txBody>
              <a:bodyPr lIns="72000" rtlCol="0" anchor="ct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1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QM-Nachweise</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1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QM-Zertifikate</a:t>
                </a:r>
              </a:p>
            </p:txBody>
          </p:sp>
        </p:grpSp>
        <p:grpSp>
          <p:nvGrpSpPr>
            <p:cNvPr id="8" name="Gruppieren 7"/>
            <p:cNvGrpSpPr/>
            <p:nvPr/>
          </p:nvGrpSpPr>
          <p:grpSpPr>
            <a:xfrm>
              <a:off x="4187825" y="3284538"/>
              <a:ext cx="3816350" cy="2247582"/>
              <a:chOff x="4187825" y="3284538"/>
              <a:chExt cx="3816350" cy="2247582"/>
            </a:xfrm>
            <a:solidFill>
              <a:srgbClr val="D9D9D9"/>
            </a:solidFill>
          </p:grpSpPr>
          <p:sp>
            <p:nvSpPr>
              <p:cNvPr id="9" name="Rechteck 8"/>
              <p:cNvSpPr/>
              <p:nvPr/>
            </p:nvSpPr>
            <p:spPr>
              <a:xfrm>
                <a:off x="4187825" y="3284538"/>
                <a:ext cx="3816350" cy="360362"/>
              </a:xfrm>
              <a:prstGeom prst="rect">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Qualitätsmanagementsystem</a:t>
                </a:r>
              </a:p>
            </p:txBody>
          </p:sp>
          <p:sp>
            <p:nvSpPr>
              <p:cNvPr id="10" name="Rechteck 9"/>
              <p:cNvSpPr/>
              <p:nvPr/>
            </p:nvSpPr>
            <p:spPr>
              <a:xfrm>
                <a:off x="4187825" y="3644900"/>
                <a:ext cx="1908175" cy="323850"/>
              </a:xfrm>
              <a:prstGeom prst="rect">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Aufbauorganisation</a:t>
                </a:r>
              </a:p>
            </p:txBody>
          </p:sp>
          <p:sp>
            <p:nvSpPr>
              <p:cNvPr id="11" name="Rechteck 10"/>
              <p:cNvSpPr/>
              <p:nvPr/>
            </p:nvSpPr>
            <p:spPr>
              <a:xfrm>
                <a:off x="6096000" y="3644900"/>
                <a:ext cx="1908175" cy="323850"/>
              </a:xfrm>
              <a:prstGeom prst="rect">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Ablauforganisation</a:t>
                </a:r>
              </a:p>
            </p:txBody>
          </p:sp>
          <p:sp>
            <p:nvSpPr>
              <p:cNvPr id="12" name="Rechteck 11"/>
              <p:cNvSpPr/>
              <p:nvPr/>
            </p:nvSpPr>
            <p:spPr>
              <a:xfrm>
                <a:off x="4187825" y="3968750"/>
                <a:ext cx="1908175" cy="1189038"/>
              </a:xfrm>
              <a:prstGeom prst="rect">
                <a:avLst/>
              </a:prstGeom>
              <a:grpFill/>
              <a:ln w="12700" cap="flat" cmpd="sng" algn="ctr">
                <a:solidFill>
                  <a:sysClr val="windowText" lastClr="00000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Festlegung der verantwortlichen Unternehmensbereiche</a:t>
                </a:r>
              </a:p>
            </p:txBody>
          </p:sp>
          <p:sp>
            <p:nvSpPr>
              <p:cNvPr id="13" name="Rechteck 12"/>
              <p:cNvSpPr/>
              <p:nvPr/>
            </p:nvSpPr>
            <p:spPr>
              <a:xfrm>
                <a:off x="6096000" y="3968750"/>
                <a:ext cx="1908175" cy="1189038"/>
              </a:xfrm>
              <a:prstGeom prst="rect">
                <a:avLst/>
              </a:prstGeom>
              <a:grpFill/>
              <a:ln w="12700" cap="flat" cmpd="sng" algn="ctr">
                <a:solidFill>
                  <a:sysClr val="windowText" lastClr="00000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Festlegung qualitätsrelevanter Abläufe</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Qualitätsplanung</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Qualitätslenkung</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Qualitätssicherung</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Qualitätsverbesserung</a:t>
                </a:r>
              </a:p>
            </p:txBody>
          </p:sp>
          <p:sp>
            <p:nvSpPr>
              <p:cNvPr id="14" name="Rechteck 13"/>
              <p:cNvSpPr/>
              <p:nvPr/>
            </p:nvSpPr>
            <p:spPr>
              <a:xfrm>
                <a:off x="4187825" y="5157788"/>
                <a:ext cx="3816350" cy="374332"/>
              </a:xfrm>
              <a:prstGeom prst="rect">
                <a:avLst/>
              </a:prstGeom>
              <a:grp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grpSp>
      </p:grpSp>
      <p:sp>
        <p:nvSpPr>
          <p:cNvPr id="25" name="Abgerundetes Rechteck 24"/>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spTree>
    <p:extLst>
      <p:ext uri="{BB962C8B-B14F-4D97-AF65-F5344CB8AC3E}">
        <p14:creationId xmlns:p14="http://schemas.microsoft.com/office/powerpoint/2010/main" val="31336221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9. Qualitätswerkzeuge – PDCA-Zyklus</a:t>
            </a:r>
            <a:r>
              <a:rPr kumimoji="0" lang="de-DE" sz="2800" b="0" i="0" u="none" strike="noStrike" kern="0" cap="none" spc="0" normalizeH="0" noProof="0" dirty="0">
                <a:ln>
                  <a:noFill/>
                </a:ln>
                <a:solidFill>
                  <a:prstClr val="white"/>
                </a:solidFill>
                <a:effectLst/>
                <a:uLnTx/>
                <a:uFillTx/>
                <a:latin typeface="Calibri" panose="020F0502020204030204" pitchFamily="34" charset="0"/>
                <a:ea typeface="+mn-ea"/>
                <a:cs typeface="Calibri" panose="020F0502020204030204" pitchFamily="34" charset="0"/>
              </a:rPr>
              <a:t> </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p:graphicFrame>
        <p:nvGraphicFramePr>
          <p:cNvPr id="3" name="Diagramm 2"/>
          <p:cNvGraphicFramePr/>
          <p:nvPr>
            <p:extLst>
              <p:ext uri="{D42A27DB-BD31-4B8C-83A1-F6EECF244321}">
                <p14:modId xmlns:p14="http://schemas.microsoft.com/office/powerpoint/2010/main" val="1877757893"/>
              </p:ext>
            </p:extLst>
          </p:nvPr>
        </p:nvGraphicFramePr>
        <p:xfrm>
          <a:off x="2564881" y="1728137"/>
          <a:ext cx="7062237" cy="41975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Abgerundetes Rechteck 3"/>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spTree>
    <p:extLst>
      <p:ext uri="{BB962C8B-B14F-4D97-AF65-F5344CB8AC3E}">
        <p14:creationId xmlns:p14="http://schemas.microsoft.com/office/powerpoint/2010/main" val="26806188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10. Qualitätswerkzeuge</a:t>
            </a:r>
          </a:p>
        </p:txBody>
      </p:sp>
      <p:grpSp>
        <p:nvGrpSpPr>
          <p:cNvPr id="3" name="Gruppieren 2"/>
          <p:cNvGrpSpPr/>
          <p:nvPr/>
        </p:nvGrpSpPr>
        <p:grpSpPr>
          <a:xfrm>
            <a:off x="524366" y="1663700"/>
            <a:ext cx="10792127" cy="4538663"/>
            <a:chOff x="524366" y="1663700"/>
            <a:chExt cx="10792127" cy="4538663"/>
          </a:xfrm>
        </p:grpSpPr>
        <p:sp>
          <p:nvSpPr>
            <p:cNvPr id="4" name="Abgerundetes Rechteck 3"/>
            <p:cNvSpPr/>
            <p:nvPr/>
          </p:nvSpPr>
          <p:spPr>
            <a:xfrm>
              <a:off x="524366" y="3165360"/>
              <a:ext cx="2808287" cy="649288"/>
            </a:xfrm>
            <a:prstGeom prst="roundRect">
              <a:avLst>
                <a:gd name="adj" fmla="val 29870"/>
              </a:avLst>
            </a:prstGeom>
            <a:solidFill>
              <a:srgbClr val="808080"/>
            </a:solidFill>
            <a:ln w="12700" cap="flat" cmpd="sng" algn="ctr">
              <a:noFill/>
              <a:prstDash val="solid"/>
              <a:miter lim="800000"/>
            </a:ln>
            <a:effectLst/>
          </p:spPr>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err="1">
                  <a:ln>
                    <a:noFill/>
                  </a:ln>
                  <a:solidFill>
                    <a:prstClr val="white"/>
                  </a:solidFill>
                  <a:effectLst/>
                  <a:uLnTx/>
                  <a:uFillTx/>
                  <a:latin typeface="Calibri" panose="020F0502020204030204"/>
                  <a:ea typeface="+mn-ea"/>
                  <a:cs typeface="+mn-cs"/>
                </a:rPr>
                <a:t>Ishikawa</a:t>
              </a: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-Diagramm</a:t>
              </a:r>
            </a:p>
          </p:txBody>
        </p:sp>
        <p:sp>
          <p:nvSpPr>
            <p:cNvPr id="5" name="Abgerundetes Rechteck 4"/>
            <p:cNvSpPr/>
            <p:nvPr/>
          </p:nvSpPr>
          <p:spPr>
            <a:xfrm>
              <a:off x="898093" y="4796631"/>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Korrelationsdiagramm</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7" name="Abgerundetes Rechteck 6"/>
            <p:cNvSpPr/>
            <p:nvPr/>
          </p:nvSpPr>
          <p:spPr>
            <a:xfrm>
              <a:off x="4808234" y="5553075"/>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Pareto-Diagramm</a:t>
              </a:r>
            </a:p>
          </p:txBody>
        </p:sp>
        <p:sp>
          <p:nvSpPr>
            <p:cNvPr id="8" name="Abgerundetes Rechteck 7"/>
            <p:cNvSpPr/>
            <p:nvPr/>
          </p:nvSpPr>
          <p:spPr>
            <a:xfrm>
              <a:off x="8375202" y="4671492"/>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Qualitätsregelkarten</a:t>
              </a:r>
            </a:p>
          </p:txBody>
        </p:sp>
        <p:sp>
          <p:nvSpPr>
            <p:cNvPr id="9" name="Abgerundetes Rechteck 8"/>
            <p:cNvSpPr/>
            <p:nvPr/>
          </p:nvSpPr>
          <p:spPr>
            <a:xfrm>
              <a:off x="8508206" y="3162127"/>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Histogramm</a:t>
              </a:r>
            </a:p>
          </p:txBody>
        </p:sp>
        <p:sp>
          <p:nvSpPr>
            <p:cNvPr id="10" name="Abgerundetes Rechteck 9"/>
            <p:cNvSpPr/>
            <p:nvPr/>
          </p:nvSpPr>
          <p:spPr>
            <a:xfrm>
              <a:off x="6816726" y="1665288"/>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Fehlersammelliste</a:t>
              </a:r>
            </a:p>
          </p:txBody>
        </p:sp>
        <p:sp>
          <p:nvSpPr>
            <p:cNvPr id="11" name="Abgerundetes Rechteck 10"/>
            <p:cNvSpPr/>
            <p:nvPr/>
          </p:nvSpPr>
          <p:spPr>
            <a:xfrm>
              <a:off x="2316163" y="1663700"/>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Flussdiagramm</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2" name="Ellipse 11"/>
            <p:cNvSpPr/>
            <p:nvPr/>
          </p:nvSpPr>
          <p:spPr>
            <a:xfrm>
              <a:off x="4619625" y="2636838"/>
              <a:ext cx="2952750" cy="2447925"/>
            </a:xfrm>
            <a:prstGeom prst="ellipse">
              <a:avLst/>
            </a:prstGeom>
            <a:solidFill>
              <a:srgbClr val="AC6E7B"/>
            </a:solidFill>
            <a:ln w="12700" cap="flat" cmpd="sng" algn="ctr">
              <a:noFill/>
              <a:prstDash val="solid"/>
              <a:miter lim="800000"/>
            </a:ln>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noProof="0" dirty="0">
                  <a:solidFill>
                    <a:prstClr val="white"/>
                  </a:solidFill>
                  <a:latin typeface="Calibri" panose="020F0502020204030204"/>
                </a:rPr>
                <a:t>Qualitätswerkzeuge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strike="noStrike" kern="0" cap="none" spc="0" normalizeH="0" baseline="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DE" kern="0" noProof="0" dirty="0">
                <a:solidFill>
                  <a:prstClr val="white"/>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13" name="Gerader Verbinder 12"/>
            <p:cNvCxnSpPr>
              <a:stCxn id="11" idx="2"/>
              <a:endCxn id="12" idx="1"/>
            </p:cNvCxnSpPr>
            <p:nvPr/>
          </p:nvCxnSpPr>
          <p:spPr>
            <a:xfrm>
              <a:off x="3720307" y="2312988"/>
              <a:ext cx="1331738" cy="682340"/>
            </a:xfrm>
            <a:prstGeom prst="line">
              <a:avLst/>
            </a:prstGeom>
            <a:noFill/>
            <a:ln w="6350" cap="flat" cmpd="sng" algn="ctr">
              <a:solidFill>
                <a:srgbClr val="808080"/>
              </a:solidFill>
              <a:prstDash val="solid"/>
              <a:miter lim="800000"/>
            </a:ln>
            <a:effectLst/>
          </p:spPr>
        </p:cxnSp>
        <p:cxnSp>
          <p:nvCxnSpPr>
            <p:cNvPr id="14" name="Gerader Verbinder 13"/>
            <p:cNvCxnSpPr>
              <a:stCxn id="4" idx="3"/>
              <a:endCxn id="12" idx="2"/>
            </p:cNvCxnSpPr>
            <p:nvPr/>
          </p:nvCxnSpPr>
          <p:spPr>
            <a:xfrm>
              <a:off x="3332653" y="3490004"/>
              <a:ext cx="1286972" cy="370797"/>
            </a:xfrm>
            <a:prstGeom prst="line">
              <a:avLst/>
            </a:prstGeom>
            <a:noFill/>
            <a:ln w="6350" cap="flat" cmpd="sng" algn="ctr">
              <a:solidFill>
                <a:srgbClr val="808080"/>
              </a:solidFill>
              <a:prstDash val="solid"/>
              <a:miter lim="800000"/>
            </a:ln>
            <a:effectLst/>
          </p:spPr>
        </p:cxnSp>
        <p:cxnSp>
          <p:nvCxnSpPr>
            <p:cNvPr id="15" name="Gerader Verbinder 14"/>
            <p:cNvCxnSpPr>
              <a:stCxn id="5" idx="3"/>
              <a:endCxn id="12" idx="3"/>
            </p:cNvCxnSpPr>
            <p:nvPr/>
          </p:nvCxnSpPr>
          <p:spPr>
            <a:xfrm flipV="1">
              <a:off x="3706380" y="4726273"/>
              <a:ext cx="1345665" cy="395002"/>
            </a:xfrm>
            <a:prstGeom prst="line">
              <a:avLst/>
            </a:prstGeom>
            <a:noFill/>
            <a:ln w="6350" cap="flat" cmpd="sng" algn="ctr">
              <a:solidFill>
                <a:srgbClr val="808080"/>
              </a:solidFill>
              <a:prstDash val="solid"/>
              <a:miter lim="800000"/>
            </a:ln>
            <a:effectLst/>
          </p:spPr>
        </p:cxnSp>
        <p:cxnSp>
          <p:nvCxnSpPr>
            <p:cNvPr id="17" name="Gerader Verbinder 16"/>
            <p:cNvCxnSpPr>
              <a:stCxn id="7" idx="0"/>
              <a:endCxn id="12" idx="4"/>
            </p:cNvCxnSpPr>
            <p:nvPr/>
          </p:nvCxnSpPr>
          <p:spPr>
            <a:xfrm flipH="1" flipV="1">
              <a:off x="6096000" y="5084763"/>
              <a:ext cx="116378" cy="468312"/>
            </a:xfrm>
            <a:prstGeom prst="line">
              <a:avLst/>
            </a:prstGeom>
            <a:noFill/>
            <a:ln w="6350" cap="flat" cmpd="sng" algn="ctr">
              <a:solidFill>
                <a:srgbClr val="808080"/>
              </a:solidFill>
              <a:prstDash val="solid"/>
              <a:miter lim="800000"/>
            </a:ln>
            <a:effectLst/>
          </p:spPr>
        </p:cxnSp>
        <p:cxnSp>
          <p:nvCxnSpPr>
            <p:cNvPr id="18" name="Gerader Verbinder 17"/>
            <p:cNvCxnSpPr>
              <a:stCxn id="8" idx="1"/>
              <a:endCxn id="12" idx="5"/>
            </p:cNvCxnSpPr>
            <p:nvPr/>
          </p:nvCxnSpPr>
          <p:spPr>
            <a:xfrm flipH="1" flipV="1">
              <a:off x="7139955" y="4726273"/>
              <a:ext cx="1235247" cy="269863"/>
            </a:xfrm>
            <a:prstGeom prst="line">
              <a:avLst/>
            </a:prstGeom>
            <a:noFill/>
            <a:ln w="6350" cap="flat" cmpd="sng" algn="ctr">
              <a:solidFill>
                <a:srgbClr val="808080"/>
              </a:solidFill>
              <a:prstDash val="solid"/>
              <a:miter lim="800000"/>
            </a:ln>
            <a:effectLst/>
          </p:spPr>
        </p:cxnSp>
        <p:cxnSp>
          <p:nvCxnSpPr>
            <p:cNvPr id="19" name="Gerader Verbinder 18"/>
            <p:cNvCxnSpPr>
              <a:stCxn id="9" idx="1"/>
              <a:endCxn id="12" idx="6"/>
            </p:cNvCxnSpPr>
            <p:nvPr/>
          </p:nvCxnSpPr>
          <p:spPr>
            <a:xfrm flipH="1">
              <a:off x="7572375" y="3486771"/>
              <a:ext cx="935831" cy="374030"/>
            </a:xfrm>
            <a:prstGeom prst="line">
              <a:avLst/>
            </a:prstGeom>
            <a:noFill/>
            <a:ln w="6350" cap="flat" cmpd="sng" algn="ctr">
              <a:solidFill>
                <a:srgbClr val="808080"/>
              </a:solidFill>
              <a:prstDash val="solid"/>
              <a:miter lim="800000"/>
            </a:ln>
            <a:effectLst/>
          </p:spPr>
        </p:cxnSp>
        <p:cxnSp>
          <p:nvCxnSpPr>
            <p:cNvPr id="20" name="Gerader Verbinder 19"/>
            <p:cNvCxnSpPr>
              <a:stCxn id="10" idx="2"/>
              <a:endCxn id="12" idx="7"/>
            </p:cNvCxnSpPr>
            <p:nvPr/>
          </p:nvCxnSpPr>
          <p:spPr>
            <a:xfrm flipH="1">
              <a:off x="7139955" y="2314576"/>
              <a:ext cx="1080915" cy="680752"/>
            </a:xfrm>
            <a:prstGeom prst="line">
              <a:avLst/>
            </a:prstGeom>
            <a:noFill/>
            <a:ln w="6350" cap="flat" cmpd="sng" algn="ctr">
              <a:solidFill>
                <a:srgbClr val="808080"/>
              </a:solidFill>
              <a:prstDash val="solid"/>
              <a:miter lim="800000"/>
            </a:ln>
            <a:effectLst/>
          </p:spPr>
        </p:cxnSp>
      </p:grpSp>
      <p:sp>
        <p:nvSpPr>
          <p:cNvPr id="22" name="Abgerundetes Rechteck 21"/>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pic>
        <p:nvPicPr>
          <p:cNvPr id="16" name="Grafik 15">
            <a:extLst>
              <a:ext uri="{FF2B5EF4-FFF2-40B4-BE49-F238E27FC236}">
                <a16:creationId xmlns:a16="http://schemas.microsoft.com/office/drawing/2014/main" id="{5F117269-C989-4ABE-9E00-5B94F7C4E54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614189" y="3591492"/>
            <a:ext cx="1080000" cy="1080000"/>
          </a:xfrm>
          <a:prstGeom prst="rect">
            <a:avLst/>
          </a:prstGeom>
        </p:spPr>
      </p:pic>
    </p:spTree>
    <p:extLst>
      <p:ext uri="{BB962C8B-B14F-4D97-AF65-F5344CB8AC3E}">
        <p14:creationId xmlns:p14="http://schemas.microsoft.com/office/powerpoint/2010/main" val="24937799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11. Qualitätstechniken</a:t>
            </a:r>
          </a:p>
        </p:txBody>
      </p:sp>
      <p:grpSp>
        <p:nvGrpSpPr>
          <p:cNvPr id="3" name="Gruppieren 2"/>
          <p:cNvGrpSpPr/>
          <p:nvPr/>
        </p:nvGrpSpPr>
        <p:grpSpPr>
          <a:xfrm>
            <a:off x="648249" y="2097088"/>
            <a:ext cx="10501989" cy="3600450"/>
            <a:chOff x="648249" y="2097088"/>
            <a:chExt cx="10501989" cy="3600450"/>
          </a:xfrm>
        </p:grpSpPr>
        <p:sp>
          <p:nvSpPr>
            <p:cNvPr id="5" name="Abgerundetes Rechteck 4"/>
            <p:cNvSpPr/>
            <p:nvPr/>
          </p:nvSpPr>
          <p:spPr>
            <a:xfrm>
              <a:off x="648249" y="5048250"/>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dirty="0" err="1">
                  <a:solidFill>
                    <a:prstClr val="white"/>
                  </a:solidFill>
                  <a:latin typeface="Calibri" panose="020F0502020204030204"/>
                </a:rPr>
                <a:t>Poka</a:t>
              </a:r>
              <a:r>
                <a:rPr lang="de-DE" kern="0" dirty="0">
                  <a:solidFill>
                    <a:prstClr val="white"/>
                  </a:solidFill>
                  <a:latin typeface="Calibri" panose="020F0502020204030204"/>
                </a:rPr>
                <a:t> </a:t>
              </a:r>
              <a:r>
                <a:rPr lang="de-DE" kern="0" dirty="0" err="1">
                  <a:solidFill>
                    <a:prstClr val="white"/>
                  </a:solidFill>
                  <a:latin typeface="Calibri" panose="020F0502020204030204"/>
                </a:rPr>
                <a:t>Yoke</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 name="Abgerundetes Rechteck 7"/>
            <p:cNvSpPr/>
            <p:nvPr/>
          </p:nvSpPr>
          <p:spPr>
            <a:xfrm>
              <a:off x="8004175" y="4688117"/>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Fehlerbaumanalyse</a:t>
              </a:r>
            </a:p>
          </p:txBody>
        </p:sp>
        <p:sp>
          <p:nvSpPr>
            <p:cNvPr id="10" name="Abgerundetes Rechteck 9"/>
            <p:cNvSpPr/>
            <p:nvPr/>
          </p:nvSpPr>
          <p:spPr>
            <a:xfrm>
              <a:off x="8341951" y="2265810"/>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QFD</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1100" kern="0" noProof="0" dirty="0">
                  <a:solidFill>
                    <a:prstClr val="white"/>
                  </a:solidFill>
                  <a:latin typeface="Calibri" panose="020F0502020204030204"/>
                </a:rPr>
                <a:t>(Quality </a:t>
              </a:r>
              <a:r>
                <a:rPr lang="de-DE" sz="1100" kern="0" noProof="0" dirty="0" err="1">
                  <a:solidFill>
                    <a:prstClr val="white"/>
                  </a:solidFill>
                  <a:latin typeface="Calibri" panose="020F0502020204030204"/>
                </a:rPr>
                <a:t>Function</a:t>
              </a:r>
              <a:r>
                <a:rPr lang="de-DE" sz="1100" kern="0" noProof="0" dirty="0">
                  <a:solidFill>
                    <a:prstClr val="white"/>
                  </a:solidFill>
                  <a:latin typeface="Calibri" panose="020F0502020204030204"/>
                </a:rPr>
                <a:t> </a:t>
              </a:r>
              <a:r>
                <a:rPr lang="de-DE" sz="1100" kern="0" noProof="0" dirty="0" err="1">
                  <a:solidFill>
                    <a:prstClr val="white"/>
                  </a:solidFill>
                  <a:latin typeface="Calibri" panose="020F0502020204030204"/>
                </a:rPr>
                <a:t>Deployment</a:t>
              </a:r>
              <a:r>
                <a:rPr lang="de-DE" sz="1100" kern="0" noProof="0" dirty="0">
                  <a:solidFill>
                    <a:prstClr val="white"/>
                  </a:solidFill>
                  <a:latin typeface="Calibri" panose="020F0502020204030204"/>
                </a:rPr>
                <a:t>)</a:t>
              </a:r>
              <a:endParaRPr kumimoji="0" lang="de-DE" sz="14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1" name="Abgerundetes Rechteck 10"/>
            <p:cNvSpPr/>
            <p:nvPr/>
          </p:nvSpPr>
          <p:spPr>
            <a:xfrm>
              <a:off x="1379538" y="2097088"/>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FMEA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0" cap="none" spc="0" normalizeH="0" baseline="0" noProof="0" dirty="0">
                  <a:ln>
                    <a:noFill/>
                  </a:ln>
                  <a:solidFill>
                    <a:prstClr val="white"/>
                  </a:solidFill>
                  <a:effectLst/>
                  <a:uLnTx/>
                  <a:uFillTx/>
                  <a:latin typeface="Calibri" panose="020F0502020204030204"/>
                  <a:ea typeface="+mn-ea"/>
                  <a:cs typeface="+mn-cs"/>
                </a:rPr>
                <a:t>(Fehlermöglichkeits-</a:t>
              </a:r>
              <a:r>
                <a:rPr kumimoji="0" lang="de-DE" sz="1100" b="0" i="0" u="none" strike="noStrike" kern="0" cap="none" spc="0" normalizeH="0" noProof="0" dirty="0">
                  <a:ln>
                    <a:noFill/>
                  </a:ln>
                  <a:solidFill>
                    <a:prstClr val="white"/>
                  </a:solidFill>
                  <a:effectLst/>
                  <a:uLnTx/>
                  <a:uFillTx/>
                  <a:latin typeface="Calibri" panose="020F0502020204030204"/>
                  <a:ea typeface="+mn-ea"/>
                  <a:cs typeface="+mn-cs"/>
                </a:rPr>
                <a:t> und Einflussanalyse)</a:t>
              </a:r>
              <a:endParaRPr kumimoji="0" lang="de-DE" sz="11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2" name="Ellipse 11"/>
            <p:cNvSpPr/>
            <p:nvPr/>
          </p:nvSpPr>
          <p:spPr>
            <a:xfrm>
              <a:off x="4619625" y="2636838"/>
              <a:ext cx="2952750" cy="2447925"/>
            </a:xfrm>
            <a:prstGeom prst="ellipse">
              <a:avLst/>
            </a:prstGeom>
            <a:solidFill>
              <a:srgbClr val="AC6E7B"/>
            </a:solidFill>
            <a:ln w="12700" cap="flat" cmpd="sng" algn="ctr">
              <a:noFill/>
              <a:prstDash val="solid"/>
              <a:miter lim="800000"/>
            </a:ln>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noProof="0" dirty="0">
                  <a:solidFill>
                    <a:prstClr val="white"/>
                  </a:solidFill>
                  <a:latin typeface="Calibri" panose="020F0502020204030204"/>
                </a:rPr>
                <a:t>Qualitätstechniken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strike="noStrike" kern="0" cap="none" spc="0" normalizeH="0" baseline="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DE" kern="0" noProof="0" dirty="0">
                <a:solidFill>
                  <a:prstClr val="white"/>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13" name="Gerader Verbinder 12"/>
            <p:cNvCxnSpPr>
              <a:stCxn id="11" idx="3"/>
              <a:endCxn id="12" idx="1"/>
            </p:cNvCxnSpPr>
            <p:nvPr/>
          </p:nvCxnSpPr>
          <p:spPr>
            <a:xfrm>
              <a:off x="4187825" y="2421732"/>
              <a:ext cx="864220" cy="573596"/>
            </a:xfrm>
            <a:prstGeom prst="line">
              <a:avLst/>
            </a:prstGeom>
            <a:noFill/>
            <a:ln w="6350" cap="flat" cmpd="sng" algn="ctr">
              <a:solidFill>
                <a:srgbClr val="808080"/>
              </a:solidFill>
              <a:prstDash val="solid"/>
              <a:miter lim="800000"/>
            </a:ln>
            <a:effectLst/>
          </p:spPr>
        </p:cxnSp>
        <p:cxnSp>
          <p:nvCxnSpPr>
            <p:cNvPr id="15" name="Gerader Verbinder 14"/>
            <p:cNvCxnSpPr>
              <a:stCxn id="5" idx="3"/>
              <a:endCxn id="12" idx="3"/>
            </p:cNvCxnSpPr>
            <p:nvPr/>
          </p:nvCxnSpPr>
          <p:spPr>
            <a:xfrm flipV="1">
              <a:off x="3456536" y="4726273"/>
              <a:ext cx="1595509" cy="646621"/>
            </a:xfrm>
            <a:prstGeom prst="line">
              <a:avLst/>
            </a:prstGeom>
            <a:noFill/>
            <a:ln w="6350" cap="flat" cmpd="sng" algn="ctr">
              <a:solidFill>
                <a:srgbClr val="808080"/>
              </a:solidFill>
              <a:prstDash val="solid"/>
              <a:miter lim="800000"/>
            </a:ln>
            <a:effectLst/>
          </p:spPr>
        </p:cxnSp>
        <p:cxnSp>
          <p:nvCxnSpPr>
            <p:cNvPr id="18" name="Gerader Verbinder 17"/>
            <p:cNvCxnSpPr>
              <a:stCxn id="8" idx="1"/>
              <a:endCxn id="12" idx="5"/>
            </p:cNvCxnSpPr>
            <p:nvPr/>
          </p:nvCxnSpPr>
          <p:spPr>
            <a:xfrm flipH="1" flipV="1">
              <a:off x="7139955" y="4726273"/>
              <a:ext cx="1235247" cy="269863"/>
            </a:xfrm>
            <a:prstGeom prst="line">
              <a:avLst/>
            </a:prstGeom>
            <a:noFill/>
            <a:ln w="6350" cap="flat" cmpd="sng" algn="ctr">
              <a:solidFill>
                <a:srgbClr val="808080"/>
              </a:solidFill>
              <a:prstDash val="solid"/>
              <a:miter lim="800000"/>
            </a:ln>
            <a:effectLst/>
          </p:spPr>
        </p:cxnSp>
        <p:cxnSp>
          <p:nvCxnSpPr>
            <p:cNvPr id="20" name="Gerader Verbinder 19"/>
            <p:cNvCxnSpPr>
              <a:endCxn id="12" idx="7"/>
            </p:cNvCxnSpPr>
            <p:nvPr/>
          </p:nvCxnSpPr>
          <p:spPr>
            <a:xfrm flipH="1">
              <a:off x="7139955" y="2708275"/>
              <a:ext cx="1721412" cy="287053"/>
            </a:xfrm>
            <a:prstGeom prst="line">
              <a:avLst/>
            </a:prstGeom>
            <a:noFill/>
            <a:ln w="6350" cap="flat" cmpd="sng" algn="ctr">
              <a:solidFill>
                <a:srgbClr val="808080"/>
              </a:solidFill>
              <a:prstDash val="solid"/>
              <a:miter lim="800000"/>
            </a:ln>
            <a:effectLst/>
          </p:spPr>
        </p:cxnSp>
      </p:grpSp>
      <p:sp>
        <p:nvSpPr>
          <p:cNvPr id="22" name="Abgerundetes Rechteck 21"/>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pic>
        <p:nvPicPr>
          <p:cNvPr id="6" name="Grafik 5">
            <a:extLst>
              <a:ext uri="{FF2B5EF4-FFF2-40B4-BE49-F238E27FC236}">
                <a16:creationId xmlns:a16="http://schemas.microsoft.com/office/drawing/2014/main" id="{7EF070C6-98AD-41B1-AE27-6189BD4A256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622882" y="3608117"/>
            <a:ext cx="1080000" cy="1080000"/>
          </a:xfrm>
          <a:prstGeom prst="rect">
            <a:avLst/>
          </a:prstGeom>
        </p:spPr>
      </p:pic>
    </p:spTree>
    <p:extLst>
      <p:ext uri="{BB962C8B-B14F-4D97-AF65-F5344CB8AC3E}">
        <p14:creationId xmlns:p14="http://schemas.microsoft.com/office/powerpoint/2010/main" val="22231326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hteck 20"/>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12. Total Quality Management</a:t>
            </a:r>
          </a:p>
        </p:txBody>
      </p:sp>
      <p:sp>
        <p:nvSpPr>
          <p:cNvPr id="15" name="Abgerundetes Rechteck 14"/>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grpSp>
        <p:nvGrpSpPr>
          <p:cNvPr id="20" name="Gruppieren 19"/>
          <p:cNvGrpSpPr/>
          <p:nvPr/>
        </p:nvGrpSpPr>
        <p:grpSpPr>
          <a:xfrm>
            <a:off x="334963" y="1808164"/>
            <a:ext cx="9577387" cy="3183657"/>
            <a:chOff x="334962" y="3176588"/>
            <a:chExt cx="9577387" cy="3183657"/>
          </a:xfrm>
        </p:grpSpPr>
        <p:grpSp>
          <p:nvGrpSpPr>
            <p:cNvPr id="22" name="Gruppieren 21"/>
            <p:cNvGrpSpPr/>
            <p:nvPr/>
          </p:nvGrpSpPr>
          <p:grpSpPr>
            <a:xfrm>
              <a:off x="334963" y="3176588"/>
              <a:ext cx="9577386" cy="2449512"/>
              <a:chOff x="334963" y="3392488"/>
              <a:chExt cx="9577386" cy="2449512"/>
            </a:xfrm>
          </p:grpSpPr>
          <p:sp>
            <p:nvSpPr>
              <p:cNvPr id="25" name="Abgerundetes Rechteck 24"/>
              <p:cNvSpPr/>
              <p:nvPr/>
            </p:nvSpPr>
            <p:spPr>
              <a:xfrm>
                <a:off x="334963" y="3392488"/>
                <a:ext cx="1692275" cy="2449512"/>
              </a:xfrm>
              <a:prstGeom prst="roundRect">
                <a:avLst>
                  <a:gd name="adj" fmla="val 8360"/>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noProof="0" dirty="0">
                    <a:solidFill>
                      <a:prstClr val="white"/>
                    </a:solidFill>
                    <a:latin typeface="Calibri" panose="020F0502020204030204"/>
                  </a:rPr>
                  <a:t>Merkmale</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6" name="Abgerundetes Rechteck 25"/>
              <p:cNvSpPr/>
              <p:nvPr/>
            </p:nvSpPr>
            <p:spPr>
              <a:xfrm>
                <a:off x="2135188" y="3392488"/>
                <a:ext cx="7777161" cy="2449512"/>
              </a:xfrm>
              <a:prstGeom prst="roundRect">
                <a:avLst>
                  <a:gd name="adj" fmla="val 6723"/>
                </a:avLst>
              </a:prstGeom>
              <a:solidFill>
                <a:srgbClr val="D9D9D9"/>
              </a:solidFill>
              <a:ln w="12700" cap="flat" cmpd="sng" algn="ctr">
                <a:noFill/>
                <a:prstDash val="solid"/>
                <a:miter lim="800000"/>
              </a:ln>
              <a:effectLst/>
            </p:spPr>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kern="0" dirty="0">
                    <a:latin typeface="Calibri" panose="020F0502020204030204"/>
                  </a:rPr>
                  <a:t>Umfassendes Qualitätsmanagement, welches die gesamte Organisation berücksichtigt</a:t>
                </a:r>
              </a:p>
              <a:p>
                <a:pPr marL="285750" lvl="0" indent="-285750">
                  <a:buFont typeface="Arial" panose="020B0604020202020204" pitchFamily="34" charset="0"/>
                  <a:buChar char="•"/>
                  <a:defRPr/>
                </a:pPr>
                <a:r>
                  <a:rPr lang="de-DE" sz="1600" kern="0" dirty="0">
                    <a:latin typeface="Calibri" panose="020F0502020204030204"/>
                  </a:rPr>
                  <a:t>Interessengruppen sind Kunden, Mitarbeitende, wirtschaftliche Interessengruppen, die Gesellschaft im Allgemeinen sowie Unternehmenspartner und Lieferanten</a:t>
                </a:r>
              </a:p>
              <a:p>
                <a:pPr marL="285750" lvl="0" indent="-285750">
                  <a:buFont typeface="Arial" panose="020B0604020202020204" pitchFamily="34" charset="0"/>
                  <a:buChar char="•"/>
                  <a:defRPr/>
                </a:pPr>
                <a:r>
                  <a:rPr lang="de-DE" sz="1600" kern="0" dirty="0">
                    <a:latin typeface="Calibri" panose="020F0502020204030204"/>
                  </a:rPr>
                  <a:t>nachhaltige Beziehung zu Kunden, Partnern und Lieferanten</a:t>
                </a:r>
              </a:p>
              <a:p>
                <a:pPr marL="285750" lvl="0" indent="-285750">
                  <a:buFont typeface="Arial" panose="020B0604020202020204" pitchFamily="34" charset="0"/>
                  <a:buChar char="•"/>
                  <a:defRPr/>
                </a:pPr>
                <a:r>
                  <a:rPr lang="de-DE" sz="1600" kern="0" dirty="0">
                    <a:latin typeface="Calibri" panose="020F0502020204030204"/>
                  </a:rPr>
                  <a:t>Halten, Integration und Förderung von Mitarbeitenden im Unternehmen</a:t>
                </a:r>
              </a:p>
              <a:p>
                <a:pPr marL="285750" lvl="0" indent="-285750">
                  <a:buFont typeface="Arial" panose="020B0604020202020204" pitchFamily="34" charset="0"/>
                  <a:buChar char="•"/>
                  <a:defRPr/>
                </a:pPr>
                <a:r>
                  <a:rPr lang="de-DE" sz="1600" kern="0" dirty="0">
                    <a:latin typeface="Calibri" panose="020F0502020204030204"/>
                  </a:rPr>
                  <a:t>Unterstützung wirtschaftlicher Interessengruppen</a:t>
                </a:r>
              </a:p>
              <a:p>
                <a:pPr marL="285750" lvl="0" indent="-285750">
                  <a:buFont typeface="Arial" panose="020B0604020202020204" pitchFamily="34" charset="0"/>
                  <a:buChar char="•"/>
                  <a:defRPr/>
                </a:pPr>
                <a:r>
                  <a:rPr lang="de-DE" sz="1600" kern="0" dirty="0">
                    <a:latin typeface="Calibri" panose="020F0502020204030204"/>
                  </a:rPr>
                  <a:t>Förderung der Entwicklung sowie des Wohlergehens der Gesellschaft</a:t>
                </a:r>
              </a:p>
              <a:p>
                <a:pPr marL="285750" lvl="0" indent="-285750">
                  <a:buFont typeface="Arial" panose="020B0604020202020204" pitchFamily="34" charset="0"/>
                  <a:buChar char="•"/>
                  <a:defRPr/>
                </a:pPr>
                <a:r>
                  <a:rPr lang="de-DE" sz="1600" kern="0" dirty="0">
                    <a:latin typeface="Calibri" panose="020F0502020204030204"/>
                  </a:rPr>
                  <a:t>Transformation von einem einfachen Qualitätsmanagement hin zu einem TQM bedeutet die Wandlung von einer Produkt- hin zu einer Unternehmensqualität</a:t>
                </a:r>
                <a:endParaRPr kumimoji="0" lang="de-DE" sz="1600" b="0" i="0" u="none" strike="noStrike" kern="0" cap="none" spc="0" normalizeH="0" baseline="0" noProof="0" dirty="0">
                  <a:ln>
                    <a:noFill/>
                  </a:ln>
                  <a:effectLst/>
                  <a:uLnTx/>
                  <a:uFillTx/>
                  <a:latin typeface="Calibri" panose="020F0502020204030204"/>
                  <a:ea typeface="+mn-ea"/>
                  <a:cs typeface="+mn-cs"/>
                </a:endParaRPr>
              </a:p>
            </p:txBody>
          </p:sp>
        </p:grpSp>
        <p:sp>
          <p:nvSpPr>
            <p:cNvPr id="23" name="Abgerundetes Rechteck 22"/>
            <p:cNvSpPr/>
            <p:nvPr/>
          </p:nvSpPr>
          <p:spPr>
            <a:xfrm>
              <a:off x="334962" y="5734049"/>
              <a:ext cx="1692275" cy="626196"/>
            </a:xfrm>
            <a:prstGeom prst="roundRect">
              <a:avLst>
                <a:gd name="adj" fmla="val 29518"/>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Ziel</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4" name="Abgerundetes Rechteck 23"/>
            <p:cNvSpPr/>
            <p:nvPr/>
          </p:nvSpPr>
          <p:spPr>
            <a:xfrm>
              <a:off x="2135187" y="5734049"/>
              <a:ext cx="7777161" cy="626196"/>
            </a:xfrm>
            <a:prstGeom prst="roundRect">
              <a:avLst>
                <a:gd name="adj" fmla="val 29518"/>
              </a:avLst>
            </a:prstGeom>
            <a:solidFill>
              <a:srgbClr val="D9D9D9"/>
            </a:solidFill>
            <a:ln w="12700" cap="flat" cmpd="sng" algn="ctr">
              <a:noFill/>
              <a:prstDash val="solid"/>
              <a:miter lim="800000"/>
            </a:ln>
            <a:effectLst/>
          </p:spPr>
          <p:txBody>
            <a:bodyPr rtlCol="0" anchor="ctr"/>
            <a:lstStyle/>
            <a:p>
              <a:pPr marL="285750" lvl="0" indent="-285750">
                <a:buFont typeface="Arial" panose="020B0604020202020204" pitchFamily="34" charset="0"/>
                <a:buChar char="•"/>
                <a:defRPr/>
              </a:pPr>
              <a:r>
                <a:rPr lang="de-DE" sz="1600" kern="0" dirty="0">
                  <a:latin typeface="Calibri" panose="020F0502020204030204"/>
                </a:rPr>
                <a:t>Zufriedenheit der Kunden sowie Mitarbeitenden</a:t>
              </a:r>
            </a:p>
            <a:p>
              <a:pPr marL="285750" lvl="0" indent="-285750">
                <a:buFont typeface="Arial" panose="020B0604020202020204" pitchFamily="34" charset="0"/>
                <a:buChar char="•"/>
                <a:defRPr/>
              </a:pPr>
              <a:r>
                <a:rPr lang="de-DE" sz="1600" kern="0" dirty="0">
                  <a:latin typeface="Calibri" panose="020F0502020204030204"/>
                </a:rPr>
                <a:t>Nutzen für die Gesellschaft, Zeit, Kosten und das Sicherstellen von Qualität</a:t>
              </a:r>
              <a:endParaRPr kumimoji="0" lang="de-DE" sz="1600" b="0" i="0" u="none" strike="noStrike" kern="0" cap="none" spc="0" normalizeH="0" baseline="0" noProof="0" dirty="0">
                <a:ln>
                  <a:noFill/>
                </a:ln>
                <a:effectLst/>
                <a:uLnTx/>
                <a:uFillTx/>
                <a:latin typeface="Calibri" panose="020F0502020204030204"/>
              </a:endParaRPr>
            </a:p>
          </p:txBody>
        </p:sp>
      </p:grpSp>
      <p:pic>
        <p:nvPicPr>
          <p:cNvPr id="10" name="Grafik 9">
            <a:extLst>
              <a:ext uri="{FF2B5EF4-FFF2-40B4-BE49-F238E27FC236}">
                <a16:creationId xmlns:a16="http://schemas.microsoft.com/office/drawing/2014/main" id="{BB40E7F9-AF3A-4F33-B096-598FAE29520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01100" y="3249000"/>
            <a:ext cx="360000" cy="360000"/>
          </a:xfrm>
          <a:prstGeom prst="rect">
            <a:avLst/>
          </a:prstGeom>
        </p:spPr>
      </p:pic>
    </p:spTree>
    <p:extLst>
      <p:ext uri="{BB962C8B-B14F-4D97-AF65-F5344CB8AC3E}">
        <p14:creationId xmlns:p14="http://schemas.microsoft.com/office/powerpoint/2010/main" val="18096461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13. Total</a:t>
            </a:r>
            <a:r>
              <a:rPr kumimoji="0" lang="de-DE" sz="2800" b="0" i="0" u="none" strike="noStrike" kern="0" cap="none" spc="0" normalizeH="0" noProof="0" dirty="0">
                <a:ln>
                  <a:noFill/>
                </a:ln>
                <a:solidFill>
                  <a:prstClr val="white"/>
                </a:solidFill>
                <a:effectLst/>
                <a:uLnTx/>
                <a:uFillTx/>
                <a:latin typeface="Calibri" panose="020F0502020204030204" pitchFamily="34" charset="0"/>
                <a:ea typeface="+mn-ea"/>
                <a:cs typeface="Calibri" panose="020F0502020204030204" pitchFamily="34" charset="0"/>
              </a:rPr>
              <a:t> Quality Management - Grundsätze</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3" name="Abgerundetes Rechteck 12"/>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grpSp>
        <p:nvGrpSpPr>
          <p:cNvPr id="11" name="Gruppieren 10"/>
          <p:cNvGrpSpPr/>
          <p:nvPr/>
        </p:nvGrpSpPr>
        <p:grpSpPr>
          <a:xfrm>
            <a:off x="334962" y="1808163"/>
            <a:ext cx="9307801" cy="4284662"/>
            <a:chOff x="334963" y="1773238"/>
            <a:chExt cx="7561262" cy="3887787"/>
          </a:xfrm>
        </p:grpSpPr>
        <p:grpSp>
          <p:nvGrpSpPr>
            <p:cNvPr id="12" name="Gruppieren 11"/>
            <p:cNvGrpSpPr/>
            <p:nvPr/>
          </p:nvGrpSpPr>
          <p:grpSpPr>
            <a:xfrm>
              <a:off x="334963" y="4437063"/>
              <a:ext cx="7561262" cy="792162"/>
              <a:chOff x="334963" y="5300663"/>
              <a:chExt cx="7561262" cy="792162"/>
            </a:xfrm>
          </p:grpSpPr>
          <p:sp>
            <p:nvSpPr>
              <p:cNvPr id="35" name="Abgerundetes Rechteck 34"/>
              <p:cNvSpPr/>
              <p:nvPr/>
            </p:nvSpPr>
            <p:spPr>
              <a:xfrm>
                <a:off x="334963" y="5300663"/>
                <a:ext cx="504825" cy="360362"/>
              </a:xfrm>
              <a:prstGeom prst="roundRect">
                <a:avLst/>
              </a:prstGeom>
              <a:solidFill>
                <a:srgbClr val="AC6E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6</a:t>
                </a:r>
              </a:p>
            </p:txBody>
          </p:sp>
          <p:sp>
            <p:nvSpPr>
              <p:cNvPr id="36" name="Abgerundetes Rechteck 35"/>
              <p:cNvSpPr/>
              <p:nvPr/>
            </p:nvSpPr>
            <p:spPr>
              <a:xfrm>
                <a:off x="911225" y="5300663"/>
                <a:ext cx="6985000" cy="360362"/>
              </a:xfrm>
              <a:prstGeom prst="roundRect">
                <a:avLst/>
              </a:prstGeom>
              <a:solidFill>
                <a:srgbClr val="D9D9D9"/>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effectLst/>
                    <a:uLnTx/>
                    <a:uFillTx/>
                    <a:latin typeface="Calibri" panose="020F0502020204030204"/>
                    <a:ea typeface="+mn-ea"/>
                    <a:cs typeface="+mn-cs"/>
                  </a:rPr>
                  <a:t>Partnerschaften</a:t>
                </a:r>
                <a:r>
                  <a:rPr kumimoji="0" lang="de-DE" sz="1600" b="0" i="0" u="none" strike="noStrike" kern="0" cap="none" spc="0" normalizeH="0" noProof="0" dirty="0">
                    <a:ln>
                      <a:noFill/>
                    </a:ln>
                    <a:effectLst/>
                    <a:uLnTx/>
                    <a:uFillTx/>
                    <a:latin typeface="Calibri" panose="020F0502020204030204"/>
                    <a:ea typeface="+mn-ea"/>
                    <a:cs typeface="+mn-cs"/>
                  </a:rPr>
                  <a:t> aufbauen</a:t>
                </a:r>
                <a:endParaRPr kumimoji="0" lang="de-DE" sz="1600" b="0" i="0" u="none" strike="noStrike" kern="0" cap="none" spc="0" normalizeH="0" baseline="0" noProof="0" dirty="0">
                  <a:ln>
                    <a:noFill/>
                  </a:ln>
                  <a:effectLst/>
                  <a:uLnTx/>
                  <a:uFillTx/>
                  <a:latin typeface="Calibri" panose="020F0502020204030204"/>
                  <a:ea typeface="+mn-ea"/>
                  <a:cs typeface="+mn-cs"/>
                </a:endParaRPr>
              </a:p>
            </p:txBody>
          </p:sp>
          <p:sp>
            <p:nvSpPr>
              <p:cNvPr id="37" name="Abgerundetes Rechteck 36"/>
              <p:cNvSpPr/>
              <p:nvPr/>
            </p:nvSpPr>
            <p:spPr>
              <a:xfrm>
                <a:off x="911225" y="5734050"/>
                <a:ext cx="6985000" cy="358775"/>
              </a:xfrm>
              <a:prstGeom prst="roundRect">
                <a:avLst/>
              </a:prstGeom>
              <a:solidFill>
                <a:srgbClr val="D9D9D9"/>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effectLst/>
                    <a:uLnTx/>
                    <a:uFillTx/>
                    <a:latin typeface="Calibri" panose="020F0502020204030204"/>
                    <a:ea typeface="+mn-ea"/>
                    <a:cs typeface="+mn-cs"/>
                  </a:rPr>
                  <a:t>Verantwortung</a:t>
                </a:r>
                <a:r>
                  <a:rPr kumimoji="0" lang="de-DE" sz="1600" b="0" i="0" u="none" strike="noStrike" kern="0" cap="none" spc="0" normalizeH="0" noProof="0" dirty="0">
                    <a:ln>
                      <a:noFill/>
                    </a:ln>
                    <a:effectLst/>
                    <a:uLnTx/>
                    <a:uFillTx/>
                    <a:latin typeface="Calibri" panose="020F0502020204030204"/>
                    <a:ea typeface="+mn-ea"/>
                    <a:cs typeface="+mn-cs"/>
                  </a:rPr>
                  <a:t> für eine nachhaltige Zukunft übernehmen</a:t>
                </a:r>
                <a:endParaRPr kumimoji="0" lang="de-DE" sz="1600" b="0" i="0" u="none" strike="noStrike" kern="0" cap="none" spc="0" normalizeH="0" baseline="0" noProof="0" dirty="0">
                  <a:ln>
                    <a:noFill/>
                  </a:ln>
                  <a:effectLst/>
                  <a:uLnTx/>
                  <a:uFillTx/>
                  <a:latin typeface="Calibri" panose="020F0502020204030204"/>
                  <a:ea typeface="+mn-ea"/>
                  <a:cs typeface="+mn-cs"/>
                </a:endParaRPr>
              </a:p>
            </p:txBody>
          </p:sp>
          <p:sp>
            <p:nvSpPr>
              <p:cNvPr id="38" name="Abgerundetes Rechteck 37"/>
              <p:cNvSpPr/>
              <p:nvPr/>
            </p:nvSpPr>
            <p:spPr>
              <a:xfrm>
                <a:off x="334963" y="5734050"/>
                <a:ext cx="50482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7</a:t>
                </a:r>
              </a:p>
            </p:txBody>
          </p:sp>
        </p:grpSp>
        <p:grpSp>
          <p:nvGrpSpPr>
            <p:cNvPr id="14" name="Gruppieren 13"/>
            <p:cNvGrpSpPr/>
            <p:nvPr/>
          </p:nvGrpSpPr>
          <p:grpSpPr>
            <a:xfrm>
              <a:off x="334963" y="1773238"/>
              <a:ext cx="7561262" cy="863600"/>
              <a:chOff x="334963" y="5229225"/>
              <a:chExt cx="7561262" cy="863600"/>
            </a:xfrm>
          </p:grpSpPr>
          <p:sp>
            <p:nvSpPr>
              <p:cNvPr id="32" name="Abgerundetes Rechteck 31"/>
              <p:cNvSpPr/>
              <p:nvPr/>
            </p:nvSpPr>
            <p:spPr>
              <a:xfrm>
                <a:off x="334963" y="5229225"/>
                <a:ext cx="7561262" cy="431800"/>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TQM</a:t>
                </a:r>
                <a:r>
                  <a:rPr lang="de-DE" kern="0" dirty="0">
                    <a:solidFill>
                      <a:prstClr val="white"/>
                    </a:solidFill>
                    <a:latin typeface="Calibri" panose="020F0502020204030204"/>
                  </a:rPr>
                  <a:t> - Grundsätze</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3" name="Abgerundetes Rechteck 32"/>
              <p:cNvSpPr/>
              <p:nvPr/>
            </p:nvSpPr>
            <p:spPr>
              <a:xfrm>
                <a:off x="911225" y="5734050"/>
                <a:ext cx="6985000" cy="358775"/>
              </a:xfrm>
              <a:prstGeom prst="roundRect">
                <a:avLst/>
              </a:prstGeom>
              <a:solidFill>
                <a:srgbClr val="D9D9D9"/>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effectLst/>
                    <a:uLnTx/>
                    <a:uFillTx/>
                    <a:latin typeface="Calibri" panose="020F0502020204030204"/>
                    <a:ea typeface="+mn-ea"/>
                    <a:cs typeface="+mn-cs"/>
                  </a:rPr>
                  <a:t>Nutzen für den</a:t>
                </a:r>
                <a:r>
                  <a:rPr kumimoji="0" lang="de-DE" sz="1600" b="0" i="0" u="none" strike="noStrike" kern="0" cap="none" spc="0" normalizeH="0" noProof="0" dirty="0">
                    <a:ln>
                      <a:noFill/>
                    </a:ln>
                    <a:effectLst/>
                    <a:uLnTx/>
                    <a:uFillTx/>
                    <a:latin typeface="Calibri" panose="020F0502020204030204"/>
                    <a:ea typeface="+mn-ea"/>
                    <a:cs typeface="+mn-cs"/>
                  </a:rPr>
                  <a:t> Kunden schaffen</a:t>
                </a:r>
                <a:endParaRPr kumimoji="0" lang="de-DE" sz="1600" b="0" i="0" u="none" strike="noStrike" kern="0" cap="none" spc="0" normalizeH="0" baseline="0" noProof="0" dirty="0">
                  <a:ln>
                    <a:noFill/>
                  </a:ln>
                  <a:effectLst/>
                  <a:uLnTx/>
                  <a:uFillTx/>
                  <a:latin typeface="Calibri" panose="020F0502020204030204"/>
                  <a:ea typeface="+mn-ea"/>
                  <a:cs typeface="+mn-cs"/>
                </a:endParaRPr>
              </a:p>
            </p:txBody>
          </p:sp>
          <p:sp>
            <p:nvSpPr>
              <p:cNvPr id="34" name="Abgerundetes Rechteck 33"/>
              <p:cNvSpPr/>
              <p:nvPr/>
            </p:nvSpPr>
            <p:spPr>
              <a:xfrm>
                <a:off x="334963" y="5734050"/>
                <a:ext cx="50482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15" name="Gruppieren 14"/>
            <p:cNvGrpSpPr/>
            <p:nvPr/>
          </p:nvGrpSpPr>
          <p:grpSpPr>
            <a:xfrm>
              <a:off x="334963" y="2709863"/>
              <a:ext cx="7561262" cy="1655762"/>
              <a:chOff x="334963" y="4437063"/>
              <a:chExt cx="7561262" cy="1655762"/>
            </a:xfrm>
          </p:grpSpPr>
          <p:grpSp>
            <p:nvGrpSpPr>
              <p:cNvPr id="21" name="Gruppieren 20"/>
              <p:cNvGrpSpPr/>
              <p:nvPr/>
            </p:nvGrpSpPr>
            <p:grpSpPr>
              <a:xfrm>
                <a:off x="334963" y="4437063"/>
                <a:ext cx="7561262" cy="792162"/>
                <a:chOff x="334963" y="5300663"/>
                <a:chExt cx="7561262" cy="792162"/>
              </a:xfrm>
            </p:grpSpPr>
            <p:sp>
              <p:nvSpPr>
                <p:cNvPr id="27" name="Abgerundetes Rechteck 26"/>
                <p:cNvSpPr/>
                <p:nvPr/>
              </p:nvSpPr>
              <p:spPr>
                <a:xfrm>
                  <a:off x="334963" y="5300663"/>
                  <a:ext cx="504825" cy="360362"/>
                </a:xfrm>
                <a:prstGeom prst="roundRect">
                  <a:avLst/>
                </a:prstGeom>
                <a:solidFill>
                  <a:srgbClr val="AC6E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2</a:t>
                  </a:r>
                </a:p>
              </p:txBody>
            </p:sp>
            <p:sp>
              <p:nvSpPr>
                <p:cNvPr id="28" name="Abgerundetes Rechteck 27"/>
                <p:cNvSpPr/>
                <p:nvPr/>
              </p:nvSpPr>
              <p:spPr>
                <a:xfrm>
                  <a:off x="911225" y="5300663"/>
                  <a:ext cx="6985000" cy="360362"/>
                </a:xfrm>
                <a:prstGeom prst="roundRect">
                  <a:avLst/>
                </a:prstGeom>
                <a:solidFill>
                  <a:srgbClr val="D9D9D9"/>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effectLst/>
                      <a:uLnTx/>
                      <a:uFillTx/>
                      <a:latin typeface="Calibri" panose="020F0502020204030204"/>
                      <a:ea typeface="+mn-ea"/>
                      <a:cs typeface="+mn-cs"/>
                    </a:rPr>
                    <a:t>Mit Vision,</a:t>
                  </a:r>
                  <a:r>
                    <a:rPr kumimoji="0" lang="de-DE" sz="1600" b="0" i="0" u="none" strike="noStrike" kern="0" cap="none" spc="0" normalizeH="0" noProof="0" dirty="0">
                      <a:ln>
                        <a:noFill/>
                      </a:ln>
                      <a:effectLst/>
                      <a:uLnTx/>
                      <a:uFillTx/>
                      <a:latin typeface="Calibri" panose="020F0502020204030204"/>
                      <a:ea typeface="+mn-ea"/>
                      <a:cs typeface="+mn-cs"/>
                    </a:rPr>
                    <a:t> Inspiration und Integrität führen</a:t>
                  </a:r>
                  <a:endParaRPr kumimoji="0" lang="de-DE" sz="1600" b="0" i="0" u="none" strike="noStrike" kern="0" cap="none" spc="0" normalizeH="0" baseline="0" noProof="0" dirty="0">
                    <a:ln>
                      <a:noFill/>
                    </a:ln>
                    <a:effectLst/>
                    <a:uLnTx/>
                    <a:uFillTx/>
                    <a:latin typeface="Calibri" panose="020F0502020204030204"/>
                    <a:ea typeface="+mn-ea"/>
                    <a:cs typeface="+mn-cs"/>
                  </a:endParaRPr>
                </a:p>
              </p:txBody>
            </p:sp>
            <p:sp>
              <p:nvSpPr>
                <p:cNvPr id="29" name="Abgerundetes Rechteck 28"/>
                <p:cNvSpPr/>
                <p:nvPr/>
              </p:nvSpPr>
              <p:spPr>
                <a:xfrm>
                  <a:off x="911225" y="5734050"/>
                  <a:ext cx="6985000" cy="358775"/>
                </a:xfrm>
                <a:prstGeom prst="roundRect">
                  <a:avLst/>
                </a:prstGeom>
                <a:solidFill>
                  <a:srgbClr val="D9D9D9"/>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600" kern="0" dirty="0">
                      <a:latin typeface="Calibri" panose="020F0502020204030204"/>
                    </a:rPr>
                    <a:t>Mit Prozessen managen</a:t>
                  </a:r>
                  <a:endParaRPr kumimoji="0" lang="de-DE" sz="1600" b="0" i="0" u="none" strike="noStrike" kern="0" cap="none" spc="0" normalizeH="0" baseline="0" noProof="0" dirty="0">
                    <a:ln>
                      <a:noFill/>
                    </a:ln>
                    <a:effectLst/>
                    <a:uLnTx/>
                    <a:uFillTx/>
                    <a:latin typeface="Calibri" panose="020F0502020204030204"/>
                    <a:ea typeface="+mn-ea"/>
                    <a:cs typeface="+mn-cs"/>
                  </a:endParaRPr>
                </a:p>
              </p:txBody>
            </p:sp>
            <p:sp>
              <p:nvSpPr>
                <p:cNvPr id="30" name="Abgerundetes Rechteck 29"/>
                <p:cNvSpPr/>
                <p:nvPr/>
              </p:nvSpPr>
              <p:spPr>
                <a:xfrm>
                  <a:off x="334963" y="5734050"/>
                  <a:ext cx="50482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22" name="Gruppieren 21"/>
              <p:cNvGrpSpPr/>
              <p:nvPr/>
            </p:nvGrpSpPr>
            <p:grpSpPr>
              <a:xfrm>
                <a:off x="334963" y="5300663"/>
                <a:ext cx="7561262" cy="792162"/>
                <a:chOff x="334963" y="5300663"/>
                <a:chExt cx="7561262" cy="792162"/>
              </a:xfrm>
            </p:grpSpPr>
            <p:sp>
              <p:nvSpPr>
                <p:cNvPr id="23" name="Abgerundetes Rechteck 22"/>
                <p:cNvSpPr/>
                <p:nvPr/>
              </p:nvSpPr>
              <p:spPr>
                <a:xfrm>
                  <a:off x="334963" y="5300663"/>
                  <a:ext cx="504825" cy="360362"/>
                </a:xfrm>
                <a:prstGeom prst="roundRect">
                  <a:avLst/>
                </a:prstGeom>
                <a:solidFill>
                  <a:srgbClr val="AC6E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4</a:t>
                  </a:r>
                </a:p>
              </p:txBody>
            </p:sp>
            <p:sp>
              <p:nvSpPr>
                <p:cNvPr id="24" name="Abgerundetes Rechteck 23"/>
                <p:cNvSpPr/>
                <p:nvPr/>
              </p:nvSpPr>
              <p:spPr>
                <a:xfrm>
                  <a:off x="911225" y="5300663"/>
                  <a:ext cx="6985000" cy="360362"/>
                </a:xfrm>
                <a:prstGeom prst="roundRect">
                  <a:avLst/>
                </a:prstGeom>
                <a:solidFill>
                  <a:srgbClr val="D9D9D9"/>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effectLst/>
                      <a:uLnTx/>
                      <a:uFillTx/>
                      <a:latin typeface="Calibri" panose="020F0502020204030204"/>
                      <a:ea typeface="+mn-ea"/>
                      <a:cs typeface="+mn-cs"/>
                    </a:rPr>
                    <a:t>Durch Mitarbeiterinnen</a:t>
                  </a:r>
                  <a:r>
                    <a:rPr kumimoji="0" lang="de-DE" sz="1600" b="0" i="0" u="none" strike="noStrike" kern="0" cap="none" spc="0" normalizeH="0" noProof="0" dirty="0">
                      <a:ln>
                        <a:noFill/>
                      </a:ln>
                      <a:effectLst/>
                      <a:uLnTx/>
                      <a:uFillTx/>
                      <a:latin typeface="Calibri" panose="020F0502020204030204"/>
                      <a:ea typeface="+mn-ea"/>
                      <a:cs typeface="+mn-cs"/>
                    </a:rPr>
                    <a:t> und Mitarbeiter erfolgreich sein</a:t>
                  </a:r>
                  <a:endParaRPr kumimoji="0" lang="de-DE" sz="1600" b="0" i="0" u="none" strike="noStrike" kern="0" cap="none" spc="0" normalizeH="0" baseline="0" noProof="0" dirty="0">
                    <a:ln>
                      <a:noFill/>
                    </a:ln>
                    <a:effectLst/>
                    <a:uLnTx/>
                    <a:uFillTx/>
                    <a:latin typeface="Calibri" panose="020F0502020204030204"/>
                    <a:ea typeface="+mn-ea"/>
                    <a:cs typeface="+mn-cs"/>
                  </a:endParaRPr>
                </a:p>
              </p:txBody>
            </p:sp>
            <p:sp>
              <p:nvSpPr>
                <p:cNvPr id="25" name="Abgerundetes Rechteck 24"/>
                <p:cNvSpPr/>
                <p:nvPr/>
              </p:nvSpPr>
              <p:spPr>
                <a:xfrm>
                  <a:off x="911225" y="5734050"/>
                  <a:ext cx="6985000" cy="358775"/>
                </a:xfrm>
                <a:prstGeom prst="roundRect">
                  <a:avLst/>
                </a:prstGeom>
                <a:solidFill>
                  <a:srgbClr val="D9D9D9"/>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600" kern="0" dirty="0">
                      <a:latin typeface="Calibri" panose="020F0502020204030204"/>
                    </a:rPr>
                    <a:t>Innovation und Kreativität fördern</a:t>
                  </a:r>
                  <a:endParaRPr kumimoji="0" lang="de-DE" sz="1600" b="0" i="0" u="none" strike="noStrike" kern="0" cap="none" spc="0" normalizeH="0" baseline="0" noProof="0" dirty="0">
                    <a:ln>
                      <a:noFill/>
                    </a:ln>
                    <a:effectLst/>
                    <a:uLnTx/>
                    <a:uFillTx/>
                    <a:latin typeface="Calibri" panose="020F0502020204030204"/>
                    <a:ea typeface="+mn-ea"/>
                    <a:cs typeface="+mn-cs"/>
                  </a:endParaRPr>
                </a:p>
              </p:txBody>
            </p:sp>
            <p:sp>
              <p:nvSpPr>
                <p:cNvPr id="26" name="Abgerundetes Rechteck 25"/>
                <p:cNvSpPr/>
                <p:nvPr/>
              </p:nvSpPr>
              <p:spPr>
                <a:xfrm>
                  <a:off x="334963" y="5734050"/>
                  <a:ext cx="50482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5</a:t>
                  </a:r>
                </a:p>
              </p:txBody>
            </p:sp>
          </p:grpSp>
        </p:grpSp>
        <p:grpSp>
          <p:nvGrpSpPr>
            <p:cNvPr id="16" name="Gruppieren 15"/>
            <p:cNvGrpSpPr/>
            <p:nvPr/>
          </p:nvGrpSpPr>
          <p:grpSpPr>
            <a:xfrm>
              <a:off x="334963" y="5300663"/>
              <a:ext cx="7561262" cy="360362"/>
              <a:chOff x="334963" y="5300663"/>
              <a:chExt cx="7561262" cy="360362"/>
            </a:xfrm>
          </p:grpSpPr>
          <p:sp>
            <p:nvSpPr>
              <p:cNvPr id="17" name="Abgerundetes Rechteck 16"/>
              <p:cNvSpPr/>
              <p:nvPr/>
            </p:nvSpPr>
            <p:spPr>
              <a:xfrm>
                <a:off x="334963" y="5300663"/>
                <a:ext cx="504825" cy="360362"/>
              </a:xfrm>
              <a:prstGeom prst="roundRect">
                <a:avLst/>
              </a:prstGeom>
              <a:solidFill>
                <a:srgbClr val="AC6E7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8</a:t>
                </a:r>
              </a:p>
            </p:txBody>
          </p:sp>
          <p:sp>
            <p:nvSpPr>
              <p:cNvPr id="18" name="Abgerundetes Rechteck 17"/>
              <p:cNvSpPr/>
              <p:nvPr/>
            </p:nvSpPr>
            <p:spPr>
              <a:xfrm>
                <a:off x="911225" y="5300663"/>
                <a:ext cx="6985000" cy="360362"/>
              </a:xfrm>
              <a:prstGeom prst="roundRect">
                <a:avLst/>
              </a:prstGeom>
              <a:solidFill>
                <a:srgbClr val="D9D9D9"/>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effectLst/>
                    <a:uLnTx/>
                    <a:uFillTx/>
                    <a:latin typeface="Calibri" panose="020F0502020204030204"/>
                    <a:ea typeface="+mn-ea"/>
                    <a:cs typeface="+mn-cs"/>
                  </a:rPr>
                  <a:t>Ausgewogene</a:t>
                </a:r>
                <a:r>
                  <a:rPr kumimoji="0" lang="de-DE" sz="1600" b="0" i="0" u="none" strike="noStrike" kern="0" cap="none" spc="0" normalizeH="0" noProof="0" dirty="0">
                    <a:ln>
                      <a:noFill/>
                    </a:ln>
                    <a:effectLst/>
                    <a:uLnTx/>
                    <a:uFillTx/>
                    <a:latin typeface="Calibri" panose="020F0502020204030204"/>
                    <a:ea typeface="+mn-ea"/>
                    <a:cs typeface="+mn-cs"/>
                  </a:rPr>
                  <a:t> Ergebnisse erzielen</a:t>
                </a:r>
                <a:endParaRPr kumimoji="0" lang="de-DE" sz="1600" b="0" i="0" u="none" strike="noStrike" kern="0" cap="none" spc="0" normalizeH="0" baseline="0" noProof="0" dirty="0">
                  <a:ln>
                    <a:noFill/>
                  </a:ln>
                  <a:effectLst/>
                  <a:uLnTx/>
                  <a:uFillTx/>
                  <a:latin typeface="Calibri" panose="020F0502020204030204"/>
                  <a:ea typeface="+mn-ea"/>
                  <a:cs typeface="+mn-cs"/>
                </a:endParaRPr>
              </a:p>
            </p:txBody>
          </p:sp>
        </p:grpSp>
      </p:grpSp>
    </p:spTree>
    <p:extLst>
      <p:ext uri="{BB962C8B-B14F-4D97-AF65-F5344CB8AC3E}">
        <p14:creationId xmlns:p14="http://schemas.microsoft.com/office/powerpoint/2010/main" val="8394162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14.</a:t>
            </a:r>
            <a:r>
              <a:rPr kumimoji="0" lang="de-DE" sz="2800" b="0" i="0" u="none" strike="noStrike" kern="0" cap="none" spc="0" normalizeH="0" noProof="0" dirty="0">
                <a:ln>
                  <a:noFill/>
                </a:ln>
                <a:solidFill>
                  <a:prstClr val="white"/>
                </a:solidFill>
                <a:effectLst/>
                <a:uLnTx/>
                <a:uFillTx/>
                <a:latin typeface="Calibri" panose="020F0502020204030204" pitchFamily="34" charset="0"/>
                <a:ea typeface="+mn-ea"/>
                <a:cs typeface="Calibri" panose="020F0502020204030204" pitchFamily="34" charset="0"/>
              </a:rPr>
              <a:t> Quality Gates</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3" name="Abgerundetes Rechteck 12"/>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grpSp>
        <p:nvGrpSpPr>
          <p:cNvPr id="14" name="Gruppieren 13"/>
          <p:cNvGrpSpPr/>
          <p:nvPr/>
        </p:nvGrpSpPr>
        <p:grpSpPr>
          <a:xfrm>
            <a:off x="334962" y="1808166"/>
            <a:ext cx="9307802" cy="4284661"/>
            <a:chOff x="334963" y="5229225"/>
            <a:chExt cx="7561263" cy="3887783"/>
          </a:xfrm>
          <a:solidFill>
            <a:srgbClr val="D9D9D9"/>
          </a:solidFill>
        </p:grpSpPr>
        <p:sp>
          <p:nvSpPr>
            <p:cNvPr id="32" name="Abgerundetes Rechteck 31"/>
            <p:cNvSpPr/>
            <p:nvPr/>
          </p:nvSpPr>
          <p:spPr>
            <a:xfrm>
              <a:off x="334963" y="5229225"/>
              <a:ext cx="7561262" cy="431800"/>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Merkmale</a:t>
              </a:r>
            </a:p>
          </p:txBody>
        </p:sp>
        <p:sp>
          <p:nvSpPr>
            <p:cNvPr id="33" name="Abgerundetes Rechteck 32"/>
            <p:cNvSpPr/>
            <p:nvPr/>
          </p:nvSpPr>
          <p:spPr>
            <a:xfrm>
              <a:off x="334965" y="5734049"/>
              <a:ext cx="7561261" cy="3382959"/>
            </a:xfrm>
            <a:prstGeom prst="roundRect">
              <a:avLst>
                <a:gd name="adj" fmla="val 3199"/>
              </a:avLst>
            </a:prstGeom>
            <a:grpFill/>
            <a:ln w="12700" cap="flat" cmpd="sng" algn="ctr">
              <a:noFill/>
              <a:prstDash val="solid"/>
              <a:miter lim="800000"/>
            </a:ln>
            <a:effectLst/>
          </p:spPr>
          <p:txBody>
            <a:bodyPr rtlCol="0" anchor="ctr"/>
            <a:lstStyle/>
            <a:p>
              <a:pPr marL="285750" lvl="0" indent="-285750">
                <a:buFont typeface="Arial" panose="020B0604020202020204" pitchFamily="34" charset="0"/>
                <a:buChar char="•"/>
                <a:defRPr/>
              </a:pPr>
              <a:r>
                <a:rPr lang="de-DE" sz="1400" kern="0" dirty="0">
                  <a:latin typeface="Calibri" panose="020F0502020204030204"/>
                </a:rPr>
                <a:t>Vielzahl Beteiligter müssen über einen langen Zeitraum auf ein gemeinsames Ziel ausgerichtet werden</a:t>
              </a:r>
            </a:p>
            <a:p>
              <a:pPr marL="285750" lvl="0" indent="-285750">
                <a:buFont typeface="Arial" panose="020B0604020202020204" pitchFamily="34" charset="0"/>
                <a:buChar char="•"/>
                <a:defRPr/>
              </a:pPr>
              <a:r>
                <a:rPr lang="de-DE" sz="1400" kern="0" dirty="0">
                  <a:latin typeface="Calibri" panose="020F0502020204030204"/>
                </a:rPr>
                <a:t>Koordination sowie Synchronisation in einem Entwicklungsprozess erfolgt durch gemeinsame Denk- und Vorgehensprozesse</a:t>
              </a:r>
            </a:p>
            <a:p>
              <a:pPr marL="285750" lvl="0" indent="-285750">
                <a:buFont typeface="Arial" panose="020B0604020202020204" pitchFamily="34" charset="0"/>
                <a:buChar char="•"/>
                <a:defRPr/>
              </a:pPr>
              <a:r>
                <a:rPr lang="de-DE" sz="1400" kern="0" dirty="0">
                  <a:latin typeface="Calibri" panose="020F0502020204030204"/>
                </a:rPr>
                <a:t>Einteilung der komplexen Aufgabe in übersichtliche Teile</a:t>
              </a:r>
            </a:p>
            <a:p>
              <a:pPr marL="285750" lvl="0" indent="-285750">
                <a:buFont typeface="Arial" panose="020B0604020202020204" pitchFamily="34" charset="0"/>
                <a:buChar char="•"/>
                <a:defRPr/>
              </a:pPr>
              <a:r>
                <a:rPr lang="de-DE" sz="1400" kern="0" dirty="0">
                  <a:latin typeface="Calibri" panose="020F0502020204030204"/>
                </a:rPr>
                <a:t>Stage-Gate-Prozess als Alternative zu terminbezogenen Prozessphasen</a:t>
              </a:r>
            </a:p>
            <a:p>
              <a:pPr marL="285750" lvl="0" indent="-285750">
                <a:buFont typeface="Arial" panose="020B0604020202020204" pitchFamily="34" charset="0"/>
                <a:buChar char="•"/>
                <a:defRPr/>
              </a:pPr>
              <a:r>
                <a:rPr lang="de-DE" sz="1400" kern="0" dirty="0">
                  <a:latin typeface="Calibri" panose="020F0502020204030204"/>
                </a:rPr>
                <a:t>darin können wenig planbare und ergebnisoffene Prozesse gesteuert werden</a:t>
              </a:r>
            </a:p>
            <a:p>
              <a:pPr marL="285750" lvl="0" indent="-285750">
                <a:buFont typeface="Arial" panose="020B0604020202020204" pitchFamily="34" charset="0"/>
                <a:buChar char="•"/>
                <a:defRPr/>
              </a:pPr>
              <a:r>
                <a:rPr lang="de-DE" sz="1400" kern="0" dirty="0">
                  <a:latin typeface="Calibri" panose="020F0502020204030204"/>
                </a:rPr>
                <a:t>an den Quality Gates kann das Projekt bezüglich der Qualität von Prozessen und ihrer Reife fortlaufend gemessen und frühzeitig Abweichungen erkannt werden</a:t>
              </a:r>
            </a:p>
            <a:p>
              <a:pPr marL="285750" lvl="0" indent="-285750">
                <a:buFont typeface="Arial" panose="020B0604020202020204" pitchFamily="34" charset="0"/>
                <a:buChar char="•"/>
                <a:defRPr/>
              </a:pPr>
              <a:r>
                <a:rPr lang="de-DE" sz="1400" kern="0" dirty="0">
                  <a:latin typeface="Calibri" panose="020F0502020204030204"/>
                </a:rPr>
                <a:t>nach Abschluss einer Stufe kann ein Quality Gate erst dann durchschritten werden, sofern alle definierten Kriterien und Ziele bis dahin erreicht sowie Risiken erkannt, beurteilt und entfernt bzw. als akzeptabel eingestuft wurden</a:t>
              </a:r>
            </a:p>
            <a:p>
              <a:pPr marL="285750" lvl="0" indent="-285750">
                <a:buFont typeface="Arial" panose="020B0604020202020204" pitchFamily="34" charset="0"/>
                <a:buChar char="•"/>
                <a:defRPr/>
              </a:pPr>
              <a:r>
                <a:rPr lang="de-DE" sz="1400" kern="0" dirty="0">
                  <a:latin typeface="Calibri" panose="020F0502020204030204"/>
                </a:rPr>
                <a:t>mit jeder weiteren Stufe im Prozess steigt die Ressourcen- und Kapitalbindung</a:t>
              </a:r>
            </a:p>
            <a:p>
              <a:pPr marL="285750" lvl="0" indent="-285750">
                <a:buFont typeface="Arial" panose="020B0604020202020204" pitchFamily="34" charset="0"/>
                <a:buChar char="•"/>
                <a:defRPr/>
              </a:pPr>
              <a:r>
                <a:rPr lang="de-DE" sz="1400" kern="0" dirty="0">
                  <a:latin typeface="Calibri" panose="020F0502020204030204"/>
                </a:rPr>
                <a:t>im Vergleich zu Meilensteinen sind Gates aus terminlicher Sicht deutlich flexibler und inhaltlich detaillierter formuliert</a:t>
              </a:r>
            </a:p>
            <a:p>
              <a:pPr marL="285750" lvl="0" indent="-285750">
                <a:buFont typeface="Arial" panose="020B0604020202020204" pitchFamily="34" charset="0"/>
                <a:buChar char="•"/>
                <a:defRPr/>
              </a:pPr>
              <a:r>
                <a:rPr lang="de-DE" sz="1400" kern="0" dirty="0">
                  <a:latin typeface="Calibri" panose="020F0502020204030204"/>
                </a:rPr>
                <a:t>Meilensteine sind festgelegte Zeitpunkte, an denen Ergebnisse vorliegen müssen, weswegen sie oftmals übergangen werden</a:t>
              </a:r>
            </a:p>
            <a:p>
              <a:pPr marL="285750" lvl="0" indent="-285750">
                <a:buFont typeface="Arial" panose="020B0604020202020204" pitchFamily="34" charset="0"/>
                <a:buChar char="•"/>
                <a:defRPr/>
              </a:pPr>
              <a:r>
                <a:rPr lang="de-DE" sz="1400" kern="0" dirty="0">
                  <a:latin typeface="Calibri" panose="020F0502020204030204"/>
                </a:rPr>
                <a:t>Gates dagegen sind Punkte, an denen Vorgaben für die Produktreife der betrachteten Projektphase erfüllt sein müssen</a:t>
              </a:r>
            </a:p>
            <a:p>
              <a:pPr marL="285750" lvl="0" indent="-285750">
                <a:buFont typeface="Arial" panose="020B0604020202020204" pitchFamily="34" charset="0"/>
                <a:buChar char="•"/>
                <a:defRPr/>
              </a:pPr>
              <a:r>
                <a:rPr lang="de-DE" sz="1400" kern="0" dirty="0">
                  <a:latin typeface="Calibri" panose="020F0502020204030204"/>
                </a:rPr>
                <a:t>sollten diese nicht erfüllt sein, wird der Terminbezug vernachlässigt</a:t>
              </a:r>
              <a:endParaRPr kumimoji="0" lang="de-DE" sz="1400" b="0" i="0" u="none" strike="noStrike" kern="0" cap="none" spc="0" normalizeH="0" baseline="0" noProof="0" dirty="0">
                <a:ln>
                  <a:noFill/>
                </a:ln>
                <a:effectLst/>
                <a:uLnTx/>
                <a:uFillTx/>
                <a:latin typeface="Calibri" panose="020F0502020204030204"/>
              </a:endParaRPr>
            </a:p>
          </p:txBody>
        </p:sp>
      </p:grpSp>
    </p:spTree>
    <p:extLst>
      <p:ext uri="{BB962C8B-B14F-4D97-AF65-F5344CB8AC3E}">
        <p14:creationId xmlns:p14="http://schemas.microsoft.com/office/powerpoint/2010/main" val="6210340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15.</a:t>
            </a:r>
            <a:r>
              <a:rPr kumimoji="0" lang="de-DE" sz="2800" b="0" i="0" u="none" strike="noStrike" kern="0" cap="none" spc="0" normalizeH="0" noProof="0" dirty="0">
                <a:ln>
                  <a:noFill/>
                </a:ln>
                <a:solidFill>
                  <a:prstClr val="white"/>
                </a:solidFill>
                <a:effectLst/>
                <a:uLnTx/>
                <a:uFillTx/>
                <a:latin typeface="Calibri" panose="020F0502020204030204" pitchFamily="34" charset="0"/>
                <a:ea typeface="+mn-ea"/>
                <a:cs typeface="Calibri" panose="020F0502020204030204" pitchFamily="34" charset="0"/>
              </a:rPr>
              <a:t> Stage-Gate-Prozess nach Gassmann 1997</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3" name="Abgerundetes Rechteck 12"/>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sp>
        <p:nvSpPr>
          <p:cNvPr id="57" name="Pfeil: Chevron 4">
            <a:extLst>
              <a:ext uri="{FF2B5EF4-FFF2-40B4-BE49-F238E27FC236}">
                <a16:creationId xmlns:a16="http://schemas.microsoft.com/office/drawing/2014/main" id="{D4E1FF72-24D9-73CA-5A7C-D79C0F882F40}"/>
              </a:ext>
            </a:extLst>
          </p:cNvPr>
          <p:cNvSpPr/>
          <p:nvPr/>
        </p:nvSpPr>
        <p:spPr bwMode="auto">
          <a:xfrm>
            <a:off x="3845809" y="2018395"/>
            <a:ext cx="3802147" cy="2088232"/>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D9D9D9"/>
          </a:solidFill>
          <a:ln w="1079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58" name="Textfeld 5">
            <a:extLst>
              <a:ext uri="{FF2B5EF4-FFF2-40B4-BE49-F238E27FC236}">
                <a16:creationId xmlns:a16="http://schemas.microsoft.com/office/drawing/2014/main" id="{61F2E415-51CC-D291-BDF9-9B55EFA51943}"/>
              </a:ext>
            </a:extLst>
          </p:cNvPr>
          <p:cNvSpPr txBox="1"/>
          <p:nvPr/>
        </p:nvSpPr>
        <p:spPr>
          <a:xfrm>
            <a:off x="7647957" y="2450443"/>
            <a:ext cx="1512168" cy="261610"/>
          </a:xfrm>
          <a:prstGeom prst="rect">
            <a:avLst/>
          </a:prstGeom>
          <a:solidFill>
            <a:srgbClr val="AC6E7B"/>
          </a:solid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charset="0"/>
                <a:ea typeface="+mn-ea"/>
                <a:cs typeface="+mn-cs"/>
              </a:rPr>
              <a:t>Entwicklungsaufgabe</a:t>
            </a:r>
          </a:p>
        </p:txBody>
      </p:sp>
      <p:pic>
        <p:nvPicPr>
          <p:cNvPr id="59" name="Grafik 58" descr="Auto mit einfarbiger Füllung">
            <a:extLst>
              <a:ext uri="{FF2B5EF4-FFF2-40B4-BE49-F238E27FC236}">
                <a16:creationId xmlns:a16="http://schemas.microsoft.com/office/drawing/2014/main" id="{BA152BA6-6A8B-78F7-A6D8-DEF1A2249CCF}"/>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7946841" y="2605310"/>
            <a:ext cx="914400" cy="914400"/>
          </a:xfrm>
          <a:prstGeom prst="rect">
            <a:avLst/>
          </a:prstGeom>
        </p:spPr>
      </p:pic>
      <p:sp>
        <p:nvSpPr>
          <p:cNvPr id="60" name="Textfeld 8">
            <a:extLst>
              <a:ext uri="{FF2B5EF4-FFF2-40B4-BE49-F238E27FC236}">
                <a16:creationId xmlns:a16="http://schemas.microsoft.com/office/drawing/2014/main" id="{2EAEB51A-869F-3AF4-19FF-90BE365DE4AD}"/>
              </a:ext>
            </a:extLst>
          </p:cNvPr>
          <p:cNvSpPr txBox="1"/>
          <p:nvPr/>
        </p:nvSpPr>
        <p:spPr>
          <a:xfrm rot="16200000">
            <a:off x="3093302" y="2846486"/>
            <a:ext cx="1072968" cy="432049"/>
          </a:xfrm>
          <a:prstGeom prst="rect">
            <a:avLst/>
          </a:prstGeom>
          <a:solidFill>
            <a:srgbClr val="AC6E7B"/>
          </a:solid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charset="0"/>
                <a:ea typeface="+mn-ea"/>
                <a:cs typeface="+mn-cs"/>
              </a:rPr>
              <a:t>Entwicklungs-themen</a:t>
            </a:r>
          </a:p>
        </p:txBody>
      </p:sp>
      <p:sp>
        <p:nvSpPr>
          <p:cNvPr id="61" name="Textfeld 9">
            <a:extLst>
              <a:ext uri="{FF2B5EF4-FFF2-40B4-BE49-F238E27FC236}">
                <a16:creationId xmlns:a16="http://schemas.microsoft.com/office/drawing/2014/main" id="{E355FDAC-8F29-C0A8-3452-0A5362E90997}"/>
              </a:ext>
            </a:extLst>
          </p:cNvPr>
          <p:cNvSpPr txBox="1"/>
          <p:nvPr/>
        </p:nvSpPr>
        <p:spPr>
          <a:xfrm>
            <a:off x="3413761" y="1836708"/>
            <a:ext cx="1929940" cy="261610"/>
          </a:xfrm>
          <a:prstGeom prst="rect">
            <a:avLst/>
          </a:prstGeom>
          <a:solidFill>
            <a:srgbClr val="AC6E7B"/>
          </a:solid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charset="0"/>
                <a:ea typeface="+mn-ea"/>
                <a:cs typeface="+mn-cs"/>
              </a:rPr>
              <a:t>Produktentstehungsprozess</a:t>
            </a:r>
          </a:p>
        </p:txBody>
      </p:sp>
      <p:sp>
        <p:nvSpPr>
          <p:cNvPr id="62" name="Textfeld 10">
            <a:extLst>
              <a:ext uri="{FF2B5EF4-FFF2-40B4-BE49-F238E27FC236}">
                <a16:creationId xmlns:a16="http://schemas.microsoft.com/office/drawing/2014/main" id="{BD8422D7-97B0-B769-3029-D330156E1DD2}"/>
              </a:ext>
            </a:extLst>
          </p:cNvPr>
          <p:cNvSpPr txBox="1"/>
          <p:nvPr/>
        </p:nvSpPr>
        <p:spPr>
          <a:xfrm>
            <a:off x="4119565" y="2265603"/>
            <a:ext cx="864096" cy="261610"/>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000000"/>
                </a:solidFill>
                <a:effectLst/>
                <a:uLnTx/>
                <a:uFillTx/>
                <a:latin typeface="Arial" charset="0"/>
                <a:ea typeface="+mn-ea"/>
                <a:cs typeface="+mn-cs"/>
              </a:rPr>
              <a:t>Karosserie</a:t>
            </a:r>
          </a:p>
        </p:txBody>
      </p:sp>
      <p:sp>
        <p:nvSpPr>
          <p:cNvPr id="63" name="Textfeld 12">
            <a:extLst>
              <a:ext uri="{FF2B5EF4-FFF2-40B4-BE49-F238E27FC236}">
                <a16:creationId xmlns:a16="http://schemas.microsoft.com/office/drawing/2014/main" id="{7DF3731C-9C2A-593A-4164-B414853F79B5}"/>
              </a:ext>
            </a:extLst>
          </p:cNvPr>
          <p:cNvSpPr txBox="1"/>
          <p:nvPr/>
        </p:nvSpPr>
        <p:spPr>
          <a:xfrm>
            <a:off x="4119565" y="2708900"/>
            <a:ext cx="864096" cy="261610"/>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000000"/>
                </a:solidFill>
                <a:effectLst/>
                <a:uLnTx/>
                <a:uFillTx/>
                <a:latin typeface="Arial" charset="0"/>
                <a:ea typeface="+mn-ea"/>
                <a:cs typeface="+mn-cs"/>
              </a:rPr>
              <a:t>Interieur</a:t>
            </a:r>
          </a:p>
        </p:txBody>
      </p:sp>
      <p:sp>
        <p:nvSpPr>
          <p:cNvPr id="64" name="Textfeld 16">
            <a:extLst>
              <a:ext uri="{FF2B5EF4-FFF2-40B4-BE49-F238E27FC236}">
                <a16:creationId xmlns:a16="http://schemas.microsoft.com/office/drawing/2014/main" id="{86C237C1-A820-FFA8-825A-13B3BEC08DD8}"/>
              </a:ext>
            </a:extLst>
          </p:cNvPr>
          <p:cNvSpPr txBox="1"/>
          <p:nvPr/>
        </p:nvSpPr>
        <p:spPr>
          <a:xfrm>
            <a:off x="4119565" y="3151047"/>
            <a:ext cx="864096" cy="261610"/>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000000"/>
                </a:solidFill>
                <a:effectLst/>
                <a:uLnTx/>
                <a:uFillTx/>
                <a:latin typeface="Arial" charset="0"/>
                <a:ea typeface="+mn-ea"/>
                <a:cs typeface="+mn-cs"/>
              </a:rPr>
              <a:t>Motor</a:t>
            </a:r>
          </a:p>
        </p:txBody>
      </p:sp>
      <p:sp>
        <p:nvSpPr>
          <p:cNvPr id="65" name="Textfeld 17">
            <a:extLst>
              <a:ext uri="{FF2B5EF4-FFF2-40B4-BE49-F238E27FC236}">
                <a16:creationId xmlns:a16="http://schemas.microsoft.com/office/drawing/2014/main" id="{679BC175-D3C5-AC87-54C5-F6234CBAB345}"/>
              </a:ext>
            </a:extLst>
          </p:cNvPr>
          <p:cNvSpPr txBox="1"/>
          <p:nvPr/>
        </p:nvSpPr>
        <p:spPr>
          <a:xfrm>
            <a:off x="4119565" y="3594344"/>
            <a:ext cx="864096" cy="261610"/>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000000"/>
                </a:solidFill>
                <a:effectLst/>
                <a:uLnTx/>
                <a:uFillTx/>
                <a:latin typeface="Arial" charset="0"/>
                <a:ea typeface="+mn-ea"/>
                <a:cs typeface="+mn-cs"/>
              </a:rPr>
              <a:t>…</a:t>
            </a:r>
          </a:p>
        </p:txBody>
      </p:sp>
      <p:sp>
        <p:nvSpPr>
          <p:cNvPr id="66" name="Pfeil: Chevron 4">
            <a:extLst>
              <a:ext uri="{FF2B5EF4-FFF2-40B4-BE49-F238E27FC236}">
                <a16:creationId xmlns:a16="http://schemas.microsoft.com/office/drawing/2014/main" id="{749CE6F7-8174-C906-4D2F-50E845E1A8FB}"/>
              </a:ext>
            </a:extLst>
          </p:cNvPr>
          <p:cNvSpPr/>
          <p:nvPr/>
        </p:nvSpPr>
        <p:spPr bwMode="auto">
          <a:xfrm>
            <a:off x="4958277" y="2267984"/>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67" name="Pfeil: Chevron 4">
            <a:extLst>
              <a:ext uri="{FF2B5EF4-FFF2-40B4-BE49-F238E27FC236}">
                <a16:creationId xmlns:a16="http://schemas.microsoft.com/office/drawing/2014/main" id="{70479580-2974-C7A5-64B4-FF14B010CF23}"/>
              </a:ext>
            </a:extLst>
          </p:cNvPr>
          <p:cNvSpPr/>
          <p:nvPr/>
        </p:nvSpPr>
        <p:spPr bwMode="auto">
          <a:xfrm>
            <a:off x="5536094" y="2267984"/>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68" name="Pfeil: Chevron 4">
            <a:extLst>
              <a:ext uri="{FF2B5EF4-FFF2-40B4-BE49-F238E27FC236}">
                <a16:creationId xmlns:a16="http://schemas.microsoft.com/office/drawing/2014/main" id="{7B7BC280-22D6-9BCD-BBC2-1AFD810842EA}"/>
              </a:ext>
            </a:extLst>
          </p:cNvPr>
          <p:cNvSpPr/>
          <p:nvPr/>
        </p:nvSpPr>
        <p:spPr bwMode="auto">
          <a:xfrm>
            <a:off x="6113911" y="2267984"/>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69" name="Pfeil: Chevron 4">
            <a:extLst>
              <a:ext uri="{FF2B5EF4-FFF2-40B4-BE49-F238E27FC236}">
                <a16:creationId xmlns:a16="http://schemas.microsoft.com/office/drawing/2014/main" id="{BD9FE39D-C0F1-1287-79AD-A550EFC8DE3E}"/>
              </a:ext>
            </a:extLst>
          </p:cNvPr>
          <p:cNvSpPr/>
          <p:nvPr/>
        </p:nvSpPr>
        <p:spPr bwMode="auto">
          <a:xfrm>
            <a:off x="6688240" y="2267984"/>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cxnSp>
        <p:nvCxnSpPr>
          <p:cNvPr id="70" name="Gerader Verbinder 69">
            <a:extLst>
              <a:ext uri="{FF2B5EF4-FFF2-40B4-BE49-F238E27FC236}">
                <a16:creationId xmlns:a16="http://schemas.microsoft.com/office/drawing/2014/main" id="{71A1BA60-752F-0032-F8D7-A5DE8EBED84D}"/>
              </a:ext>
            </a:extLst>
          </p:cNvPr>
          <p:cNvCxnSpPr/>
          <p:nvPr/>
        </p:nvCxnSpPr>
        <p:spPr bwMode="auto">
          <a:xfrm>
            <a:off x="5466629" y="1967513"/>
            <a:ext cx="0" cy="2232000"/>
          </a:xfrm>
          <a:prstGeom prst="line">
            <a:avLst/>
          </a:prstGeom>
          <a:solidFill>
            <a:srgbClr val="DDDDDD"/>
          </a:solidFill>
          <a:ln w="1587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71" name="Gerader Verbinder 70">
            <a:extLst>
              <a:ext uri="{FF2B5EF4-FFF2-40B4-BE49-F238E27FC236}">
                <a16:creationId xmlns:a16="http://schemas.microsoft.com/office/drawing/2014/main" id="{8B86E7C1-9670-3AB3-ADB0-44ED917E73AA}"/>
              </a:ext>
            </a:extLst>
          </p:cNvPr>
          <p:cNvCxnSpPr/>
          <p:nvPr/>
        </p:nvCxnSpPr>
        <p:spPr bwMode="auto">
          <a:xfrm>
            <a:off x="6042629" y="1967513"/>
            <a:ext cx="0" cy="2232000"/>
          </a:xfrm>
          <a:prstGeom prst="line">
            <a:avLst/>
          </a:prstGeom>
          <a:solidFill>
            <a:srgbClr val="DDDDDD"/>
          </a:solidFill>
          <a:ln w="1587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72" name="Gerader Verbinder 71">
            <a:extLst>
              <a:ext uri="{FF2B5EF4-FFF2-40B4-BE49-F238E27FC236}">
                <a16:creationId xmlns:a16="http://schemas.microsoft.com/office/drawing/2014/main" id="{E3261FB8-71C4-22A7-C892-9F07BE1F31A9}"/>
              </a:ext>
            </a:extLst>
          </p:cNvPr>
          <p:cNvCxnSpPr/>
          <p:nvPr/>
        </p:nvCxnSpPr>
        <p:spPr bwMode="auto">
          <a:xfrm>
            <a:off x="6618629" y="1967513"/>
            <a:ext cx="0" cy="2232000"/>
          </a:xfrm>
          <a:prstGeom prst="line">
            <a:avLst/>
          </a:prstGeom>
          <a:solidFill>
            <a:srgbClr val="DDDDDD"/>
          </a:solidFill>
          <a:ln w="1587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73" name="Pfeil: Chevron 4">
            <a:extLst>
              <a:ext uri="{FF2B5EF4-FFF2-40B4-BE49-F238E27FC236}">
                <a16:creationId xmlns:a16="http://schemas.microsoft.com/office/drawing/2014/main" id="{332BEC52-F938-A9EE-BFD7-59D303643C05}"/>
              </a:ext>
            </a:extLst>
          </p:cNvPr>
          <p:cNvSpPr/>
          <p:nvPr/>
        </p:nvSpPr>
        <p:spPr bwMode="auto">
          <a:xfrm>
            <a:off x="4973117" y="2698439"/>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74" name="Pfeil: Chevron 4">
            <a:extLst>
              <a:ext uri="{FF2B5EF4-FFF2-40B4-BE49-F238E27FC236}">
                <a16:creationId xmlns:a16="http://schemas.microsoft.com/office/drawing/2014/main" id="{33A4BB06-4FE3-5443-F852-3FDE2CA0C78E}"/>
              </a:ext>
            </a:extLst>
          </p:cNvPr>
          <p:cNvSpPr/>
          <p:nvPr/>
        </p:nvSpPr>
        <p:spPr bwMode="auto">
          <a:xfrm>
            <a:off x="4964971" y="3135824"/>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75" name="Pfeil: Chevron 4">
            <a:extLst>
              <a:ext uri="{FF2B5EF4-FFF2-40B4-BE49-F238E27FC236}">
                <a16:creationId xmlns:a16="http://schemas.microsoft.com/office/drawing/2014/main" id="{3FCD50D9-F740-F638-5DF8-963A37E06AA3}"/>
              </a:ext>
            </a:extLst>
          </p:cNvPr>
          <p:cNvSpPr/>
          <p:nvPr/>
        </p:nvSpPr>
        <p:spPr bwMode="auto">
          <a:xfrm>
            <a:off x="4962483" y="3593194"/>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76" name="Pfeil: Chevron 4">
            <a:extLst>
              <a:ext uri="{FF2B5EF4-FFF2-40B4-BE49-F238E27FC236}">
                <a16:creationId xmlns:a16="http://schemas.microsoft.com/office/drawing/2014/main" id="{62346262-B17C-8DC7-007C-083FBB9ECDAD}"/>
              </a:ext>
            </a:extLst>
          </p:cNvPr>
          <p:cNvSpPr/>
          <p:nvPr/>
        </p:nvSpPr>
        <p:spPr bwMode="auto">
          <a:xfrm>
            <a:off x="5528093" y="2698439"/>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77" name="Pfeil: Chevron 4">
            <a:extLst>
              <a:ext uri="{FF2B5EF4-FFF2-40B4-BE49-F238E27FC236}">
                <a16:creationId xmlns:a16="http://schemas.microsoft.com/office/drawing/2014/main" id="{12F9AD4F-84A9-BA1A-F558-5CA2FBA46F66}"/>
              </a:ext>
            </a:extLst>
          </p:cNvPr>
          <p:cNvSpPr/>
          <p:nvPr/>
        </p:nvSpPr>
        <p:spPr bwMode="auto">
          <a:xfrm>
            <a:off x="5528093" y="3135824"/>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78" name="Pfeil: Chevron 4">
            <a:extLst>
              <a:ext uri="{FF2B5EF4-FFF2-40B4-BE49-F238E27FC236}">
                <a16:creationId xmlns:a16="http://schemas.microsoft.com/office/drawing/2014/main" id="{C5002CE4-A709-86CA-21D4-F2CA1F5CD7A0}"/>
              </a:ext>
            </a:extLst>
          </p:cNvPr>
          <p:cNvSpPr/>
          <p:nvPr/>
        </p:nvSpPr>
        <p:spPr bwMode="auto">
          <a:xfrm>
            <a:off x="5535063" y="3587118"/>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79" name="Pfeil: Chevron 4">
            <a:extLst>
              <a:ext uri="{FF2B5EF4-FFF2-40B4-BE49-F238E27FC236}">
                <a16:creationId xmlns:a16="http://schemas.microsoft.com/office/drawing/2014/main" id="{6B793CE9-02E3-CC86-2B2F-FAE43EC4A5DA}"/>
              </a:ext>
            </a:extLst>
          </p:cNvPr>
          <p:cNvSpPr/>
          <p:nvPr/>
        </p:nvSpPr>
        <p:spPr bwMode="auto">
          <a:xfrm>
            <a:off x="6113911" y="2698439"/>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80" name="Pfeil: Chevron 4">
            <a:extLst>
              <a:ext uri="{FF2B5EF4-FFF2-40B4-BE49-F238E27FC236}">
                <a16:creationId xmlns:a16="http://schemas.microsoft.com/office/drawing/2014/main" id="{1C364158-D667-4062-91C0-C870A6C7AC86}"/>
              </a:ext>
            </a:extLst>
          </p:cNvPr>
          <p:cNvSpPr/>
          <p:nvPr/>
        </p:nvSpPr>
        <p:spPr bwMode="auto">
          <a:xfrm>
            <a:off x="6113911" y="3135824"/>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81" name="Pfeil: Chevron 4">
            <a:extLst>
              <a:ext uri="{FF2B5EF4-FFF2-40B4-BE49-F238E27FC236}">
                <a16:creationId xmlns:a16="http://schemas.microsoft.com/office/drawing/2014/main" id="{D05E7419-2D8D-7D10-2AD3-7337DD187261}"/>
              </a:ext>
            </a:extLst>
          </p:cNvPr>
          <p:cNvSpPr/>
          <p:nvPr/>
        </p:nvSpPr>
        <p:spPr bwMode="auto">
          <a:xfrm>
            <a:off x="6113911" y="3587118"/>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82" name="Pfeil: Chevron 4">
            <a:extLst>
              <a:ext uri="{FF2B5EF4-FFF2-40B4-BE49-F238E27FC236}">
                <a16:creationId xmlns:a16="http://schemas.microsoft.com/office/drawing/2014/main" id="{9F8D5067-6B62-D8E9-5431-1EE6F105A542}"/>
              </a:ext>
            </a:extLst>
          </p:cNvPr>
          <p:cNvSpPr/>
          <p:nvPr/>
        </p:nvSpPr>
        <p:spPr bwMode="auto">
          <a:xfrm>
            <a:off x="6688240" y="2701174"/>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83" name="Pfeil: Chevron 4">
            <a:extLst>
              <a:ext uri="{FF2B5EF4-FFF2-40B4-BE49-F238E27FC236}">
                <a16:creationId xmlns:a16="http://schemas.microsoft.com/office/drawing/2014/main" id="{602785F2-9236-B37F-B6FB-1FF66E487248}"/>
              </a:ext>
            </a:extLst>
          </p:cNvPr>
          <p:cNvSpPr/>
          <p:nvPr/>
        </p:nvSpPr>
        <p:spPr bwMode="auto">
          <a:xfrm>
            <a:off x="6701245" y="3135824"/>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84" name="Pfeil: Chevron 4">
            <a:extLst>
              <a:ext uri="{FF2B5EF4-FFF2-40B4-BE49-F238E27FC236}">
                <a16:creationId xmlns:a16="http://schemas.microsoft.com/office/drawing/2014/main" id="{F8CE1D43-F2C1-0735-8084-E316F9D1E4B0}"/>
              </a:ext>
            </a:extLst>
          </p:cNvPr>
          <p:cNvSpPr/>
          <p:nvPr/>
        </p:nvSpPr>
        <p:spPr bwMode="auto">
          <a:xfrm>
            <a:off x="6701245" y="3594344"/>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pic>
        <p:nvPicPr>
          <p:cNvPr id="85" name="Grafik 84" descr="Prüfliste mit einfarbiger Füllung">
            <a:extLst>
              <a:ext uri="{FF2B5EF4-FFF2-40B4-BE49-F238E27FC236}">
                <a16:creationId xmlns:a16="http://schemas.microsoft.com/office/drawing/2014/main" id="{01F5D114-BF17-15A3-042C-1B08E88DD0C6}"/>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5191395" y="4129575"/>
            <a:ext cx="552722" cy="552722"/>
          </a:xfrm>
          <a:prstGeom prst="rect">
            <a:avLst/>
          </a:prstGeom>
        </p:spPr>
      </p:pic>
      <p:pic>
        <p:nvPicPr>
          <p:cNvPr id="86" name="Grafik 85" descr="Prüfliste mit einfarbiger Füllung">
            <a:extLst>
              <a:ext uri="{FF2B5EF4-FFF2-40B4-BE49-F238E27FC236}">
                <a16:creationId xmlns:a16="http://schemas.microsoft.com/office/drawing/2014/main" id="{1C1B5803-395F-105C-E0BC-F81A12418D85}"/>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5762979" y="4129575"/>
            <a:ext cx="552722" cy="552722"/>
          </a:xfrm>
          <a:prstGeom prst="rect">
            <a:avLst/>
          </a:prstGeom>
        </p:spPr>
      </p:pic>
      <p:pic>
        <p:nvPicPr>
          <p:cNvPr id="87" name="Grafik 86" descr="Prüfliste mit einfarbiger Füllung">
            <a:extLst>
              <a:ext uri="{FF2B5EF4-FFF2-40B4-BE49-F238E27FC236}">
                <a16:creationId xmlns:a16="http://schemas.microsoft.com/office/drawing/2014/main" id="{2FA97F33-63FB-536C-B61E-0FB93A0D6DD5}"/>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6337852" y="4135341"/>
            <a:ext cx="552722" cy="552722"/>
          </a:xfrm>
          <a:prstGeom prst="rect">
            <a:avLst/>
          </a:prstGeom>
        </p:spPr>
      </p:pic>
      <p:cxnSp>
        <p:nvCxnSpPr>
          <p:cNvPr id="88" name="Gerader Verbinder 87">
            <a:extLst>
              <a:ext uri="{FF2B5EF4-FFF2-40B4-BE49-F238E27FC236}">
                <a16:creationId xmlns:a16="http://schemas.microsoft.com/office/drawing/2014/main" id="{E62F0235-422F-4C7A-24AB-86F0CE78487E}"/>
              </a:ext>
            </a:extLst>
          </p:cNvPr>
          <p:cNvCxnSpPr/>
          <p:nvPr/>
        </p:nvCxnSpPr>
        <p:spPr bwMode="auto">
          <a:xfrm>
            <a:off x="7202335" y="1966475"/>
            <a:ext cx="0" cy="2232000"/>
          </a:xfrm>
          <a:prstGeom prst="line">
            <a:avLst/>
          </a:prstGeom>
          <a:solidFill>
            <a:srgbClr val="DDDDDD"/>
          </a:solidFill>
          <a:ln w="1587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89" name="Grafik 88" descr="Prüfliste mit einfarbiger Füllung">
            <a:extLst>
              <a:ext uri="{FF2B5EF4-FFF2-40B4-BE49-F238E27FC236}">
                <a16:creationId xmlns:a16="http://schemas.microsoft.com/office/drawing/2014/main" id="{90377733-7647-B38B-E917-9CC40894D7A8}"/>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6925974" y="4135341"/>
            <a:ext cx="552722" cy="552722"/>
          </a:xfrm>
          <a:prstGeom prst="rect">
            <a:avLst/>
          </a:prstGeom>
        </p:spPr>
      </p:pic>
      <p:sp>
        <p:nvSpPr>
          <p:cNvPr id="90" name="Textfeld 59">
            <a:extLst>
              <a:ext uri="{FF2B5EF4-FFF2-40B4-BE49-F238E27FC236}">
                <a16:creationId xmlns:a16="http://schemas.microsoft.com/office/drawing/2014/main" id="{5383338D-2689-725A-828E-1231C67CA4E8}"/>
              </a:ext>
            </a:extLst>
          </p:cNvPr>
          <p:cNvSpPr txBox="1"/>
          <p:nvPr/>
        </p:nvSpPr>
        <p:spPr>
          <a:xfrm>
            <a:off x="5350266" y="4279491"/>
            <a:ext cx="231692" cy="276999"/>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000000"/>
                </a:solidFill>
                <a:effectLst/>
                <a:uLnTx/>
                <a:uFillTx/>
                <a:latin typeface="Arial" charset="0"/>
                <a:ea typeface="+mn-ea"/>
                <a:cs typeface="+mn-cs"/>
              </a:rPr>
              <a:t>1</a:t>
            </a:r>
          </a:p>
        </p:txBody>
      </p:sp>
      <p:sp>
        <p:nvSpPr>
          <p:cNvPr id="91" name="Textfeld 60">
            <a:extLst>
              <a:ext uri="{FF2B5EF4-FFF2-40B4-BE49-F238E27FC236}">
                <a16:creationId xmlns:a16="http://schemas.microsoft.com/office/drawing/2014/main" id="{665881FC-1E7C-1740-F848-71A7E89998A3}"/>
              </a:ext>
            </a:extLst>
          </p:cNvPr>
          <p:cNvSpPr txBox="1"/>
          <p:nvPr/>
        </p:nvSpPr>
        <p:spPr>
          <a:xfrm>
            <a:off x="5923494" y="4280234"/>
            <a:ext cx="231692" cy="276999"/>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000000"/>
                </a:solidFill>
                <a:effectLst/>
                <a:uLnTx/>
                <a:uFillTx/>
                <a:latin typeface="Arial" charset="0"/>
                <a:ea typeface="+mn-ea"/>
                <a:cs typeface="+mn-cs"/>
              </a:rPr>
              <a:t>2</a:t>
            </a:r>
          </a:p>
        </p:txBody>
      </p:sp>
      <p:sp>
        <p:nvSpPr>
          <p:cNvPr id="92" name="Textfeld 61">
            <a:extLst>
              <a:ext uri="{FF2B5EF4-FFF2-40B4-BE49-F238E27FC236}">
                <a16:creationId xmlns:a16="http://schemas.microsoft.com/office/drawing/2014/main" id="{230F0DC9-A15A-8014-4305-83597E6A56C4}"/>
              </a:ext>
            </a:extLst>
          </p:cNvPr>
          <p:cNvSpPr txBox="1"/>
          <p:nvPr/>
        </p:nvSpPr>
        <p:spPr>
          <a:xfrm>
            <a:off x="6498367" y="4286288"/>
            <a:ext cx="231692" cy="276999"/>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000000"/>
                </a:solidFill>
                <a:effectLst/>
                <a:uLnTx/>
                <a:uFillTx/>
                <a:latin typeface="Arial" charset="0"/>
                <a:ea typeface="+mn-ea"/>
                <a:cs typeface="+mn-cs"/>
              </a:rPr>
              <a:t>3</a:t>
            </a:r>
          </a:p>
        </p:txBody>
      </p:sp>
      <p:sp>
        <p:nvSpPr>
          <p:cNvPr id="93" name="Textfeld 62">
            <a:extLst>
              <a:ext uri="{FF2B5EF4-FFF2-40B4-BE49-F238E27FC236}">
                <a16:creationId xmlns:a16="http://schemas.microsoft.com/office/drawing/2014/main" id="{FC4ECE82-7AEC-785F-1973-562FCF06D063}"/>
              </a:ext>
            </a:extLst>
          </p:cNvPr>
          <p:cNvSpPr txBox="1"/>
          <p:nvPr/>
        </p:nvSpPr>
        <p:spPr>
          <a:xfrm>
            <a:off x="7086489" y="4288441"/>
            <a:ext cx="231692" cy="276999"/>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000000"/>
                </a:solidFill>
                <a:effectLst/>
                <a:uLnTx/>
                <a:uFillTx/>
                <a:latin typeface="Arial" charset="0"/>
                <a:ea typeface="+mn-ea"/>
                <a:cs typeface="+mn-cs"/>
              </a:rPr>
              <a:t>4</a:t>
            </a:r>
          </a:p>
        </p:txBody>
      </p:sp>
      <p:sp>
        <p:nvSpPr>
          <p:cNvPr id="94" name="Textfeld 63">
            <a:extLst>
              <a:ext uri="{FF2B5EF4-FFF2-40B4-BE49-F238E27FC236}">
                <a16:creationId xmlns:a16="http://schemas.microsoft.com/office/drawing/2014/main" id="{BA28EC47-9174-91AF-76B1-833A11FEE11A}"/>
              </a:ext>
            </a:extLst>
          </p:cNvPr>
          <p:cNvSpPr txBox="1"/>
          <p:nvPr/>
        </p:nvSpPr>
        <p:spPr>
          <a:xfrm>
            <a:off x="4695629" y="4263652"/>
            <a:ext cx="547282" cy="284567"/>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dirty="0">
                <a:ln>
                  <a:noFill/>
                </a:ln>
                <a:solidFill>
                  <a:srgbClr val="000000"/>
                </a:solidFill>
                <a:effectLst/>
                <a:uLnTx/>
                <a:uFillTx/>
                <a:latin typeface="Arial" charset="0"/>
                <a:ea typeface="+mn-ea"/>
                <a:cs typeface="+mn-cs"/>
              </a:rPr>
              <a:t>Gate</a:t>
            </a:r>
          </a:p>
        </p:txBody>
      </p:sp>
      <p:sp>
        <p:nvSpPr>
          <p:cNvPr id="95" name="Pfeil: nach rechts 94">
            <a:extLst>
              <a:ext uri="{FF2B5EF4-FFF2-40B4-BE49-F238E27FC236}">
                <a16:creationId xmlns:a16="http://schemas.microsoft.com/office/drawing/2014/main" id="{6498DAA0-E000-F382-63EE-733762498772}"/>
              </a:ext>
            </a:extLst>
          </p:cNvPr>
          <p:cNvSpPr/>
          <p:nvPr/>
        </p:nvSpPr>
        <p:spPr bwMode="auto">
          <a:xfrm>
            <a:off x="3845808" y="4757850"/>
            <a:ext cx="3802147" cy="210822"/>
          </a:xfrm>
          <a:prstGeom prst="rightArrow">
            <a:avLst/>
          </a:prstGeom>
          <a:solidFill>
            <a:srgbClr val="740D21"/>
          </a:solidFill>
          <a:ln w="1079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96" name="Textfeld 69">
            <a:extLst>
              <a:ext uri="{FF2B5EF4-FFF2-40B4-BE49-F238E27FC236}">
                <a16:creationId xmlns:a16="http://schemas.microsoft.com/office/drawing/2014/main" id="{6D96C9A7-9213-4C97-DF94-00A7CFAD0825}"/>
              </a:ext>
            </a:extLst>
          </p:cNvPr>
          <p:cNvSpPr txBox="1"/>
          <p:nvPr/>
        </p:nvSpPr>
        <p:spPr>
          <a:xfrm>
            <a:off x="7647955" y="4732456"/>
            <a:ext cx="576066" cy="261610"/>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000000"/>
                </a:solidFill>
                <a:effectLst/>
                <a:uLnTx/>
                <a:uFillTx/>
                <a:latin typeface="Arial" charset="0"/>
                <a:ea typeface="+mn-ea"/>
                <a:cs typeface="+mn-cs"/>
              </a:rPr>
              <a:t>Zeit</a:t>
            </a:r>
          </a:p>
        </p:txBody>
      </p:sp>
      <p:sp>
        <p:nvSpPr>
          <p:cNvPr id="97" name="Pfeil: Chevron 4">
            <a:extLst>
              <a:ext uri="{FF2B5EF4-FFF2-40B4-BE49-F238E27FC236}">
                <a16:creationId xmlns:a16="http://schemas.microsoft.com/office/drawing/2014/main" id="{890E4971-2DA6-201D-AACF-046FB5314AAA}"/>
              </a:ext>
            </a:extLst>
          </p:cNvPr>
          <p:cNvSpPr/>
          <p:nvPr/>
        </p:nvSpPr>
        <p:spPr bwMode="auto">
          <a:xfrm>
            <a:off x="3845808" y="5137058"/>
            <a:ext cx="432048" cy="256848"/>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cxnSp>
        <p:nvCxnSpPr>
          <p:cNvPr id="98" name="Gerader Verbinder 97">
            <a:extLst>
              <a:ext uri="{FF2B5EF4-FFF2-40B4-BE49-F238E27FC236}">
                <a16:creationId xmlns:a16="http://schemas.microsoft.com/office/drawing/2014/main" id="{9F013E6A-3190-D433-3B8A-81886E29569A}"/>
              </a:ext>
            </a:extLst>
          </p:cNvPr>
          <p:cNvCxnSpPr/>
          <p:nvPr/>
        </p:nvCxnSpPr>
        <p:spPr bwMode="auto">
          <a:xfrm>
            <a:off x="5631733" y="5134964"/>
            <a:ext cx="0" cy="252000"/>
          </a:xfrm>
          <a:prstGeom prst="line">
            <a:avLst/>
          </a:prstGeom>
          <a:solidFill>
            <a:srgbClr val="DDDDDD"/>
          </a:solidFill>
          <a:ln w="1587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99" name="Grafik 98" descr="Prüfliste mit einfarbiger Füllung">
            <a:extLst>
              <a:ext uri="{FF2B5EF4-FFF2-40B4-BE49-F238E27FC236}">
                <a16:creationId xmlns:a16="http://schemas.microsoft.com/office/drawing/2014/main" id="{F4CAA1EC-3472-E05B-39A6-6B57FA5DDCCA}"/>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6422540" y="5067587"/>
            <a:ext cx="383345" cy="383345"/>
          </a:xfrm>
          <a:prstGeom prst="rect">
            <a:avLst/>
          </a:prstGeom>
        </p:spPr>
      </p:pic>
      <p:sp>
        <p:nvSpPr>
          <p:cNvPr id="100" name="Textfeld 75">
            <a:extLst>
              <a:ext uri="{FF2B5EF4-FFF2-40B4-BE49-F238E27FC236}">
                <a16:creationId xmlns:a16="http://schemas.microsoft.com/office/drawing/2014/main" id="{62924271-A247-6C8E-C56C-EE0854EAE302}"/>
              </a:ext>
            </a:extLst>
          </p:cNvPr>
          <p:cNvSpPr txBox="1"/>
          <p:nvPr/>
        </p:nvSpPr>
        <p:spPr>
          <a:xfrm>
            <a:off x="4295546" y="5049307"/>
            <a:ext cx="1072968" cy="430887"/>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000000"/>
                </a:solidFill>
                <a:effectLst/>
                <a:uLnTx/>
                <a:uFillTx/>
                <a:latin typeface="Arial" charset="0"/>
                <a:ea typeface="+mn-ea"/>
                <a:cs typeface="+mn-cs"/>
              </a:rPr>
              <a:t>„Stage“ Prozessphase</a:t>
            </a:r>
          </a:p>
        </p:txBody>
      </p:sp>
      <p:sp>
        <p:nvSpPr>
          <p:cNvPr id="101" name="Textfeld 76">
            <a:extLst>
              <a:ext uri="{FF2B5EF4-FFF2-40B4-BE49-F238E27FC236}">
                <a16:creationId xmlns:a16="http://schemas.microsoft.com/office/drawing/2014/main" id="{04C0F891-3FC6-0F45-A4BF-A968B80C674A}"/>
              </a:ext>
            </a:extLst>
          </p:cNvPr>
          <p:cNvSpPr txBox="1"/>
          <p:nvPr/>
        </p:nvSpPr>
        <p:spPr>
          <a:xfrm>
            <a:off x="5653611" y="5128455"/>
            <a:ext cx="626194" cy="261610"/>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000000"/>
                </a:solidFill>
                <a:effectLst/>
                <a:uLnTx/>
                <a:uFillTx/>
                <a:latin typeface="Arial" charset="0"/>
                <a:ea typeface="+mn-ea"/>
                <a:cs typeface="+mn-cs"/>
              </a:rPr>
              <a:t>„Gate“</a:t>
            </a:r>
          </a:p>
        </p:txBody>
      </p:sp>
      <p:sp>
        <p:nvSpPr>
          <p:cNvPr id="102" name="Textfeld 77">
            <a:extLst>
              <a:ext uri="{FF2B5EF4-FFF2-40B4-BE49-F238E27FC236}">
                <a16:creationId xmlns:a16="http://schemas.microsoft.com/office/drawing/2014/main" id="{2CE5E026-A4BF-1234-BA54-E674439A9B93}"/>
              </a:ext>
            </a:extLst>
          </p:cNvPr>
          <p:cNvSpPr txBox="1"/>
          <p:nvPr/>
        </p:nvSpPr>
        <p:spPr>
          <a:xfrm>
            <a:off x="6730059" y="5038459"/>
            <a:ext cx="1072968" cy="430887"/>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000000"/>
                </a:solidFill>
                <a:effectLst/>
                <a:uLnTx/>
                <a:uFillTx/>
                <a:latin typeface="Arial" charset="0"/>
                <a:ea typeface="+mn-ea"/>
                <a:cs typeface="+mn-cs"/>
              </a:rPr>
              <a:t>Checkliste zum Gate</a:t>
            </a:r>
          </a:p>
        </p:txBody>
      </p:sp>
      <p:sp>
        <p:nvSpPr>
          <p:cNvPr id="103" name="Textfeld 78">
            <a:extLst>
              <a:ext uri="{FF2B5EF4-FFF2-40B4-BE49-F238E27FC236}">
                <a16:creationId xmlns:a16="http://schemas.microsoft.com/office/drawing/2014/main" id="{8E88DAEA-E1F3-3D3F-346B-6FD514893580}"/>
              </a:ext>
            </a:extLst>
          </p:cNvPr>
          <p:cNvSpPr txBox="1"/>
          <p:nvPr/>
        </p:nvSpPr>
        <p:spPr>
          <a:xfrm>
            <a:off x="3733756" y="5619685"/>
            <a:ext cx="561789" cy="261610"/>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000000"/>
                </a:solidFill>
                <a:effectLst/>
                <a:uLnTx/>
                <a:uFillTx/>
                <a:latin typeface="Arial" charset="0"/>
                <a:ea typeface="+mn-ea"/>
                <a:cs typeface="+mn-cs"/>
              </a:rPr>
              <a:t>SOP:</a:t>
            </a:r>
          </a:p>
        </p:txBody>
      </p:sp>
      <p:sp>
        <p:nvSpPr>
          <p:cNvPr id="104" name="Textfeld 79">
            <a:extLst>
              <a:ext uri="{FF2B5EF4-FFF2-40B4-BE49-F238E27FC236}">
                <a16:creationId xmlns:a16="http://schemas.microsoft.com/office/drawing/2014/main" id="{5D8B3B5D-EB95-4721-C13B-A19C98025A5A}"/>
              </a:ext>
            </a:extLst>
          </p:cNvPr>
          <p:cNvSpPr txBox="1"/>
          <p:nvPr/>
        </p:nvSpPr>
        <p:spPr>
          <a:xfrm>
            <a:off x="4295545" y="5619685"/>
            <a:ext cx="2434509" cy="261610"/>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1" i="0" u="none" strike="noStrike" kern="1200" cap="none" spc="0" normalizeH="0" baseline="0" noProof="0" dirty="0">
                <a:ln>
                  <a:noFill/>
                </a:ln>
                <a:solidFill>
                  <a:srgbClr val="000000"/>
                </a:solidFill>
                <a:effectLst/>
                <a:uLnTx/>
                <a:uFillTx/>
                <a:latin typeface="Arial" charset="0"/>
                <a:ea typeface="+mn-ea"/>
                <a:cs typeface="+mn-cs"/>
              </a:rPr>
              <a:t>S</a:t>
            </a:r>
            <a:r>
              <a:rPr kumimoji="0" lang="de-DE" sz="1100" b="0" i="0" u="none" strike="noStrike" kern="1200" cap="none" spc="0" normalizeH="0" baseline="0" noProof="0" dirty="0">
                <a:ln>
                  <a:noFill/>
                </a:ln>
                <a:solidFill>
                  <a:srgbClr val="000000"/>
                </a:solidFill>
                <a:effectLst/>
                <a:uLnTx/>
                <a:uFillTx/>
                <a:latin typeface="Arial" charset="0"/>
                <a:ea typeface="+mn-ea"/>
                <a:cs typeface="+mn-cs"/>
              </a:rPr>
              <a:t>tart </a:t>
            </a:r>
            <a:r>
              <a:rPr kumimoji="0" lang="de-DE" sz="1100" b="1" i="0" u="none" strike="noStrike" kern="1200" cap="none" spc="0" normalizeH="0" baseline="0" noProof="0" dirty="0">
                <a:ln>
                  <a:noFill/>
                </a:ln>
                <a:solidFill>
                  <a:srgbClr val="000000"/>
                </a:solidFill>
                <a:effectLst/>
                <a:uLnTx/>
                <a:uFillTx/>
                <a:latin typeface="Arial" charset="0"/>
                <a:ea typeface="+mn-ea"/>
                <a:cs typeface="+mn-cs"/>
              </a:rPr>
              <a:t>o</a:t>
            </a:r>
            <a:r>
              <a:rPr kumimoji="0" lang="de-DE" sz="1100" b="0" i="0" u="none" strike="noStrike" kern="1200" cap="none" spc="0" normalizeH="0" baseline="0" noProof="0" dirty="0">
                <a:ln>
                  <a:noFill/>
                </a:ln>
                <a:solidFill>
                  <a:srgbClr val="000000"/>
                </a:solidFill>
                <a:effectLst/>
                <a:uLnTx/>
                <a:uFillTx/>
                <a:latin typeface="Arial" charset="0"/>
                <a:ea typeface="+mn-ea"/>
                <a:cs typeface="+mn-cs"/>
              </a:rPr>
              <a:t>f </a:t>
            </a:r>
            <a:r>
              <a:rPr kumimoji="0" lang="de-DE" sz="1100" b="1" i="0" u="none" strike="noStrike" kern="1200" cap="none" spc="0" normalizeH="0" baseline="0" noProof="0" dirty="0">
                <a:ln>
                  <a:noFill/>
                </a:ln>
                <a:solidFill>
                  <a:srgbClr val="000000"/>
                </a:solidFill>
                <a:effectLst/>
                <a:uLnTx/>
                <a:uFillTx/>
                <a:latin typeface="Arial" charset="0"/>
                <a:ea typeface="+mn-ea"/>
                <a:cs typeface="+mn-cs"/>
              </a:rPr>
              <a:t>P</a:t>
            </a:r>
            <a:r>
              <a:rPr kumimoji="0" lang="de-DE" sz="1100" b="0" i="0" u="none" strike="noStrike" kern="1200" cap="none" spc="0" normalizeH="0" baseline="0" noProof="0" dirty="0">
                <a:ln>
                  <a:noFill/>
                </a:ln>
                <a:solidFill>
                  <a:srgbClr val="000000"/>
                </a:solidFill>
                <a:effectLst/>
                <a:uLnTx/>
                <a:uFillTx/>
                <a:latin typeface="Arial" charset="0"/>
                <a:ea typeface="+mn-ea"/>
                <a:cs typeface="+mn-cs"/>
              </a:rPr>
              <a:t>roduction, Produktionsstart</a:t>
            </a:r>
          </a:p>
        </p:txBody>
      </p:sp>
      <p:sp>
        <p:nvSpPr>
          <p:cNvPr id="105" name="Textfeld 80">
            <a:extLst>
              <a:ext uri="{FF2B5EF4-FFF2-40B4-BE49-F238E27FC236}">
                <a16:creationId xmlns:a16="http://schemas.microsoft.com/office/drawing/2014/main" id="{EBFD9352-6730-D29D-505F-856E517F697E}"/>
              </a:ext>
            </a:extLst>
          </p:cNvPr>
          <p:cNvSpPr txBox="1"/>
          <p:nvPr/>
        </p:nvSpPr>
        <p:spPr>
          <a:xfrm>
            <a:off x="6239883" y="4525359"/>
            <a:ext cx="824437" cy="261610"/>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1" i="0" u="none" strike="noStrike" kern="1200" cap="none" spc="0" normalizeH="0" baseline="0" noProof="0" dirty="0">
                <a:ln>
                  <a:noFill/>
                </a:ln>
                <a:solidFill>
                  <a:srgbClr val="000000"/>
                </a:solidFill>
                <a:effectLst/>
                <a:uLnTx/>
                <a:uFillTx/>
                <a:latin typeface="Arial" charset="0"/>
                <a:ea typeface="+mn-ea"/>
                <a:cs typeface="+mn-cs"/>
              </a:rPr>
              <a:t>z. B. SOP</a:t>
            </a:r>
          </a:p>
        </p:txBody>
      </p:sp>
    </p:spTree>
    <p:extLst>
      <p:ext uri="{BB962C8B-B14F-4D97-AF65-F5344CB8AC3E}">
        <p14:creationId xmlns:p14="http://schemas.microsoft.com/office/powerpoint/2010/main" val="3909761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83675" y="1773238"/>
            <a:ext cx="2208325" cy="4159310"/>
          </a:xfrm>
          <a:prstGeom prst="rect">
            <a:avLst/>
          </a:prstGeom>
        </p:spPr>
      </p:pic>
      <p:sp>
        <p:nvSpPr>
          <p:cNvPr id="6" name="Rechteck 5"/>
          <p:cNvSpPr/>
          <p:nvPr/>
        </p:nvSpPr>
        <p:spPr>
          <a:xfrm>
            <a:off x="0" y="765175"/>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Willkommen zum E-Learning</a:t>
            </a:r>
          </a:p>
        </p:txBody>
      </p:sp>
      <p:sp>
        <p:nvSpPr>
          <p:cNvPr id="8" name="Textfeld 7"/>
          <p:cNvSpPr txBox="1"/>
          <p:nvPr/>
        </p:nvSpPr>
        <p:spPr>
          <a:xfrm>
            <a:off x="101600" y="2096655"/>
            <a:ext cx="9328727" cy="37856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000000"/>
                </a:solidFill>
                <a:effectLst/>
                <a:uLnTx/>
                <a:uFillTx/>
                <a:latin typeface="Arial"/>
                <a:ea typeface="+mn-ea"/>
                <a:cs typeface="+mn-cs"/>
              </a:rPr>
              <a:t>Herzlich Willkommen zum E-Learning zu den Grundlagen des</a:t>
            </a:r>
            <a:r>
              <a:rPr kumimoji="0" lang="de-DE" sz="2000" b="0" i="0" u="none" strike="noStrike" kern="1200" cap="none" spc="0" normalizeH="0" noProof="0" dirty="0">
                <a:ln>
                  <a:noFill/>
                </a:ln>
                <a:solidFill>
                  <a:srgbClr val="000000"/>
                </a:solidFill>
                <a:effectLst/>
                <a:uLnTx/>
                <a:uFillTx/>
                <a:latin typeface="Arial"/>
                <a:ea typeface="+mn-ea"/>
                <a:cs typeface="+mn-cs"/>
              </a:rPr>
              <a:t> Qualitätsmanagements</a:t>
            </a:r>
            <a:r>
              <a:rPr kumimoji="0" lang="de-DE" sz="2000" b="0" i="0" u="none" strike="noStrike" kern="1200" cap="none" spc="0" normalizeH="0" baseline="0" noProof="0" dirty="0">
                <a:ln>
                  <a:noFill/>
                </a:ln>
                <a:solidFill>
                  <a:srgbClr val="000000"/>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000000"/>
                </a:solidFill>
                <a:effectLst/>
                <a:uLnTx/>
                <a:uFillTx/>
                <a:latin typeface="Arial"/>
                <a:ea typeface="+mn-ea"/>
                <a:cs typeface="+mn-cs"/>
              </a:rPr>
              <a:t>Im Rahmen dieses E-Learning-Moduls werden Ihnen Grundlagen zum</a:t>
            </a:r>
            <a:r>
              <a:rPr kumimoji="0" lang="de-DE" sz="2000" b="0" i="0" u="none" strike="noStrike" kern="1200" cap="none" spc="0" normalizeH="0" noProof="0" dirty="0">
                <a:ln>
                  <a:noFill/>
                </a:ln>
                <a:solidFill>
                  <a:srgbClr val="000000"/>
                </a:solidFill>
                <a:effectLst/>
                <a:uLnTx/>
                <a:uFillTx/>
                <a:latin typeface="Arial"/>
                <a:ea typeface="+mn-ea"/>
                <a:cs typeface="+mn-cs"/>
              </a:rPr>
              <a:t> </a:t>
            </a:r>
            <a:r>
              <a:rPr kumimoji="0" lang="de-DE" sz="2000" b="0" i="0" u="none" strike="noStrike" kern="1200" cap="none" spc="0" normalizeH="0" noProof="0" dirty="0" err="1">
                <a:ln>
                  <a:noFill/>
                </a:ln>
                <a:solidFill>
                  <a:srgbClr val="000000"/>
                </a:solidFill>
                <a:effectLst/>
                <a:uLnTx/>
                <a:uFillTx/>
                <a:latin typeface="Arial"/>
                <a:ea typeface="+mn-ea"/>
                <a:cs typeface="+mn-cs"/>
              </a:rPr>
              <a:t>Qualitätsmangement</a:t>
            </a:r>
            <a:r>
              <a:rPr kumimoji="0" lang="de-DE" sz="2000" b="0" i="0" u="none" strike="noStrike" kern="1200" cap="none" spc="0" normalizeH="0" baseline="0" noProof="0" dirty="0">
                <a:ln>
                  <a:noFill/>
                </a:ln>
                <a:solidFill>
                  <a:srgbClr val="000000"/>
                </a:solidFill>
                <a:effectLst/>
                <a:uLnTx/>
                <a:uFillTx/>
                <a:latin typeface="Arial"/>
                <a:ea typeface="+mn-ea"/>
                <a:cs typeface="+mn-cs"/>
              </a:rPr>
              <a:t> nähergebracht.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000000"/>
                </a:solidFill>
                <a:effectLst/>
                <a:uLnTx/>
                <a:uFillTx/>
                <a:latin typeface="Arial"/>
                <a:ea typeface="+mn-ea"/>
                <a:cs typeface="+mn-cs"/>
              </a:rPr>
              <a:t>Abschluss dieses Moduls bildet ein Test, in dem Fragen zu den behandelten Inhalten gestellt werden. Zum Bestehen dieses Moduls und für das Fortfahren mit dem nächsten E-Learning müssen innerhalb eines  Quiz mindestens 80% der darin gestellten Fragen richtig beantwortet werden.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000000"/>
                </a:solidFill>
                <a:effectLst/>
                <a:uLnTx/>
                <a:uFillTx/>
                <a:latin typeface="Arial"/>
                <a:ea typeface="+mn-ea"/>
                <a:cs typeface="+mn-cs"/>
              </a:rPr>
              <a:t>Viel Erfolg!</a:t>
            </a:r>
          </a:p>
        </p:txBody>
      </p:sp>
      <p:sp>
        <p:nvSpPr>
          <p:cNvPr id="10" name="Abgerundetes Rechteck 9"/>
          <p:cNvSpPr/>
          <p:nvPr/>
        </p:nvSpPr>
        <p:spPr>
          <a:xfrm>
            <a:off x="5140902" y="5754255"/>
            <a:ext cx="1910196" cy="480291"/>
          </a:xfrm>
          <a:prstGeom prst="roundRect">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prstClr val="white"/>
                </a:solidFill>
                <a:effectLst/>
                <a:uLnTx/>
                <a:uFillTx/>
                <a:latin typeface="Calibri" panose="020F0502020204030204"/>
                <a:ea typeface="+mn-ea"/>
                <a:cs typeface="+mn-cs"/>
              </a:rPr>
              <a:t>Hier geht‘s los!</a:t>
            </a:r>
          </a:p>
        </p:txBody>
      </p:sp>
      <p:sp>
        <p:nvSpPr>
          <p:cNvPr id="11" name="Ovale Legende 8"/>
          <p:cNvSpPr/>
          <p:nvPr/>
        </p:nvSpPr>
        <p:spPr>
          <a:xfrm flipH="1">
            <a:off x="8008403" y="837514"/>
            <a:ext cx="2595999" cy="2041248"/>
          </a:xfrm>
          <a:custGeom>
            <a:avLst/>
            <a:gdLst>
              <a:gd name="connsiteX0" fmla="*/ 689656 w 2364508"/>
              <a:gd name="connsiteY0" fmla="*/ 1620983 h 1440874"/>
              <a:gd name="connsiteX1" fmla="*/ 601258 w 2364508"/>
              <a:gd name="connsiteY1" fmla="*/ 1347878 h 1440874"/>
              <a:gd name="connsiteX2" fmla="*/ 408107 w 2364508"/>
              <a:gd name="connsiteY2" fmla="*/ 175934 h 1440874"/>
              <a:gd name="connsiteX3" fmla="*/ 1538946 w 2364508"/>
              <a:gd name="connsiteY3" fmla="*/ 33572 h 1440874"/>
              <a:gd name="connsiteX4" fmla="*/ 2200641 w 2364508"/>
              <a:gd name="connsiteY4" fmla="*/ 1086375 h 1440874"/>
              <a:gd name="connsiteX5" fmla="*/ 1029276 w 2364508"/>
              <a:gd name="connsiteY5" fmla="*/ 1434818 h 1440874"/>
              <a:gd name="connsiteX6" fmla="*/ 689656 w 2364508"/>
              <a:gd name="connsiteY6" fmla="*/ 1620983 h 1440874"/>
              <a:gd name="connsiteX0" fmla="*/ 163265 w 2365172"/>
              <a:gd name="connsiteY0" fmla="*/ 2110520 h 2110520"/>
              <a:gd name="connsiteX1" fmla="*/ 601339 w 2365172"/>
              <a:gd name="connsiteY1" fmla="*/ 1347888 h 2110520"/>
              <a:gd name="connsiteX2" fmla="*/ 408188 w 2365172"/>
              <a:gd name="connsiteY2" fmla="*/ 175944 h 2110520"/>
              <a:gd name="connsiteX3" fmla="*/ 1539027 w 2365172"/>
              <a:gd name="connsiteY3" fmla="*/ 33582 h 2110520"/>
              <a:gd name="connsiteX4" fmla="*/ 2200722 w 2365172"/>
              <a:gd name="connsiteY4" fmla="*/ 1086385 h 2110520"/>
              <a:gd name="connsiteX5" fmla="*/ 1029357 w 2365172"/>
              <a:gd name="connsiteY5" fmla="*/ 1434828 h 2110520"/>
              <a:gd name="connsiteX6" fmla="*/ 163265 w 2365172"/>
              <a:gd name="connsiteY6" fmla="*/ 2110520 h 2110520"/>
              <a:gd name="connsiteX0" fmla="*/ 366465 w 2365172"/>
              <a:gd name="connsiteY0" fmla="*/ 2045865 h 2045865"/>
              <a:gd name="connsiteX1" fmla="*/ 601339 w 2365172"/>
              <a:gd name="connsiteY1" fmla="*/ 1347888 h 2045865"/>
              <a:gd name="connsiteX2" fmla="*/ 408188 w 2365172"/>
              <a:gd name="connsiteY2" fmla="*/ 175944 h 2045865"/>
              <a:gd name="connsiteX3" fmla="*/ 1539027 w 2365172"/>
              <a:gd name="connsiteY3" fmla="*/ 33582 h 2045865"/>
              <a:gd name="connsiteX4" fmla="*/ 2200722 w 2365172"/>
              <a:gd name="connsiteY4" fmla="*/ 1086385 h 2045865"/>
              <a:gd name="connsiteX5" fmla="*/ 1029357 w 2365172"/>
              <a:gd name="connsiteY5" fmla="*/ 1434828 h 2045865"/>
              <a:gd name="connsiteX6" fmla="*/ 366465 w 2365172"/>
              <a:gd name="connsiteY6" fmla="*/ 2045865 h 2045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5172" h="2045865">
                <a:moveTo>
                  <a:pt x="366465" y="2045865"/>
                </a:moveTo>
                <a:cubicBezTo>
                  <a:pt x="336999" y="1954830"/>
                  <a:pt x="630805" y="1438923"/>
                  <a:pt x="601339" y="1347888"/>
                </a:cubicBezTo>
                <a:cubicBezTo>
                  <a:pt x="-110742" y="1103038"/>
                  <a:pt x="-209769" y="502194"/>
                  <a:pt x="408188" y="175944"/>
                </a:cubicBezTo>
                <a:cubicBezTo>
                  <a:pt x="718883" y="11912"/>
                  <a:pt x="1147100" y="-41996"/>
                  <a:pt x="1539027" y="33582"/>
                </a:cubicBezTo>
                <a:cubicBezTo>
                  <a:pt x="2263662" y="173319"/>
                  <a:pt x="2586782" y="687424"/>
                  <a:pt x="2200722" y="1086385"/>
                </a:cubicBezTo>
                <a:cubicBezTo>
                  <a:pt x="1960094" y="1335054"/>
                  <a:pt x="1499109" y="1472183"/>
                  <a:pt x="1029357" y="1434828"/>
                </a:cubicBezTo>
                <a:lnTo>
                  <a:pt x="366465" y="2045865"/>
                </a:lnTo>
                <a:close/>
              </a:path>
            </a:pathLst>
          </a:custGeom>
          <a:solidFill>
            <a:srgbClr val="FCC4D2"/>
          </a:solidFill>
          <a:ln w="12700" cap="flat" cmpd="sng" algn="ctr">
            <a:solidFill>
              <a:schemeClr val="tx1"/>
            </a:solidFill>
            <a:prstDash val="solid"/>
            <a:miter lim="800000"/>
          </a:ln>
          <a:effectLst/>
        </p:spPr>
        <p:txBody>
          <a:bodyPr rtlCol="0" anchor="t" anchorCtr="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0" cap="none" spc="0" normalizeH="0" baseline="0" noProof="0" dirty="0">
              <a:ln>
                <a:noFill/>
              </a:ln>
              <a:solidFill>
                <a:srgbClr val="82102D"/>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0" cap="none" spc="0" normalizeH="0" baseline="0" noProof="0" dirty="0">
              <a:ln>
                <a:noFill/>
              </a:ln>
              <a:solidFill>
                <a:srgbClr val="82102D"/>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82102D"/>
                </a:solidFill>
                <a:effectLst/>
                <a:uLnTx/>
                <a:uFillTx/>
                <a:latin typeface="Calibri" panose="020F0502020204030204"/>
                <a:ea typeface="+mn-ea"/>
                <a:cs typeface="+mn-cs"/>
              </a:rPr>
              <a:t>Schön, dass du hier bist!</a:t>
            </a:r>
          </a:p>
        </p:txBody>
      </p:sp>
    </p:spTree>
    <p:extLst>
      <p:ext uri="{BB962C8B-B14F-4D97-AF65-F5344CB8AC3E}">
        <p14:creationId xmlns:p14="http://schemas.microsoft.com/office/powerpoint/2010/main" val="6679385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schemeClr val="bg1"/>
                </a:solidFill>
                <a:effectLst/>
                <a:uLnTx/>
                <a:uFillTx/>
                <a:latin typeface="Calibri" panose="020F0502020204030204" pitchFamily="34" charset="0"/>
                <a:ea typeface="+mn-ea"/>
                <a:cs typeface="Calibri" panose="020F0502020204030204" pitchFamily="34" charset="0"/>
              </a:rPr>
              <a:t>   16.</a:t>
            </a:r>
            <a:r>
              <a:rPr kumimoji="0" lang="de-DE" sz="2800" b="0" i="0" u="none" strike="noStrike" kern="0" cap="none" spc="0" normalizeH="0" noProof="0" dirty="0">
                <a:ln>
                  <a:noFill/>
                </a:ln>
                <a:solidFill>
                  <a:schemeClr val="bg1"/>
                </a:solidFill>
                <a:effectLst/>
                <a:uLnTx/>
                <a:uFillTx/>
                <a:latin typeface="Calibri" panose="020F0502020204030204" pitchFamily="34" charset="0"/>
                <a:ea typeface="+mn-ea"/>
                <a:cs typeface="Calibri" panose="020F0502020204030204" pitchFamily="34" charset="0"/>
              </a:rPr>
              <a:t> Quality Gate Systematik</a:t>
            </a:r>
            <a:endParaRPr kumimoji="0" lang="de-DE" sz="2800" b="0" i="0" u="none" strike="noStrike" kern="0" cap="none" spc="0" normalizeH="0" baseline="0" noProof="0" dirty="0">
              <a:ln>
                <a:noFill/>
              </a:ln>
              <a:solidFill>
                <a:schemeClr val="bg1"/>
              </a:solidFill>
              <a:effectLst/>
              <a:uLnTx/>
              <a:uFillTx/>
              <a:latin typeface="Calibri" panose="020F0502020204030204" pitchFamily="34" charset="0"/>
              <a:ea typeface="+mn-ea"/>
              <a:cs typeface="Calibri" panose="020F0502020204030204" pitchFamily="34" charset="0"/>
            </a:endParaRPr>
          </a:p>
        </p:txBody>
      </p:sp>
      <p:sp>
        <p:nvSpPr>
          <p:cNvPr id="13" name="Abgerundetes Rechteck 12"/>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grpSp>
        <p:nvGrpSpPr>
          <p:cNvPr id="7" name="Gruppieren 6">
            <a:extLst>
              <a:ext uri="{FF2B5EF4-FFF2-40B4-BE49-F238E27FC236}">
                <a16:creationId xmlns:a16="http://schemas.microsoft.com/office/drawing/2014/main" id="{AD4699CF-D860-49AD-AC21-5DCCE4B00EB6}"/>
              </a:ext>
            </a:extLst>
          </p:cNvPr>
          <p:cNvGrpSpPr/>
          <p:nvPr/>
        </p:nvGrpSpPr>
        <p:grpSpPr>
          <a:xfrm>
            <a:off x="4614013" y="2093649"/>
            <a:ext cx="2952329" cy="1130798"/>
            <a:chOff x="4465608" y="698355"/>
            <a:chExt cx="3802147" cy="2233038"/>
          </a:xfrm>
        </p:grpSpPr>
        <p:sp>
          <p:nvSpPr>
            <p:cNvPr id="8" name="Pfeil: Chevron 4">
              <a:extLst>
                <a:ext uri="{FF2B5EF4-FFF2-40B4-BE49-F238E27FC236}">
                  <a16:creationId xmlns:a16="http://schemas.microsoft.com/office/drawing/2014/main" id="{2031BB35-49F8-4A60-9F7A-D95987A42171}"/>
                </a:ext>
              </a:extLst>
            </p:cNvPr>
            <p:cNvSpPr/>
            <p:nvPr/>
          </p:nvSpPr>
          <p:spPr bwMode="auto">
            <a:xfrm>
              <a:off x="4465608" y="750275"/>
              <a:ext cx="3802147" cy="2088232"/>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D9D9D9"/>
            </a:solidFill>
            <a:ln w="1079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9" name="Textfeld 15">
              <a:extLst>
                <a:ext uri="{FF2B5EF4-FFF2-40B4-BE49-F238E27FC236}">
                  <a16:creationId xmlns:a16="http://schemas.microsoft.com/office/drawing/2014/main" id="{888E9F46-DCA3-4919-A449-2ED63FEEF384}"/>
                </a:ext>
              </a:extLst>
            </p:cNvPr>
            <p:cNvSpPr txBox="1"/>
            <p:nvPr/>
          </p:nvSpPr>
          <p:spPr>
            <a:xfrm>
              <a:off x="4743730" y="890219"/>
              <a:ext cx="864096" cy="425447"/>
            </a:xfrm>
            <a:prstGeom prst="rect">
              <a:avLst/>
            </a:prstGeom>
            <a:noFill/>
            <a:ln>
              <a:noFill/>
            </a:ln>
          </p:spPr>
          <p:txBody>
            <a:bodyPr wrap="square" rtlCol="0" anchor="ctr">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800" b="0" i="0" u="none" strike="noStrike" kern="1200" cap="none" spc="0" normalizeH="0" baseline="0" noProof="0" dirty="0">
                  <a:ln>
                    <a:noFill/>
                  </a:ln>
                  <a:solidFill>
                    <a:srgbClr val="000000"/>
                  </a:solidFill>
                  <a:effectLst/>
                  <a:uLnTx/>
                  <a:uFillTx/>
                  <a:latin typeface="Arial" charset="0"/>
                  <a:ea typeface="+mn-ea"/>
                  <a:cs typeface="+mn-cs"/>
                </a:rPr>
                <a:t>Karosserie</a:t>
              </a:r>
            </a:p>
          </p:txBody>
        </p:sp>
        <p:sp>
          <p:nvSpPr>
            <p:cNvPr id="10" name="Textfeld 19">
              <a:extLst>
                <a:ext uri="{FF2B5EF4-FFF2-40B4-BE49-F238E27FC236}">
                  <a16:creationId xmlns:a16="http://schemas.microsoft.com/office/drawing/2014/main" id="{48E844AF-9AC8-4576-A3B2-0BFF88641951}"/>
                </a:ext>
              </a:extLst>
            </p:cNvPr>
            <p:cNvSpPr txBox="1"/>
            <p:nvPr/>
          </p:nvSpPr>
          <p:spPr>
            <a:xfrm>
              <a:off x="4743730" y="1333518"/>
              <a:ext cx="864096" cy="425447"/>
            </a:xfrm>
            <a:prstGeom prst="rect">
              <a:avLst/>
            </a:prstGeom>
            <a:noFill/>
            <a:ln>
              <a:noFill/>
            </a:ln>
          </p:spPr>
          <p:txBody>
            <a:bodyPr wrap="square" rtlCol="0" anchor="ctr">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800" b="0" i="0" u="none" strike="noStrike" kern="1200" cap="none" spc="0" normalizeH="0" baseline="0" noProof="0" dirty="0">
                  <a:ln>
                    <a:noFill/>
                  </a:ln>
                  <a:solidFill>
                    <a:srgbClr val="000000"/>
                  </a:solidFill>
                  <a:effectLst/>
                  <a:uLnTx/>
                  <a:uFillTx/>
                  <a:latin typeface="Arial" charset="0"/>
                  <a:ea typeface="+mn-ea"/>
                  <a:cs typeface="+mn-cs"/>
                </a:rPr>
                <a:t>Interieur</a:t>
              </a:r>
            </a:p>
          </p:txBody>
        </p:sp>
        <p:sp>
          <p:nvSpPr>
            <p:cNvPr id="11" name="Textfeld 20">
              <a:extLst>
                <a:ext uri="{FF2B5EF4-FFF2-40B4-BE49-F238E27FC236}">
                  <a16:creationId xmlns:a16="http://schemas.microsoft.com/office/drawing/2014/main" id="{1EA4BFDB-26C9-4738-9201-674E0532FA58}"/>
                </a:ext>
              </a:extLst>
            </p:cNvPr>
            <p:cNvSpPr txBox="1"/>
            <p:nvPr/>
          </p:nvSpPr>
          <p:spPr>
            <a:xfrm>
              <a:off x="4743730" y="1775665"/>
              <a:ext cx="864096" cy="425447"/>
            </a:xfrm>
            <a:prstGeom prst="rect">
              <a:avLst/>
            </a:prstGeom>
            <a:noFill/>
            <a:ln>
              <a:noFill/>
            </a:ln>
          </p:spPr>
          <p:txBody>
            <a:bodyPr wrap="square" rtlCol="0" anchor="ctr">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800" b="0" i="0" u="none" strike="noStrike" kern="1200" cap="none" spc="0" normalizeH="0" baseline="0" noProof="0" dirty="0">
                  <a:ln>
                    <a:noFill/>
                  </a:ln>
                  <a:solidFill>
                    <a:srgbClr val="000000"/>
                  </a:solidFill>
                  <a:effectLst/>
                  <a:uLnTx/>
                  <a:uFillTx/>
                  <a:latin typeface="Arial" charset="0"/>
                  <a:ea typeface="+mn-ea"/>
                  <a:cs typeface="+mn-cs"/>
                </a:rPr>
                <a:t>Motor</a:t>
              </a:r>
            </a:p>
          </p:txBody>
        </p:sp>
        <p:sp>
          <p:nvSpPr>
            <p:cNvPr id="12" name="Textfeld 21">
              <a:extLst>
                <a:ext uri="{FF2B5EF4-FFF2-40B4-BE49-F238E27FC236}">
                  <a16:creationId xmlns:a16="http://schemas.microsoft.com/office/drawing/2014/main" id="{B1C7CE0A-C54A-4240-A79A-CF6DB3C638D6}"/>
                </a:ext>
              </a:extLst>
            </p:cNvPr>
            <p:cNvSpPr txBox="1"/>
            <p:nvPr/>
          </p:nvSpPr>
          <p:spPr>
            <a:xfrm>
              <a:off x="4743730" y="2218962"/>
              <a:ext cx="864096" cy="425447"/>
            </a:xfrm>
            <a:prstGeom prst="rect">
              <a:avLst/>
            </a:prstGeom>
            <a:noFill/>
            <a:ln>
              <a:noFill/>
            </a:ln>
          </p:spPr>
          <p:txBody>
            <a:bodyPr wrap="square" rtlCol="0" anchor="ctr">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800" b="0" i="0" u="none" strike="noStrike" kern="1200" cap="none" spc="0" normalizeH="0" baseline="0" noProof="0" dirty="0">
                  <a:ln>
                    <a:noFill/>
                  </a:ln>
                  <a:solidFill>
                    <a:srgbClr val="000000"/>
                  </a:solidFill>
                  <a:effectLst/>
                  <a:uLnTx/>
                  <a:uFillTx/>
                  <a:latin typeface="Arial" charset="0"/>
                  <a:ea typeface="+mn-ea"/>
                  <a:cs typeface="+mn-cs"/>
                </a:rPr>
                <a:t>…</a:t>
              </a:r>
            </a:p>
          </p:txBody>
        </p:sp>
        <p:sp>
          <p:nvSpPr>
            <p:cNvPr id="14" name="Pfeil: Chevron 4">
              <a:extLst>
                <a:ext uri="{FF2B5EF4-FFF2-40B4-BE49-F238E27FC236}">
                  <a16:creationId xmlns:a16="http://schemas.microsoft.com/office/drawing/2014/main" id="{21E86E37-4BAD-4026-A660-A9BBBCABA644}"/>
                </a:ext>
              </a:extLst>
            </p:cNvPr>
            <p:cNvSpPr/>
            <p:nvPr/>
          </p:nvSpPr>
          <p:spPr bwMode="auto">
            <a:xfrm>
              <a:off x="5578076" y="999863"/>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5" name="Pfeil: Chevron 4">
              <a:extLst>
                <a:ext uri="{FF2B5EF4-FFF2-40B4-BE49-F238E27FC236}">
                  <a16:creationId xmlns:a16="http://schemas.microsoft.com/office/drawing/2014/main" id="{4951EBC6-4F97-4F13-B342-DEEE125E0141}"/>
                </a:ext>
              </a:extLst>
            </p:cNvPr>
            <p:cNvSpPr/>
            <p:nvPr/>
          </p:nvSpPr>
          <p:spPr bwMode="auto">
            <a:xfrm>
              <a:off x="6155893" y="999863"/>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6" name="Pfeil: Chevron 4">
              <a:extLst>
                <a:ext uri="{FF2B5EF4-FFF2-40B4-BE49-F238E27FC236}">
                  <a16:creationId xmlns:a16="http://schemas.microsoft.com/office/drawing/2014/main" id="{5D9BC627-C161-4EC1-AED6-E5DBF32765FF}"/>
                </a:ext>
              </a:extLst>
            </p:cNvPr>
            <p:cNvSpPr/>
            <p:nvPr/>
          </p:nvSpPr>
          <p:spPr bwMode="auto">
            <a:xfrm>
              <a:off x="6733709" y="999863"/>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7" name="Pfeil: Chevron 4">
              <a:extLst>
                <a:ext uri="{FF2B5EF4-FFF2-40B4-BE49-F238E27FC236}">
                  <a16:creationId xmlns:a16="http://schemas.microsoft.com/office/drawing/2014/main" id="{343FE771-4795-4ADF-860D-1625EC4B79EB}"/>
                </a:ext>
              </a:extLst>
            </p:cNvPr>
            <p:cNvSpPr/>
            <p:nvPr/>
          </p:nvSpPr>
          <p:spPr bwMode="auto">
            <a:xfrm>
              <a:off x="7308039" y="999863"/>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cxnSp>
          <p:nvCxnSpPr>
            <p:cNvPr id="18" name="Gerader Verbinder 17">
              <a:extLst>
                <a:ext uri="{FF2B5EF4-FFF2-40B4-BE49-F238E27FC236}">
                  <a16:creationId xmlns:a16="http://schemas.microsoft.com/office/drawing/2014/main" id="{4E354131-8346-4A03-A020-D68B7D4F60FC}"/>
                </a:ext>
              </a:extLst>
            </p:cNvPr>
            <p:cNvCxnSpPr/>
            <p:nvPr/>
          </p:nvCxnSpPr>
          <p:spPr bwMode="auto">
            <a:xfrm>
              <a:off x="6086428" y="699393"/>
              <a:ext cx="0" cy="2232000"/>
            </a:xfrm>
            <a:prstGeom prst="line">
              <a:avLst/>
            </a:prstGeom>
            <a:solidFill>
              <a:srgbClr val="DDDDDD"/>
            </a:solidFill>
            <a:ln w="1587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9" name="Gerader Verbinder 18">
              <a:extLst>
                <a:ext uri="{FF2B5EF4-FFF2-40B4-BE49-F238E27FC236}">
                  <a16:creationId xmlns:a16="http://schemas.microsoft.com/office/drawing/2014/main" id="{98326DEB-47EF-4265-944C-D7E7795388E7}"/>
                </a:ext>
              </a:extLst>
            </p:cNvPr>
            <p:cNvCxnSpPr/>
            <p:nvPr/>
          </p:nvCxnSpPr>
          <p:spPr bwMode="auto">
            <a:xfrm>
              <a:off x="6662428" y="699393"/>
              <a:ext cx="0" cy="2232000"/>
            </a:xfrm>
            <a:prstGeom prst="line">
              <a:avLst/>
            </a:prstGeom>
            <a:solidFill>
              <a:srgbClr val="DDDDDD"/>
            </a:solidFill>
            <a:ln w="1587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0" name="Gerader Verbinder 19">
              <a:extLst>
                <a:ext uri="{FF2B5EF4-FFF2-40B4-BE49-F238E27FC236}">
                  <a16:creationId xmlns:a16="http://schemas.microsoft.com/office/drawing/2014/main" id="{D273520E-12FE-4A76-8A11-A761DCB791D7}"/>
                </a:ext>
              </a:extLst>
            </p:cNvPr>
            <p:cNvCxnSpPr/>
            <p:nvPr/>
          </p:nvCxnSpPr>
          <p:spPr bwMode="auto">
            <a:xfrm>
              <a:off x="7238428" y="699393"/>
              <a:ext cx="0" cy="2232000"/>
            </a:xfrm>
            <a:prstGeom prst="line">
              <a:avLst/>
            </a:prstGeom>
            <a:solidFill>
              <a:srgbClr val="DDDDDD"/>
            </a:solidFill>
            <a:ln w="1587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1" name="Pfeil: Chevron 4">
              <a:extLst>
                <a:ext uri="{FF2B5EF4-FFF2-40B4-BE49-F238E27FC236}">
                  <a16:creationId xmlns:a16="http://schemas.microsoft.com/office/drawing/2014/main" id="{A9FFB208-8C42-4851-9CE6-3CB919AE4896}"/>
                </a:ext>
              </a:extLst>
            </p:cNvPr>
            <p:cNvSpPr/>
            <p:nvPr/>
          </p:nvSpPr>
          <p:spPr bwMode="auto">
            <a:xfrm>
              <a:off x="5592916" y="1430318"/>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22" name="Pfeil: Chevron 4">
              <a:extLst>
                <a:ext uri="{FF2B5EF4-FFF2-40B4-BE49-F238E27FC236}">
                  <a16:creationId xmlns:a16="http://schemas.microsoft.com/office/drawing/2014/main" id="{D4911FA3-CBA7-432E-9B14-BBEA37DA9053}"/>
                </a:ext>
              </a:extLst>
            </p:cNvPr>
            <p:cNvSpPr/>
            <p:nvPr/>
          </p:nvSpPr>
          <p:spPr bwMode="auto">
            <a:xfrm>
              <a:off x="5584770" y="1867704"/>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23" name="Pfeil: Chevron 4">
              <a:extLst>
                <a:ext uri="{FF2B5EF4-FFF2-40B4-BE49-F238E27FC236}">
                  <a16:creationId xmlns:a16="http://schemas.microsoft.com/office/drawing/2014/main" id="{8DAF40AB-83BD-4DED-9604-1EEC58A33284}"/>
                </a:ext>
              </a:extLst>
            </p:cNvPr>
            <p:cNvSpPr/>
            <p:nvPr/>
          </p:nvSpPr>
          <p:spPr bwMode="auto">
            <a:xfrm>
              <a:off x="5582282" y="2325073"/>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24" name="Pfeil: Chevron 4">
              <a:extLst>
                <a:ext uri="{FF2B5EF4-FFF2-40B4-BE49-F238E27FC236}">
                  <a16:creationId xmlns:a16="http://schemas.microsoft.com/office/drawing/2014/main" id="{CEFB44E3-DB5A-48EF-9C20-09D1C3AB64A4}"/>
                </a:ext>
              </a:extLst>
            </p:cNvPr>
            <p:cNvSpPr/>
            <p:nvPr/>
          </p:nvSpPr>
          <p:spPr bwMode="auto">
            <a:xfrm>
              <a:off x="6147892" y="1430318"/>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25" name="Pfeil: Chevron 4">
              <a:extLst>
                <a:ext uri="{FF2B5EF4-FFF2-40B4-BE49-F238E27FC236}">
                  <a16:creationId xmlns:a16="http://schemas.microsoft.com/office/drawing/2014/main" id="{6005BC41-503A-45C5-87E5-9C91EA68266D}"/>
                </a:ext>
              </a:extLst>
            </p:cNvPr>
            <p:cNvSpPr/>
            <p:nvPr/>
          </p:nvSpPr>
          <p:spPr bwMode="auto">
            <a:xfrm>
              <a:off x="6147892" y="1867704"/>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26" name="Pfeil: Chevron 4">
              <a:extLst>
                <a:ext uri="{FF2B5EF4-FFF2-40B4-BE49-F238E27FC236}">
                  <a16:creationId xmlns:a16="http://schemas.microsoft.com/office/drawing/2014/main" id="{1002B324-B600-4ECA-B644-E2D68EBA548F}"/>
                </a:ext>
              </a:extLst>
            </p:cNvPr>
            <p:cNvSpPr/>
            <p:nvPr/>
          </p:nvSpPr>
          <p:spPr bwMode="auto">
            <a:xfrm>
              <a:off x="6154862" y="2318999"/>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27" name="Pfeil: Chevron 4">
              <a:extLst>
                <a:ext uri="{FF2B5EF4-FFF2-40B4-BE49-F238E27FC236}">
                  <a16:creationId xmlns:a16="http://schemas.microsoft.com/office/drawing/2014/main" id="{A232531B-1368-48D4-BF86-4001AE57415D}"/>
                </a:ext>
              </a:extLst>
            </p:cNvPr>
            <p:cNvSpPr/>
            <p:nvPr/>
          </p:nvSpPr>
          <p:spPr bwMode="auto">
            <a:xfrm>
              <a:off x="6733709" y="1430318"/>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28" name="Pfeil: Chevron 4">
              <a:extLst>
                <a:ext uri="{FF2B5EF4-FFF2-40B4-BE49-F238E27FC236}">
                  <a16:creationId xmlns:a16="http://schemas.microsoft.com/office/drawing/2014/main" id="{C8D17554-25F4-4D3F-B76F-49C38CF95576}"/>
                </a:ext>
              </a:extLst>
            </p:cNvPr>
            <p:cNvSpPr/>
            <p:nvPr/>
          </p:nvSpPr>
          <p:spPr bwMode="auto">
            <a:xfrm>
              <a:off x="6733709" y="1867704"/>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29" name="Pfeil: Chevron 4">
              <a:extLst>
                <a:ext uri="{FF2B5EF4-FFF2-40B4-BE49-F238E27FC236}">
                  <a16:creationId xmlns:a16="http://schemas.microsoft.com/office/drawing/2014/main" id="{A391FB25-9E27-4143-9621-E6799E7E6A32}"/>
                </a:ext>
              </a:extLst>
            </p:cNvPr>
            <p:cNvSpPr/>
            <p:nvPr/>
          </p:nvSpPr>
          <p:spPr bwMode="auto">
            <a:xfrm>
              <a:off x="6733709" y="2318999"/>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30" name="Pfeil: Chevron 4">
              <a:extLst>
                <a:ext uri="{FF2B5EF4-FFF2-40B4-BE49-F238E27FC236}">
                  <a16:creationId xmlns:a16="http://schemas.microsoft.com/office/drawing/2014/main" id="{DC1581AD-DBC9-4320-A8F7-55863BAD1B95}"/>
                </a:ext>
              </a:extLst>
            </p:cNvPr>
            <p:cNvSpPr/>
            <p:nvPr/>
          </p:nvSpPr>
          <p:spPr bwMode="auto">
            <a:xfrm>
              <a:off x="7308039" y="1433053"/>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31" name="Pfeil: Chevron 4">
              <a:extLst>
                <a:ext uri="{FF2B5EF4-FFF2-40B4-BE49-F238E27FC236}">
                  <a16:creationId xmlns:a16="http://schemas.microsoft.com/office/drawing/2014/main" id="{E8987445-6797-431E-9525-82D03978A5C4}"/>
                </a:ext>
              </a:extLst>
            </p:cNvPr>
            <p:cNvSpPr/>
            <p:nvPr/>
          </p:nvSpPr>
          <p:spPr bwMode="auto">
            <a:xfrm>
              <a:off x="7321043" y="1867704"/>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32" name="Pfeil: Chevron 4">
              <a:extLst>
                <a:ext uri="{FF2B5EF4-FFF2-40B4-BE49-F238E27FC236}">
                  <a16:creationId xmlns:a16="http://schemas.microsoft.com/office/drawing/2014/main" id="{00B1DA45-64D6-4277-A2FA-9917A147DF38}"/>
                </a:ext>
              </a:extLst>
            </p:cNvPr>
            <p:cNvSpPr/>
            <p:nvPr/>
          </p:nvSpPr>
          <p:spPr bwMode="auto">
            <a:xfrm>
              <a:off x="7321043" y="2326224"/>
              <a:ext cx="432048" cy="25684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FFFFFF"/>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cxnSp>
          <p:nvCxnSpPr>
            <p:cNvPr id="33" name="Gerader Verbinder 32">
              <a:extLst>
                <a:ext uri="{FF2B5EF4-FFF2-40B4-BE49-F238E27FC236}">
                  <a16:creationId xmlns:a16="http://schemas.microsoft.com/office/drawing/2014/main" id="{B93D976F-2C47-441F-BDC6-0DADE32DD4D2}"/>
                </a:ext>
              </a:extLst>
            </p:cNvPr>
            <p:cNvCxnSpPr/>
            <p:nvPr/>
          </p:nvCxnSpPr>
          <p:spPr bwMode="auto">
            <a:xfrm>
              <a:off x="7822134" y="698355"/>
              <a:ext cx="0" cy="2232000"/>
            </a:xfrm>
            <a:prstGeom prst="line">
              <a:avLst/>
            </a:prstGeom>
            <a:solidFill>
              <a:srgbClr val="DDDDDD"/>
            </a:solidFill>
            <a:ln w="1587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34" name="Rechteck 33">
            <a:extLst>
              <a:ext uri="{FF2B5EF4-FFF2-40B4-BE49-F238E27FC236}">
                <a16:creationId xmlns:a16="http://schemas.microsoft.com/office/drawing/2014/main" id="{82B11B77-1729-4BF3-B2AA-93DD959BB6E7}"/>
              </a:ext>
            </a:extLst>
          </p:cNvPr>
          <p:cNvSpPr/>
          <p:nvPr/>
        </p:nvSpPr>
        <p:spPr bwMode="auto">
          <a:xfrm>
            <a:off x="5838153" y="2119941"/>
            <a:ext cx="510109" cy="1057469"/>
          </a:xfrm>
          <a:prstGeom prst="rect">
            <a:avLst/>
          </a:prstGeom>
          <a:solidFill>
            <a:srgbClr val="676767">
              <a:alpha val="35000"/>
            </a:srgbClr>
          </a:solidFill>
          <a:ln w="1079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35" name="Textfeld 14">
            <a:extLst>
              <a:ext uri="{FF2B5EF4-FFF2-40B4-BE49-F238E27FC236}">
                <a16:creationId xmlns:a16="http://schemas.microsoft.com/office/drawing/2014/main" id="{6FFE9740-6060-49FC-B342-E5CCE68B7387}"/>
              </a:ext>
            </a:extLst>
          </p:cNvPr>
          <p:cNvSpPr txBox="1"/>
          <p:nvPr/>
        </p:nvSpPr>
        <p:spPr>
          <a:xfrm>
            <a:off x="4397990" y="1910560"/>
            <a:ext cx="1279476" cy="261610"/>
          </a:xfrm>
          <a:prstGeom prst="rect">
            <a:avLst/>
          </a:prstGeom>
          <a:solidFill>
            <a:srgbClr val="AC6E7B"/>
          </a:solid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Referenzprozess</a:t>
            </a:r>
          </a:p>
        </p:txBody>
      </p:sp>
      <p:sp>
        <p:nvSpPr>
          <p:cNvPr id="36" name="Rechteck 35">
            <a:extLst>
              <a:ext uri="{FF2B5EF4-FFF2-40B4-BE49-F238E27FC236}">
                <a16:creationId xmlns:a16="http://schemas.microsoft.com/office/drawing/2014/main" id="{50674C27-6077-478A-AC09-54BC8A11003A}"/>
              </a:ext>
            </a:extLst>
          </p:cNvPr>
          <p:cNvSpPr/>
          <p:nvPr/>
        </p:nvSpPr>
        <p:spPr bwMode="auto">
          <a:xfrm>
            <a:off x="4182614" y="3671850"/>
            <a:ext cx="3824611" cy="1201602"/>
          </a:xfrm>
          <a:prstGeom prst="rect">
            <a:avLst/>
          </a:prstGeom>
          <a:solidFill>
            <a:srgbClr val="676767"/>
          </a:solidFill>
          <a:ln w="1079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p:sp>
        <p:nvSpPr>
          <p:cNvPr id="37" name="Trapezoid 36">
            <a:extLst>
              <a:ext uri="{FF2B5EF4-FFF2-40B4-BE49-F238E27FC236}">
                <a16:creationId xmlns:a16="http://schemas.microsoft.com/office/drawing/2014/main" id="{3627C007-275C-40B4-B386-51C988F6062A}"/>
              </a:ext>
            </a:extLst>
          </p:cNvPr>
          <p:cNvSpPr/>
          <p:nvPr/>
        </p:nvSpPr>
        <p:spPr bwMode="auto">
          <a:xfrm>
            <a:off x="4184284" y="3185867"/>
            <a:ext cx="3823431" cy="486265"/>
          </a:xfrm>
          <a:prstGeom prst="trapezoid">
            <a:avLst>
              <a:gd name="adj" fmla="val 342431"/>
            </a:avLst>
          </a:prstGeom>
          <a:solidFill>
            <a:srgbClr val="676767"/>
          </a:solidFill>
          <a:ln w="1079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38" name="Textfeld 97">
            <a:extLst>
              <a:ext uri="{FF2B5EF4-FFF2-40B4-BE49-F238E27FC236}">
                <a16:creationId xmlns:a16="http://schemas.microsoft.com/office/drawing/2014/main" id="{C89300E3-FDF3-4B18-B57B-C2539BC99BCD}"/>
              </a:ext>
            </a:extLst>
          </p:cNvPr>
          <p:cNvSpPr txBox="1"/>
          <p:nvPr/>
        </p:nvSpPr>
        <p:spPr>
          <a:xfrm>
            <a:off x="3676510" y="3444374"/>
            <a:ext cx="909507" cy="263038"/>
          </a:xfrm>
          <a:prstGeom prst="rect">
            <a:avLst/>
          </a:prstGeom>
          <a:solidFill>
            <a:srgbClr val="AC6E7B"/>
          </a:solid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Projektplan</a:t>
            </a:r>
          </a:p>
        </p:txBody>
      </p:sp>
      <p:sp>
        <p:nvSpPr>
          <p:cNvPr id="39" name="Pfeil: Chevron 4">
            <a:extLst>
              <a:ext uri="{FF2B5EF4-FFF2-40B4-BE49-F238E27FC236}">
                <a16:creationId xmlns:a16="http://schemas.microsoft.com/office/drawing/2014/main" id="{A986AD95-7700-47EF-9D76-38D19CA2E2D9}"/>
              </a:ext>
            </a:extLst>
          </p:cNvPr>
          <p:cNvSpPr/>
          <p:nvPr/>
        </p:nvSpPr>
        <p:spPr bwMode="auto">
          <a:xfrm>
            <a:off x="5190078" y="3943950"/>
            <a:ext cx="1790065" cy="34182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E5EDF5"/>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100" b="0" i="0" u="none" strike="noStrike" kern="1200" cap="none" spc="0" normalizeH="0" baseline="0" noProof="0" dirty="0">
              <a:ln>
                <a:noFill/>
              </a:ln>
              <a:solidFill>
                <a:srgbClr val="000000"/>
              </a:solidFill>
              <a:effectLst/>
              <a:uLnTx/>
              <a:uFillTx/>
              <a:latin typeface="Arial" pitchFamily="34" charset="0"/>
              <a:ea typeface="+mn-ea"/>
              <a:cs typeface="+mn-cs"/>
            </a:endParaRPr>
          </a:p>
        </p:txBody>
      </p:sp>
      <p:sp>
        <p:nvSpPr>
          <p:cNvPr id="40" name="Pfeil: Chevron 4">
            <a:extLst>
              <a:ext uri="{FF2B5EF4-FFF2-40B4-BE49-F238E27FC236}">
                <a16:creationId xmlns:a16="http://schemas.microsoft.com/office/drawing/2014/main" id="{F05683DE-4FF7-42F9-8557-BAE81C56F1D3}"/>
              </a:ext>
            </a:extLst>
          </p:cNvPr>
          <p:cNvSpPr/>
          <p:nvPr/>
        </p:nvSpPr>
        <p:spPr bwMode="auto">
          <a:xfrm>
            <a:off x="5118070" y="4057860"/>
            <a:ext cx="1790065" cy="34182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E5EDF5"/>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100" b="0" i="0" u="none" strike="noStrike" kern="1200" cap="none" spc="0" normalizeH="0" baseline="0" noProof="0" dirty="0">
              <a:ln>
                <a:noFill/>
              </a:ln>
              <a:solidFill>
                <a:srgbClr val="000000"/>
              </a:solidFill>
              <a:effectLst/>
              <a:uLnTx/>
              <a:uFillTx/>
              <a:latin typeface="Arial" pitchFamily="34" charset="0"/>
              <a:ea typeface="+mn-ea"/>
              <a:cs typeface="+mn-cs"/>
            </a:endParaRPr>
          </a:p>
        </p:txBody>
      </p:sp>
      <p:sp>
        <p:nvSpPr>
          <p:cNvPr id="41" name="Pfeil: Chevron 4">
            <a:extLst>
              <a:ext uri="{FF2B5EF4-FFF2-40B4-BE49-F238E27FC236}">
                <a16:creationId xmlns:a16="http://schemas.microsoft.com/office/drawing/2014/main" id="{2CDDD06A-4FA7-49C0-A2DB-E452DA3C0066}"/>
              </a:ext>
            </a:extLst>
          </p:cNvPr>
          <p:cNvSpPr/>
          <p:nvPr/>
        </p:nvSpPr>
        <p:spPr bwMode="auto">
          <a:xfrm>
            <a:off x="5044662" y="4171866"/>
            <a:ext cx="1790065" cy="341827"/>
          </a:xfrm>
          <a:custGeom>
            <a:avLst/>
            <a:gdLst>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1152128 w 3440112"/>
              <a:gd name="connsiteY5" fmla="*/ 1152128 h 2304256"/>
              <a:gd name="connsiteX6" fmla="*/ 0 w 3440112"/>
              <a:gd name="connsiteY6" fmla="*/ 0 h 2304256"/>
              <a:gd name="connsiteX0" fmla="*/ 0 w 3440112"/>
              <a:gd name="connsiteY0" fmla="*/ 0 h 2304256"/>
              <a:gd name="connsiteX1" fmla="*/ 2287984 w 3440112"/>
              <a:gd name="connsiteY1" fmla="*/ 0 h 2304256"/>
              <a:gd name="connsiteX2" fmla="*/ 3440112 w 3440112"/>
              <a:gd name="connsiteY2" fmla="*/ 1152128 h 2304256"/>
              <a:gd name="connsiteX3" fmla="*/ 2287984 w 3440112"/>
              <a:gd name="connsiteY3" fmla="*/ 2304256 h 2304256"/>
              <a:gd name="connsiteX4" fmla="*/ 0 w 3440112"/>
              <a:gd name="connsiteY4" fmla="*/ 2304256 h 2304256"/>
              <a:gd name="connsiteX5" fmla="*/ 350371 w 3440112"/>
              <a:gd name="connsiteY5" fmla="*/ 1185259 h 2304256"/>
              <a:gd name="connsiteX6" fmla="*/ 0 w 3440112"/>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350371 w 2810634"/>
              <a:gd name="connsiteY5" fmla="*/ 1185259 h 2304256"/>
              <a:gd name="connsiteX6" fmla="*/ 0 w 2810634"/>
              <a:gd name="connsiteY6" fmla="*/ 0 h 2304256"/>
              <a:gd name="connsiteX0" fmla="*/ 0 w 2810634"/>
              <a:gd name="connsiteY0" fmla="*/ 0 h 2304256"/>
              <a:gd name="connsiteX1" fmla="*/ 2287984 w 2810634"/>
              <a:gd name="connsiteY1" fmla="*/ 0 h 2304256"/>
              <a:gd name="connsiteX2" fmla="*/ 2810634 w 2810634"/>
              <a:gd name="connsiteY2" fmla="*/ 1172006 h 2304256"/>
              <a:gd name="connsiteX3" fmla="*/ 2287984 w 2810634"/>
              <a:gd name="connsiteY3" fmla="*/ 2304256 h 2304256"/>
              <a:gd name="connsiteX4" fmla="*/ 0 w 2810634"/>
              <a:gd name="connsiteY4" fmla="*/ 2304256 h 2304256"/>
              <a:gd name="connsiteX5" fmla="*/ 195597 w 2810634"/>
              <a:gd name="connsiteY5" fmla="*/ 1148702 h 2304256"/>
              <a:gd name="connsiteX6" fmla="*/ 0 w 2810634"/>
              <a:gd name="connsiteY6" fmla="*/ 0 h 2304256"/>
              <a:gd name="connsiteX0" fmla="*/ 0 w 2531042"/>
              <a:gd name="connsiteY0" fmla="*/ 0 h 2304256"/>
              <a:gd name="connsiteX1" fmla="*/ 2287984 w 2531042"/>
              <a:gd name="connsiteY1" fmla="*/ 0 h 2304256"/>
              <a:gd name="connsiteX2" fmla="*/ 2531042 w 2531042"/>
              <a:gd name="connsiteY2" fmla="*/ 1164695 h 2304256"/>
              <a:gd name="connsiteX3" fmla="*/ 2287984 w 2531042"/>
              <a:gd name="connsiteY3" fmla="*/ 2304256 h 2304256"/>
              <a:gd name="connsiteX4" fmla="*/ 0 w 2531042"/>
              <a:gd name="connsiteY4" fmla="*/ 2304256 h 2304256"/>
              <a:gd name="connsiteX5" fmla="*/ 195597 w 2531042"/>
              <a:gd name="connsiteY5" fmla="*/ 1148702 h 2304256"/>
              <a:gd name="connsiteX6" fmla="*/ 0 w 2531042"/>
              <a:gd name="connsiteY6" fmla="*/ 0 h 2304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042" h="2304256">
                <a:moveTo>
                  <a:pt x="0" y="0"/>
                </a:moveTo>
                <a:lnTo>
                  <a:pt x="2287984" y="0"/>
                </a:lnTo>
                <a:lnTo>
                  <a:pt x="2531042" y="1164695"/>
                </a:lnTo>
                <a:lnTo>
                  <a:pt x="2287984" y="2304256"/>
                </a:lnTo>
                <a:lnTo>
                  <a:pt x="0" y="2304256"/>
                </a:lnTo>
                <a:lnTo>
                  <a:pt x="195597" y="1148702"/>
                </a:lnTo>
                <a:lnTo>
                  <a:pt x="0" y="0"/>
                </a:lnTo>
                <a:close/>
              </a:path>
            </a:pathLst>
          </a:custGeom>
          <a:solidFill>
            <a:srgbClr val="E5EDF5"/>
          </a:solidFill>
          <a:ln w="6350"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Projektabschnitt</a:t>
            </a:r>
          </a:p>
        </p:txBody>
      </p:sp>
      <p:cxnSp>
        <p:nvCxnSpPr>
          <p:cNvPr id="42" name="Gerader Verbinder 41">
            <a:extLst>
              <a:ext uri="{FF2B5EF4-FFF2-40B4-BE49-F238E27FC236}">
                <a16:creationId xmlns:a16="http://schemas.microsoft.com/office/drawing/2014/main" id="{6C20EC1C-339A-4AA7-B828-8D0DAD76EA5D}"/>
              </a:ext>
            </a:extLst>
          </p:cNvPr>
          <p:cNvCxnSpPr/>
          <p:nvPr/>
        </p:nvCxnSpPr>
        <p:spPr bwMode="auto">
          <a:xfrm flipH="1">
            <a:off x="4324582" y="3691510"/>
            <a:ext cx="720080" cy="1072948"/>
          </a:xfrm>
          <a:prstGeom prst="line">
            <a:avLst/>
          </a:prstGeom>
          <a:solidFill>
            <a:srgbClr val="DDDDDD"/>
          </a:solidFill>
          <a:ln w="15875" cap="flat" cmpd="sng" algn="ctr">
            <a:solidFill>
              <a:schemeClr val="bg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3" name="Gerader Verbinder 42">
            <a:extLst>
              <a:ext uri="{FF2B5EF4-FFF2-40B4-BE49-F238E27FC236}">
                <a16:creationId xmlns:a16="http://schemas.microsoft.com/office/drawing/2014/main" id="{22F111DD-7C94-4C8E-AF1A-9F72F9884656}"/>
              </a:ext>
            </a:extLst>
          </p:cNvPr>
          <p:cNvCxnSpPr/>
          <p:nvPr/>
        </p:nvCxnSpPr>
        <p:spPr bwMode="auto">
          <a:xfrm flipH="1">
            <a:off x="7050022" y="3691510"/>
            <a:ext cx="720080" cy="1072948"/>
          </a:xfrm>
          <a:prstGeom prst="line">
            <a:avLst/>
          </a:prstGeom>
          <a:solidFill>
            <a:srgbClr val="DDDDDD"/>
          </a:solidFill>
          <a:ln w="15875" cap="flat" cmpd="sng" algn="ctr">
            <a:solidFill>
              <a:schemeClr val="bg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44" name="Textfeld 104">
            <a:extLst>
              <a:ext uri="{FF2B5EF4-FFF2-40B4-BE49-F238E27FC236}">
                <a16:creationId xmlns:a16="http://schemas.microsoft.com/office/drawing/2014/main" id="{2171AB6A-8FBF-46BE-A5F2-B6CE07C3EEFC}"/>
              </a:ext>
            </a:extLst>
          </p:cNvPr>
          <p:cNvSpPr txBox="1"/>
          <p:nvPr/>
        </p:nvSpPr>
        <p:spPr>
          <a:xfrm rot="18263331">
            <a:off x="4069342" y="4041475"/>
            <a:ext cx="979052" cy="261610"/>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Quality</a:t>
            </a:r>
            <a:r>
              <a:rPr kumimoji="0" lang="de-DE" sz="11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a:t>
            </a:r>
            <a:r>
              <a:rPr kumimoji="0" lang="de-DE" sz="1100" b="0"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Gate</a:t>
            </a:r>
          </a:p>
        </p:txBody>
      </p:sp>
      <p:sp>
        <p:nvSpPr>
          <p:cNvPr id="45" name="Textfeld 105">
            <a:extLst>
              <a:ext uri="{FF2B5EF4-FFF2-40B4-BE49-F238E27FC236}">
                <a16:creationId xmlns:a16="http://schemas.microsoft.com/office/drawing/2014/main" id="{4E28025E-3E6D-4683-A60F-EF6F7BD112A0}"/>
              </a:ext>
            </a:extLst>
          </p:cNvPr>
          <p:cNvSpPr txBox="1"/>
          <p:nvPr/>
        </p:nvSpPr>
        <p:spPr>
          <a:xfrm rot="18263331">
            <a:off x="6822037" y="4018649"/>
            <a:ext cx="979052" cy="261610"/>
          </a:xfrm>
          <a:prstGeom prst="rect">
            <a:avLst/>
          </a:prstGeom>
          <a:noFill/>
          <a:ln>
            <a:noFill/>
          </a:ln>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100" b="0"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Quality</a:t>
            </a:r>
            <a:r>
              <a:rPr kumimoji="0" lang="de-DE" sz="11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a:t>
            </a:r>
            <a:r>
              <a:rPr kumimoji="0" lang="de-DE" sz="1100" b="0"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Gate</a:t>
            </a:r>
          </a:p>
        </p:txBody>
      </p:sp>
      <p:sp>
        <p:nvSpPr>
          <p:cNvPr id="46" name="Textfeld 113">
            <a:extLst>
              <a:ext uri="{FF2B5EF4-FFF2-40B4-BE49-F238E27FC236}">
                <a16:creationId xmlns:a16="http://schemas.microsoft.com/office/drawing/2014/main" id="{40BBCF9E-E607-4EEF-801D-7CBD0DF794B9}"/>
              </a:ext>
            </a:extLst>
          </p:cNvPr>
          <p:cNvSpPr txBox="1"/>
          <p:nvPr/>
        </p:nvSpPr>
        <p:spPr>
          <a:xfrm>
            <a:off x="3412738" y="4980482"/>
            <a:ext cx="1052123" cy="400110"/>
          </a:xfrm>
          <a:prstGeom prst="rect">
            <a:avLst/>
          </a:prstGeom>
          <a:noFill/>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1 Forderungen vereinbaren</a:t>
            </a:r>
          </a:p>
        </p:txBody>
      </p:sp>
      <p:sp>
        <p:nvSpPr>
          <p:cNvPr id="47" name="Textfeld 118">
            <a:extLst>
              <a:ext uri="{FF2B5EF4-FFF2-40B4-BE49-F238E27FC236}">
                <a16:creationId xmlns:a16="http://schemas.microsoft.com/office/drawing/2014/main" id="{58E86FEB-0024-4F8E-B25C-3B58CC01AE8B}"/>
              </a:ext>
            </a:extLst>
          </p:cNvPr>
          <p:cNvSpPr txBox="1"/>
          <p:nvPr/>
        </p:nvSpPr>
        <p:spPr>
          <a:xfrm>
            <a:off x="3322402" y="5441986"/>
            <a:ext cx="1147596" cy="246221"/>
          </a:xfrm>
          <a:prstGeom prst="rect">
            <a:avLst/>
          </a:prstGeom>
          <a:noFill/>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2 Weg absichern</a:t>
            </a:r>
          </a:p>
        </p:txBody>
      </p:sp>
      <p:cxnSp>
        <p:nvCxnSpPr>
          <p:cNvPr id="48" name="Verbinder: gewinkelt 47">
            <a:extLst>
              <a:ext uri="{FF2B5EF4-FFF2-40B4-BE49-F238E27FC236}">
                <a16:creationId xmlns:a16="http://schemas.microsoft.com/office/drawing/2014/main" id="{9A239233-4AB9-46E2-8204-63CA9555CBCE}"/>
              </a:ext>
            </a:extLst>
          </p:cNvPr>
          <p:cNvCxnSpPr>
            <a:stCxn id="46" idx="3"/>
          </p:cNvCxnSpPr>
          <p:nvPr/>
        </p:nvCxnSpPr>
        <p:spPr bwMode="auto">
          <a:xfrm flipV="1">
            <a:off x="4464861" y="4360760"/>
            <a:ext cx="121156" cy="819777"/>
          </a:xfrm>
          <a:prstGeom prst="bentConnector2">
            <a:avLst/>
          </a:prstGeom>
          <a:solidFill>
            <a:srgbClr val="DDDDDD"/>
          </a:solidFill>
          <a:ln w="10795" cap="flat" cmpd="sng" algn="ctr">
            <a:solidFill>
              <a:srgbClr val="000000"/>
            </a:solidFill>
            <a:prstDash val="solid"/>
            <a:round/>
            <a:headEnd type="none" w="med" len="med"/>
            <a:tailEnd type="oval"/>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9" name="Verbinder: gewinkelt 48">
            <a:extLst>
              <a:ext uri="{FF2B5EF4-FFF2-40B4-BE49-F238E27FC236}">
                <a16:creationId xmlns:a16="http://schemas.microsoft.com/office/drawing/2014/main" id="{E6928217-9F32-4A97-8225-884AAAD9950C}"/>
              </a:ext>
            </a:extLst>
          </p:cNvPr>
          <p:cNvCxnSpPr>
            <a:stCxn id="47" idx="3"/>
          </p:cNvCxnSpPr>
          <p:nvPr/>
        </p:nvCxnSpPr>
        <p:spPr bwMode="auto">
          <a:xfrm flipV="1">
            <a:off x="4469998" y="5180537"/>
            <a:ext cx="116019" cy="384560"/>
          </a:xfrm>
          <a:prstGeom prst="bentConnector2">
            <a:avLst/>
          </a:prstGeom>
          <a:solidFill>
            <a:srgbClr val="DDDDDD"/>
          </a:solidFill>
          <a:ln w="1079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50" name="Textfeld 133">
            <a:extLst>
              <a:ext uri="{FF2B5EF4-FFF2-40B4-BE49-F238E27FC236}">
                <a16:creationId xmlns:a16="http://schemas.microsoft.com/office/drawing/2014/main" id="{F9445573-48CC-43D2-8FDC-7DFB2CB95C2A}"/>
              </a:ext>
            </a:extLst>
          </p:cNvPr>
          <p:cNvSpPr txBox="1"/>
          <p:nvPr/>
        </p:nvSpPr>
        <p:spPr>
          <a:xfrm>
            <a:off x="5413632" y="5114648"/>
            <a:ext cx="1072968" cy="400110"/>
          </a:xfrm>
          <a:prstGeom prst="rect">
            <a:avLst/>
          </a:prstGeom>
          <a:noFill/>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3 Fortschritt synchronisieren</a:t>
            </a:r>
          </a:p>
        </p:txBody>
      </p:sp>
      <p:cxnSp>
        <p:nvCxnSpPr>
          <p:cNvPr id="51" name="Gerade Verbindung mit Pfeil 50">
            <a:extLst>
              <a:ext uri="{FF2B5EF4-FFF2-40B4-BE49-F238E27FC236}">
                <a16:creationId xmlns:a16="http://schemas.microsoft.com/office/drawing/2014/main" id="{195AE656-7810-4D17-9F3E-B932F58A147D}"/>
              </a:ext>
            </a:extLst>
          </p:cNvPr>
          <p:cNvCxnSpPr>
            <a:stCxn id="50" idx="0"/>
          </p:cNvCxnSpPr>
          <p:nvPr/>
        </p:nvCxnSpPr>
        <p:spPr bwMode="auto">
          <a:xfrm flipV="1">
            <a:off x="5950116" y="4454737"/>
            <a:ext cx="2602" cy="659911"/>
          </a:xfrm>
          <a:prstGeom prst="straightConnector1">
            <a:avLst/>
          </a:prstGeom>
          <a:solidFill>
            <a:srgbClr val="DDDDDD"/>
          </a:solidFill>
          <a:ln w="10795" cap="flat" cmpd="sng" algn="ctr">
            <a:solidFill>
              <a:srgbClr val="000000"/>
            </a:solidFill>
            <a:prstDash val="solid"/>
            <a:round/>
            <a:headEnd type="none" w="med" len="med"/>
            <a:tailEnd type="oval"/>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52" name="Textfeld 142">
            <a:extLst>
              <a:ext uri="{FF2B5EF4-FFF2-40B4-BE49-F238E27FC236}">
                <a16:creationId xmlns:a16="http://schemas.microsoft.com/office/drawing/2014/main" id="{951392B2-F9F1-4324-BAB9-BCACEC0916C0}"/>
              </a:ext>
            </a:extLst>
          </p:cNvPr>
          <p:cNvSpPr txBox="1"/>
          <p:nvPr/>
        </p:nvSpPr>
        <p:spPr>
          <a:xfrm>
            <a:off x="7460239" y="4980482"/>
            <a:ext cx="1440628" cy="400110"/>
          </a:xfrm>
          <a:prstGeom prst="rect">
            <a:avLst/>
          </a:prstGeom>
          <a:noFill/>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4 Entwicklungsqualität controllen</a:t>
            </a:r>
          </a:p>
        </p:txBody>
      </p:sp>
      <p:sp>
        <p:nvSpPr>
          <p:cNvPr id="53" name="Textfeld 143">
            <a:extLst>
              <a:ext uri="{FF2B5EF4-FFF2-40B4-BE49-F238E27FC236}">
                <a16:creationId xmlns:a16="http://schemas.microsoft.com/office/drawing/2014/main" id="{9EC676E1-B266-4354-9EB2-39150F805DEB}"/>
              </a:ext>
            </a:extLst>
          </p:cNvPr>
          <p:cNvSpPr txBox="1"/>
          <p:nvPr/>
        </p:nvSpPr>
        <p:spPr>
          <a:xfrm>
            <a:off x="7460239" y="5440922"/>
            <a:ext cx="1440628" cy="400110"/>
          </a:xfrm>
          <a:prstGeom prst="rect">
            <a:avLst/>
          </a:prstGeom>
          <a:noFill/>
        </p:spPr>
        <p:txBody>
          <a:bodyPr wrap="square" rtlCol="0">
            <a:spAutoFit/>
          </a:bodyPr>
          <a:ls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5 Erfahrungswissen nutzbar machen</a:t>
            </a:r>
          </a:p>
        </p:txBody>
      </p:sp>
      <p:cxnSp>
        <p:nvCxnSpPr>
          <p:cNvPr id="54" name="Verbinder: gewinkelt 53">
            <a:extLst>
              <a:ext uri="{FF2B5EF4-FFF2-40B4-BE49-F238E27FC236}">
                <a16:creationId xmlns:a16="http://schemas.microsoft.com/office/drawing/2014/main" id="{E2BBF26B-41F5-43C9-80D2-C376AB3CB33B}"/>
              </a:ext>
            </a:extLst>
          </p:cNvPr>
          <p:cNvCxnSpPr>
            <a:stCxn id="52" idx="1"/>
          </p:cNvCxnSpPr>
          <p:nvPr/>
        </p:nvCxnSpPr>
        <p:spPr bwMode="auto">
          <a:xfrm rot="10800000">
            <a:off x="7319579" y="4359659"/>
            <a:ext cx="140660" cy="820878"/>
          </a:xfrm>
          <a:prstGeom prst="bentConnector2">
            <a:avLst/>
          </a:prstGeom>
          <a:solidFill>
            <a:srgbClr val="DDDDDD"/>
          </a:solidFill>
          <a:ln w="10795" cap="flat" cmpd="sng" algn="ctr">
            <a:solidFill>
              <a:srgbClr val="000000"/>
            </a:solidFill>
            <a:prstDash val="solid"/>
            <a:round/>
            <a:headEnd type="none" w="med" len="med"/>
            <a:tailEnd type="oval"/>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55" name="Verbinder: gewinkelt 54">
            <a:extLst>
              <a:ext uri="{FF2B5EF4-FFF2-40B4-BE49-F238E27FC236}">
                <a16:creationId xmlns:a16="http://schemas.microsoft.com/office/drawing/2014/main" id="{68558D4D-929E-465D-AE20-0A136C74F957}"/>
              </a:ext>
            </a:extLst>
          </p:cNvPr>
          <p:cNvCxnSpPr>
            <a:stCxn id="53" idx="1"/>
          </p:cNvCxnSpPr>
          <p:nvPr/>
        </p:nvCxnSpPr>
        <p:spPr bwMode="auto">
          <a:xfrm rot="10800000">
            <a:off x="7319579" y="5138737"/>
            <a:ext cx="140661" cy="502240"/>
          </a:xfrm>
          <a:prstGeom prst="bentConnector2">
            <a:avLst/>
          </a:prstGeom>
          <a:solidFill>
            <a:srgbClr val="DDDDDD"/>
          </a:solidFill>
          <a:ln w="1079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Tree>
    <p:extLst>
      <p:ext uri="{BB962C8B-B14F-4D97-AF65-F5344CB8AC3E}">
        <p14:creationId xmlns:p14="http://schemas.microsoft.com/office/powerpoint/2010/main" val="27311583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a:t>
            </a:r>
            <a:r>
              <a:rPr kumimoji="0" lang="de-DE" sz="2800" b="0" i="0" u="none" strike="noStrike" kern="0" cap="none" spc="0" normalizeH="0" baseline="0" noProof="0" dirty="0" smtClean="0">
                <a:ln>
                  <a:noFill/>
                </a:ln>
                <a:solidFill>
                  <a:prstClr val="white"/>
                </a:solidFill>
                <a:effectLst/>
                <a:uLnTx/>
                <a:uFillTx/>
                <a:latin typeface="Calibri" panose="020F0502020204030204" pitchFamily="34" charset="0"/>
                <a:ea typeface="+mn-ea"/>
                <a:cs typeface="Calibri" panose="020F0502020204030204" pitchFamily="34" charset="0"/>
              </a:rPr>
              <a:t>9. </a:t>
            </a: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Fabrikplanungsprozesse nach VDI 5200</a:t>
            </a:r>
          </a:p>
        </p:txBody>
      </p:sp>
      <p:grpSp>
        <p:nvGrpSpPr>
          <p:cNvPr id="3" name="Gruppieren 2"/>
          <p:cNvGrpSpPr/>
          <p:nvPr/>
        </p:nvGrpSpPr>
        <p:grpSpPr>
          <a:xfrm>
            <a:off x="82550" y="1881188"/>
            <a:ext cx="11903870" cy="1800225"/>
            <a:chOff x="0" y="1881188"/>
            <a:chExt cx="12192000" cy="1800225"/>
          </a:xfrm>
        </p:grpSpPr>
        <p:graphicFrame>
          <p:nvGraphicFramePr>
            <p:cNvPr id="4" name="Diagramm 3"/>
            <p:cNvGraphicFramePr/>
            <p:nvPr>
              <p:extLst/>
            </p:nvPr>
          </p:nvGraphicFramePr>
          <p:xfrm>
            <a:off x="0" y="2960688"/>
            <a:ext cx="12192000" cy="72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m 4"/>
            <p:cNvGraphicFramePr/>
            <p:nvPr>
              <p:extLst/>
            </p:nvPr>
          </p:nvGraphicFramePr>
          <p:xfrm>
            <a:off x="0" y="1881188"/>
            <a:ext cx="12192000" cy="46831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m 5"/>
            <p:cNvGraphicFramePr/>
            <p:nvPr>
              <p:extLst>
                <p:ext uri="{D42A27DB-BD31-4B8C-83A1-F6EECF244321}">
                  <p14:modId xmlns:p14="http://schemas.microsoft.com/office/powerpoint/2010/main" val="2964672766"/>
                </p:ext>
              </p:extLst>
            </p:nvPr>
          </p:nvGraphicFramePr>
          <p:xfrm>
            <a:off x="0" y="2420938"/>
            <a:ext cx="12192000" cy="46831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pSp>
      <p:pic>
        <p:nvPicPr>
          <p:cNvPr id="8" name="Grafik 7" descr="image029">
            <a:extLst>
              <a:ext uri="{FF2B5EF4-FFF2-40B4-BE49-F238E27FC236}">
                <a16:creationId xmlns:a16="http://schemas.microsoft.com/office/drawing/2014/main" id="{98796CCD-9487-4975-A8FD-D83FC8A64D82}"/>
              </a:ext>
            </a:extLst>
          </p:cNvPr>
          <p:cNvPicPr>
            <a:picLocks noGrp="1" noChangeAspect="1"/>
          </p:cNvPicPr>
          <p:nvPr isPhoto="1"/>
        </p:nvPicPr>
        <p:blipFill rotWithShape="1">
          <a:blip r:embed="rId17">
            <a:lum/>
            <a:extLst>
              <a:ext uri="{28A0092B-C50C-407E-A947-70E740481C1C}">
                <a14:useLocalDpi xmlns:a14="http://schemas.microsoft.com/office/drawing/2010/main" val="0"/>
              </a:ext>
            </a:extLst>
          </a:blip>
          <a:srcRect t="53857" b="18485"/>
          <a:stretch/>
        </p:blipFill>
        <p:spPr>
          <a:xfrm>
            <a:off x="0" y="3695700"/>
            <a:ext cx="12192000" cy="1895475"/>
          </a:xfrm>
          <a:prstGeom prst="rect">
            <a:avLst/>
          </a:prstGeom>
        </p:spPr>
      </p:pic>
      <p:sp>
        <p:nvSpPr>
          <p:cNvPr id="9" name="Abgerundetes Rechteck 8"/>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spTree>
    <p:extLst>
      <p:ext uri="{BB962C8B-B14F-4D97-AF65-F5344CB8AC3E}">
        <p14:creationId xmlns:p14="http://schemas.microsoft.com/office/powerpoint/2010/main" val="27693022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12A68E-5A35-49D0-B5A8-DEF3562ACE28}"/>
              </a:ext>
            </a:extLst>
          </p:cNvPr>
          <p:cNvSpPr>
            <a:spLocks noGrp="1"/>
          </p:cNvSpPr>
          <p:nvPr>
            <p:ph type="ctrTitle"/>
          </p:nvPr>
        </p:nvSpPr>
        <p:spPr>
          <a:xfrm>
            <a:off x="2171613" y="2857500"/>
            <a:ext cx="7848773" cy="1757632"/>
          </a:xfrm>
        </p:spPr>
        <p:txBody>
          <a:bodyPr anchor="t">
            <a:normAutofit fontScale="90000"/>
          </a:bodyPr>
          <a:lstStyle/>
          <a:p>
            <a:pPr algn="ctr"/>
            <a:r>
              <a:rPr lang="en-GB" sz="7200" dirty="0">
                <a:solidFill>
                  <a:schemeClr val="bg1"/>
                </a:solidFill>
                <a:latin typeface="+mn-lt"/>
              </a:rPr>
              <a:t>Quiz</a:t>
            </a:r>
            <a:r>
              <a:rPr lang="en-GB" sz="3600" dirty="0">
                <a:solidFill>
                  <a:schemeClr val="bg1"/>
                </a:solidFill>
                <a:latin typeface="+mn-lt"/>
              </a:rPr>
              <a:t/>
            </a:r>
            <a:br>
              <a:rPr lang="en-GB" sz="3600" dirty="0">
                <a:solidFill>
                  <a:schemeClr val="bg1"/>
                </a:solidFill>
                <a:latin typeface="+mn-lt"/>
              </a:rPr>
            </a:br>
            <a:r>
              <a:rPr lang="en-GB" sz="3600" dirty="0">
                <a:solidFill>
                  <a:schemeClr val="bg1"/>
                </a:solidFill>
                <a:latin typeface="+mn-lt"/>
              </a:rPr>
              <a:t/>
            </a:r>
            <a:br>
              <a:rPr lang="en-GB" sz="3600" dirty="0">
                <a:solidFill>
                  <a:schemeClr val="bg1"/>
                </a:solidFill>
                <a:latin typeface="+mn-lt"/>
              </a:rPr>
            </a:br>
            <a:r>
              <a:rPr lang="en-GB" sz="3600" dirty="0" err="1">
                <a:solidFill>
                  <a:schemeClr val="bg1"/>
                </a:solidFill>
                <a:latin typeface="+mn-lt"/>
              </a:rPr>
              <a:t>Grundlagen</a:t>
            </a:r>
            <a:r>
              <a:rPr lang="en-GB" sz="3600" dirty="0">
                <a:solidFill>
                  <a:schemeClr val="bg1"/>
                </a:solidFill>
                <a:latin typeface="+mn-lt"/>
              </a:rPr>
              <a:t> des </a:t>
            </a:r>
            <a:br>
              <a:rPr lang="en-GB" sz="3600" dirty="0">
                <a:solidFill>
                  <a:schemeClr val="bg1"/>
                </a:solidFill>
                <a:latin typeface="+mn-lt"/>
              </a:rPr>
            </a:br>
            <a:r>
              <a:rPr lang="en-GB" sz="3600" dirty="0" err="1">
                <a:solidFill>
                  <a:schemeClr val="bg1"/>
                </a:solidFill>
                <a:latin typeface="+mn-lt"/>
              </a:rPr>
              <a:t>Qualitätsmangements</a:t>
            </a:r>
            <a:endParaRPr lang="en-GB" sz="3600" dirty="0">
              <a:solidFill>
                <a:schemeClr val="bg1"/>
              </a:solidFill>
              <a:latin typeface="+mn-lt"/>
            </a:endParaRPr>
          </a:p>
        </p:txBody>
      </p:sp>
      <p:sp>
        <p:nvSpPr>
          <p:cNvPr id="4" name="Abgerundetes Rechteck 3"/>
          <p:cNvSpPr/>
          <p:nvPr/>
        </p:nvSpPr>
        <p:spPr>
          <a:xfrm>
            <a:off x="9982200" y="4964834"/>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Los geht‘s!</a:t>
            </a:r>
          </a:p>
        </p:txBody>
      </p:sp>
      <p:pic>
        <p:nvPicPr>
          <p:cNvPr id="3" name="Grafik 2"/>
          <p:cNvPicPr>
            <a:picLocks noChangeAspect="1"/>
          </p:cNvPicPr>
          <p:nvPr/>
        </p:nvPicPr>
        <p:blipFill rotWithShape="1">
          <a:blip r:embed="rId2">
            <a:extLst>
              <a:ext uri="{28A0092B-C50C-407E-A947-70E740481C1C}">
                <a14:useLocalDpi xmlns:a14="http://schemas.microsoft.com/office/drawing/2010/main" val="0"/>
              </a:ext>
            </a:extLst>
          </a:blip>
          <a:srcRect b="13375"/>
          <a:stretch/>
        </p:blipFill>
        <p:spPr>
          <a:xfrm rot="20384957">
            <a:off x="302360" y="2836730"/>
            <a:ext cx="2946149" cy="2552118"/>
          </a:xfrm>
          <a:prstGeom prst="rect">
            <a:avLst/>
          </a:prstGeom>
        </p:spPr>
      </p:pic>
      <p:pic>
        <p:nvPicPr>
          <p:cNvPr id="6" name="Grafik 5"/>
          <p:cNvPicPr>
            <a:picLocks noChangeAspect="1"/>
          </p:cNvPicPr>
          <p:nvPr/>
        </p:nvPicPr>
        <p:blipFill rotWithShape="1">
          <a:blip r:embed="rId3">
            <a:extLst>
              <a:ext uri="{28A0092B-C50C-407E-A947-70E740481C1C}">
                <a14:useLocalDpi xmlns:a14="http://schemas.microsoft.com/office/drawing/2010/main" val="0"/>
              </a:ext>
            </a:extLst>
          </a:blip>
          <a:srcRect l="19350" t="3774" r="21279" b="15722"/>
          <a:stretch/>
        </p:blipFill>
        <p:spPr>
          <a:xfrm>
            <a:off x="10020300" y="2446668"/>
            <a:ext cx="1785668" cy="2421245"/>
          </a:xfrm>
          <a:prstGeom prst="rect">
            <a:avLst/>
          </a:prstGeom>
        </p:spPr>
      </p:pic>
    </p:spTree>
    <p:extLst>
      <p:ext uri="{BB962C8B-B14F-4D97-AF65-F5344CB8AC3E}">
        <p14:creationId xmlns:p14="http://schemas.microsoft.com/office/powerpoint/2010/main" val="42892723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Rechteck 14"/>
          <p:cNvSpPr/>
          <p:nvPr/>
        </p:nvSpPr>
        <p:spPr>
          <a:xfrm>
            <a:off x="0" y="0"/>
            <a:ext cx="12192000" cy="800100"/>
          </a:xfrm>
          <a:prstGeom prst="rect">
            <a:avLst/>
          </a:prstGeom>
          <a:solidFill>
            <a:srgbClr val="FCC4D2"/>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de-DE" sz="3200" b="1" i="0" u="none" strike="noStrike" kern="0" cap="none" spc="0" normalizeH="0" baseline="0" noProof="0" dirty="0">
                <a:ln>
                  <a:noFill/>
                </a:ln>
                <a:solidFill>
                  <a:prstClr val="black"/>
                </a:solidFill>
                <a:effectLst/>
                <a:uLnTx/>
                <a:uFillTx/>
                <a:latin typeface="Calibri" panose="020F0502020204030204"/>
                <a:ea typeface="+mn-ea"/>
                <a:cs typeface="+mn-cs"/>
              </a:rPr>
              <a:t>Qualitätsmanagement</a:t>
            </a:r>
            <a:r>
              <a:rPr kumimoji="0" lang="de-DE" sz="3200" b="1" i="0" u="none" strike="noStrike" kern="0" cap="none" spc="0" normalizeH="0" noProof="0" dirty="0">
                <a:ln>
                  <a:noFill/>
                </a:ln>
                <a:solidFill>
                  <a:prstClr val="black"/>
                </a:solidFill>
                <a:effectLst/>
                <a:uLnTx/>
                <a:uFillTx/>
                <a:latin typeface="Calibri" panose="020F0502020204030204"/>
                <a:ea typeface="+mn-ea"/>
                <a:cs typeface="+mn-cs"/>
              </a:rPr>
              <a:t> - Begriffsd</a:t>
            </a:r>
            <a:r>
              <a:rPr kumimoji="0" lang="de-DE" sz="3200" b="1" i="0" u="none" strike="noStrike" kern="0" cap="none" spc="0" normalizeH="0" baseline="0" noProof="0" dirty="0">
                <a:ln>
                  <a:noFill/>
                </a:ln>
                <a:solidFill>
                  <a:prstClr val="black"/>
                </a:solidFill>
                <a:effectLst/>
                <a:uLnTx/>
                <a:uFillTx/>
                <a:latin typeface="Calibri" panose="020F0502020204030204"/>
                <a:ea typeface="+mn-ea"/>
                <a:cs typeface="+mn-cs"/>
              </a:rPr>
              <a:t>efinition</a:t>
            </a:r>
            <a:endParaRPr kumimoji="0" lang="de-DE" sz="3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nvGrpSpPr>
          <p:cNvPr id="3" name="Gruppieren 2"/>
          <p:cNvGrpSpPr/>
          <p:nvPr/>
        </p:nvGrpSpPr>
        <p:grpSpPr>
          <a:xfrm>
            <a:off x="526211" y="1224951"/>
            <a:ext cx="11000387" cy="3861261"/>
            <a:chOff x="526211" y="1224951"/>
            <a:chExt cx="11000387" cy="3861261"/>
          </a:xfrm>
        </p:grpSpPr>
        <p:sp>
          <p:nvSpPr>
            <p:cNvPr id="14" name="Textfeld 13"/>
            <p:cNvSpPr txBox="1"/>
            <p:nvPr/>
          </p:nvSpPr>
          <p:spPr>
            <a:xfrm>
              <a:off x="526211" y="1224951"/>
              <a:ext cx="1036032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Ordnen Sie die folgenden Definitionen den jeweiligen Begriffen zu.</a:t>
              </a:r>
            </a:p>
          </p:txBody>
        </p:sp>
        <p:grpSp>
          <p:nvGrpSpPr>
            <p:cNvPr id="16" name="Gruppieren 15"/>
            <p:cNvGrpSpPr/>
            <p:nvPr/>
          </p:nvGrpSpPr>
          <p:grpSpPr>
            <a:xfrm>
              <a:off x="1526377" y="1912245"/>
              <a:ext cx="10000221" cy="3173967"/>
              <a:chOff x="1552754" y="1604514"/>
              <a:chExt cx="10000221" cy="3173967"/>
            </a:xfrm>
          </p:grpSpPr>
          <p:sp>
            <p:nvSpPr>
              <p:cNvPr id="17" name="Textfeld 16"/>
              <p:cNvSpPr txBox="1"/>
              <p:nvPr/>
            </p:nvSpPr>
            <p:spPr>
              <a:xfrm>
                <a:off x="1552754" y="1604514"/>
                <a:ext cx="2457793" cy="31700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Begriff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a:solidFill>
                      <a:prstClr val="black"/>
                    </a:solidFill>
                    <a:latin typeface="Calibri" panose="020F0502020204030204"/>
                  </a:rPr>
                  <a:t>Qualität</a:t>
                </a: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err="1">
                    <a:solidFill>
                      <a:prstClr val="black"/>
                    </a:solidFill>
                    <a:latin typeface="Calibri" panose="020F0502020204030204"/>
                  </a:rPr>
                  <a:t>Qualitätsmangement</a:t>
                </a: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2000" noProof="0" dirty="0">
                    <a:solidFill>
                      <a:prstClr val="black"/>
                    </a:solidFill>
                    <a:latin typeface="Calibri" panose="020F0502020204030204"/>
                  </a:rPr>
                  <a:t>Management</a:t>
                </a: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feld 17"/>
              <p:cNvSpPr txBox="1"/>
              <p:nvPr/>
            </p:nvSpPr>
            <p:spPr>
              <a:xfrm>
                <a:off x="6627202" y="1608382"/>
                <a:ext cx="4925773" cy="31700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Definition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„Grad,</a:t>
                </a:r>
                <a:r>
                  <a:rPr kumimoji="0" lang="de-DE" sz="1400" b="0" i="0" u="none" strike="noStrike" kern="1200" cap="none" spc="0" normalizeH="0" noProof="0" dirty="0">
                    <a:ln>
                      <a:noFill/>
                    </a:ln>
                    <a:solidFill>
                      <a:prstClr val="black"/>
                    </a:solidFill>
                    <a:effectLst/>
                    <a:uLnTx/>
                    <a:uFillTx/>
                    <a:latin typeface="Calibri" panose="020F0502020204030204"/>
                    <a:ea typeface="+mn-ea"/>
                    <a:cs typeface="+mn-cs"/>
                  </a:rPr>
                  <a:t> in dem ein Satz </a:t>
                </a:r>
                <a:r>
                  <a:rPr kumimoji="0" lang="de-DE" sz="1400" b="0" i="0" u="none" strike="noStrike" kern="1200" cap="none" spc="0" normalizeH="0" noProof="0" dirty="0" err="1">
                    <a:ln>
                      <a:noFill/>
                    </a:ln>
                    <a:solidFill>
                      <a:prstClr val="black"/>
                    </a:solidFill>
                    <a:effectLst/>
                    <a:uLnTx/>
                    <a:uFillTx/>
                    <a:latin typeface="Calibri" panose="020F0502020204030204"/>
                    <a:ea typeface="+mn-ea"/>
                    <a:cs typeface="+mn-cs"/>
                  </a:rPr>
                  <a:t>inh</a:t>
                </a:r>
                <a:r>
                  <a:rPr lang="de-DE" sz="1400" dirty="0" err="1">
                    <a:solidFill>
                      <a:prstClr val="black"/>
                    </a:solidFill>
                    <a:latin typeface="Calibri" panose="020F0502020204030204"/>
                  </a:rPr>
                  <a:t>ärenter</a:t>
                </a:r>
                <a:r>
                  <a:rPr lang="de-DE" sz="1400" dirty="0">
                    <a:solidFill>
                      <a:prstClr val="black"/>
                    </a:solidFill>
                    <a:latin typeface="Calibri" panose="020F0502020204030204"/>
                  </a:rPr>
                  <a:t> Merkmale eines Objektes Anforderungen erfüllen</a:t>
                </a: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„aufeinander</a:t>
                </a:r>
                <a:r>
                  <a:rPr kumimoji="0" lang="de-DE" sz="1400" b="0" i="0" u="none" strike="noStrike" kern="1200" cap="none" spc="0" normalizeH="0" noProof="0" dirty="0">
                    <a:ln>
                      <a:noFill/>
                    </a:ln>
                    <a:solidFill>
                      <a:prstClr val="black"/>
                    </a:solidFill>
                    <a:effectLst/>
                    <a:uLnTx/>
                    <a:uFillTx/>
                    <a:latin typeface="Calibri" panose="020F0502020204030204"/>
                    <a:ea typeface="+mn-ea"/>
                    <a:cs typeface="+mn-cs"/>
                  </a:rPr>
                  <a:t> abgestimmte Tätigkeiten zum Führen und Steuern einer Organisation</a:t>
                </a: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400" dirty="0">
                  <a:solidFill>
                    <a:prstClr val="black"/>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„Management</a:t>
                </a:r>
                <a:r>
                  <a:rPr kumimoji="0" lang="de-DE" sz="1400" b="0" i="0" u="none" strike="noStrike" kern="1200" cap="none" spc="0" normalizeH="0" noProof="0" dirty="0">
                    <a:ln>
                      <a:noFill/>
                    </a:ln>
                    <a:solidFill>
                      <a:prstClr val="black"/>
                    </a:solidFill>
                    <a:effectLst/>
                    <a:uLnTx/>
                    <a:uFillTx/>
                    <a:latin typeface="Calibri" panose="020F0502020204030204"/>
                    <a:ea typeface="+mn-ea"/>
                    <a:cs typeface="+mn-cs"/>
                  </a:rPr>
                  <a:t> </a:t>
                </a:r>
                <a:r>
                  <a:rPr kumimoji="0" lang="de-DE" sz="1400" b="0" i="0" u="none" strike="noStrike" kern="1200" cap="none" spc="0" normalizeH="0" noProof="0" dirty="0" err="1">
                    <a:ln>
                      <a:noFill/>
                    </a:ln>
                    <a:solidFill>
                      <a:prstClr val="black"/>
                    </a:solidFill>
                    <a:effectLst/>
                    <a:uLnTx/>
                    <a:uFillTx/>
                    <a:latin typeface="Calibri" panose="020F0502020204030204"/>
                    <a:ea typeface="+mn-ea"/>
                    <a:cs typeface="+mn-cs"/>
                  </a:rPr>
                  <a:t>bez</a:t>
                </a:r>
                <a:r>
                  <a:rPr lang="de-DE" sz="1400" dirty="0" err="1">
                    <a:solidFill>
                      <a:prstClr val="black"/>
                    </a:solidFill>
                    <a:latin typeface="Calibri" panose="020F0502020204030204"/>
                  </a:rPr>
                  <a:t>üglich</a:t>
                </a:r>
                <a:r>
                  <a:rPr lang="de-DE" sz="1400" dirty="0">
                    <a:solidFill>
                      <a:prstClr val="black"/>
                    </a:solidFill>
                    <a:latin typeface="Calibri" panose="020F0502020204030204"/>
                  </a:rPr>
                  <a:t> Qualität</a:t>
                </a: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grpSp>
      </p:grpSp>
    </p:spTree>
    <p:extLst>
      <p:ext uri="{BB962C8B-B14F-4D97-AF65-F5344CB8AC3E}">
        <p14:creationId xmlns:p14="http://schemas.microsoft.com/office/powerpoint/2010/main" val="18654202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Rechteck 14"/>
          <p:cNvSpPr/>
          <p:nvPr/>
        </p:nvSpPr>
        <p:spPr>
          <a:xfrm>
            <a:off x="0" y="0"/>
            <a:ext cx="12192000" cy="800100"/>
          </a:xfrm>
          <a:prstGeom prst="rect">
            <a:avLst/>
          </a:prstGeom>
          <a:solidFill>
            <a:srgbClr val="FCC4D2"/>
          </a:solidFill>
          <a:ln w="12700" cap="flat" cmpd="sng" algn="ctr">
            <a:noFill/>
            <a:prstDash val="solid"/>
            <a:miter lim="800000"/>
          </a:ln>
          <a:effectLst/>
        </p:spPr>
        <p:txBody>
          <a:bodyPr rtlCol="0" anchor="ctr"/>
          <a:lstStyle/>
          <a:p>
            <a:pPr lvl="0">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          </a:t>
            </a:r>
            <a:r>
              <a:rPr lang="de-DE" sz="3200" b="1" kern="0" dirty="0">
                <a:solidFill>
                  <a:prstClr val="black"/>
                </a:solidFill>
                <a:latin typeface="Calibri" panose="020F0502020204030204"/>
              </a:rPr>
              <a:t>Qualitätsmanagement - Begriffsdefinition</a:t>
            </a:r>
            <a:endParaRPr lang="de-DE" sz="3200" kern="0" dirty="0">
              <a:solidFill>
                <a:prstClr val="white"/>
              </a:solidFill>
              <a:latin typeface="Calibri" panose="020F0502020204030204"/>
            </a:endParaRPr>
          </a:p>
        </p:txBody>
      </p:sp>
      <p:grpSp>
        <p:nvGrpSpPr>
          <p:cNvPr id="3" name="Gruppieren 2"/>
          <p:cNvGrpSpPr/>
          <p:nvPr/>
        </p:nvGrpSpPr>
        <p:grpSpPr>
          <a:xfrm>
            <a:off x="526211" y="1224951"/>
            <a:ext cx="11000387" cy="3861261"/>
            <a:chOff x="526211" y="1224951"/>
            <a:chExt cx="11000387" cy="3861261"/>
          </a:xfrm>
        </p:grpSpPr>
        <p:sp>
          <p:nvSpPr>
            <p:cNvPr id="14" name="Textfeld 13"/>
            <p:cNvSpPr txBox="1"/>
            <p:nvPr/>
          </p:nvSpPr>
          <p:spPr>
            <a:xfrm>
              <a:off x="526211" y="1224951"/>
              <a:ext cx="1036032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Ordnen Sie die folgenden Definitionen den jeweiligen Begriffen zu.</a:t>
              </a:r>
            </a:p>
          </p:txBody>
        </p:sp>
        <p:grpSp>
          <p:nvGrpSpPr>
            <p:cNvPr id="16" name="Gruppieren 15"/>
            <p:cNvGrpSpPr/>
            <p:nvPr/>
          </p:nvGrpSpPr>
          <p:grpSpPr>
            <a:xfrm>
              <a:off x="1526377" y="1912245"/>
              <a:ext cx="10000221" cy="3173967"/>
              <a:chOff x="1552754" y="1604514"/>
              <a:chExt cx="10000221" cy="3173967"/>
            </a:xfrm>
          </p:grpSpPr>
          <p:sp>
            <p:nvSpPr>
              <p:cNvPr id="17" name="Textfeld 16"/>
              <p:cNvSpPr txBox="1"/>
              <p:nvPr/>
            </p:nvSpPr>
            <p:spPr>
              <a:xfrm>
                <a:off x="1552754" y="1604514"/>
                <a:ext cx="2457793" cy="31700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Begriff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a:solidFill>
                      <a:prstClr val="black"/>
                    </a:solidFill>
                    <a:latin typeface="Calibri" panose="020F0502020204030204"/>
                  </a:rPr>
                  <a:t>Qualität</a:t>
                </a: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err="1">
                    <a:solidFill>
                      <a:prstClr val="black"/>
                    </a:solidFill>
                    <a:latin typeface="Calibri" panose="020F0502020204030204"/>
                  </a:rPr>
                  <a:t>Qualitätsmangement</a:t>
                </a: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2000" noProof="0" dirty="0">
                    <a:solidFill>
                      <a:prstClr val="black"/>
                    </a:solidFill>
                    <a:latin typeface="Calibri" panose="020F0502020204030204"/>
                  </a:rPr>
                  <a:t>Management</a:t>
                </a: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feld 17"/>
              <p:cNvSpPr txBox="1"/>
              <p:nvPr/>
            </p:nvSpPr>
            <p:spPr>
              <a:xfrm>
                <a:off x="6627202" y="1608382"/>
                <a:ext cx="4925773" cy="31700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Definition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„Grad,</a:t>
                </a:r>
                <a:r>
                  <a:rPr kumimoji="0" lang="de-DE" sz="1400" b="0" i="0" u="none" strike="noStrike" kern="1200" cap="none" spc="0" normalizeH="0" noProof="0" dirty="0">
                    <a:ln>
                      <a:noFill/>
                    </a:ln>
                    <a:solidFill>
                      <a:prstClr val="black"/>
                    </a:solidFill>
                    <a:effectLst/>
                    <a:uLnTx/>
                    <a:uFillTx/>
                    <a:latin typeface="Calibri" panose="020F0502020204030204"/>
                    <a:ea typeface="+mn-ea"/>
                    <a:cs typeface="+mn-cs"/>
                  </a:rPr>
                  <a:t> in dem ein Satz </a:t>
                </a:r>
                <a:r>
                  <a:rPr kumimoji="0" lang="de-DE" sz="1400" b="0" i="0" u="none" strike="noStrike" kern="1200" cap="none" spc="0" normalizeH="0" noProof="0" dirty="0" err="1">
                    <a:ln>
                      <a:noFill/>
                    </a:ln>
                    <a:solidFill>
                      <a:prstClr val="black"/>
                    </a:solidFill>
                    <a:effectLst/>
                    <a:uLnTx/>
                    <a:uFillTx/>
                    <a:latin typeface="Calibri" panose="020F0502020204030204"/>
                    <a:ea typeface="+mn-ea"/>
                    <a:cs typeface="+mn-cs"/>
                  </a:rPr>
                  <a:t>inh</a:t>
                </a:r>
                <a:r>
                  <a:rPr lang="de-DE" sz="1400" dirty="0" err="1">
                    <a:solidFill>
                      <a:prstClr val="black"/>
                    </a:solidFill>
                    <a:latin typeface="Calibri" panose="020F0502020204030204"/>
                  </a:rPr>
                  <a:t>ärenter</a:t>
                </a:r>
                <a:r>
                  <a:rPr lang="de-DE" sz="1400" dirty="0">
                    <a:solidFill>
                      <a:prstClr val="black"/>
                    </a:solidFill>
                    <a:latin typeface="Calibri" panose="020F0502020204030204"/>
                  </a:rPr>
                  <a:t> Merkmale eines Objektes Anforderungen erfüllen</a:t>
                </a: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„aufeinander</a:t>
                </a:r>
                <a:r>
                  <a:rPr kumimoji="0" lang="de-DE" sz="1400" b="0" i="0" u="none" strike="noStrike" kern="1200" cap="none" spc="0" normalizeH="0" noProof="0" dirty="0">
                    <a:ln>
                      <a:noFill/>
                    </a:ln>
                    <a:solidFill>
                      <a:prstClr val="black"/>
                    </a:solidFill>
                    <a:effectLst/>
                    <a:uLnTx/>
                    <a:uFillTx/>
                    <a:latin typeface="Calibri" panose="020F0502020204030204"/>
                    <a:ea typeface="+mn-ea"/>
                    <a:cs typeface="+mn-cs"/>
                  </a:rPr>
                  <a:t> abgestimmte Tätigkeiten zum Führen und Steuern einer Organisation</a:t>
                </a: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400" dirty="0">
                  <a:solidFill>
                    <a:prstClr val="black"/>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„Management</a:t>
                </a:r>
                <a:r>
                  <a:rPr kumimoji="0" lang="de-DE" sz="1400" b="0" i="0" u="none" strike="noStrike" kern="1200" cap="none" spc="0" normalizeH="0" noProof="0" dirty="0">
                    <a:ln>
                      <a:noFill/>
                    </a:ln>
                    <a:solidFill>
                      <a:prstClr val="black"/>
                    </a:solidFill>
                    <a:effectLst/>
                    <a:uLnTx/>
                    <a:uFillTx/>
                    <a:latin typeface="Calibri" panose="020F0502020204030204"/>
                    <a:ea typeface="+mn-ea"/>
                    <a:cs typeface="+mn-cs"/>
                  </a:rPr>
                  <a:t> </a:t>
                </a:r>
                <a:r>
                  <a:rPr kumimoji="0" lang="de-DE" sz="1400" b="0" i="0" u="none" strike="noStrike" kern="1200" cap="none" spc="0" normalizeH="0" noProof="0" dirty="0" err="1">
                    <a:ln>
                      <a:noFill/>
                    </a:ln>
                    <a:solidFill>
                      <a:prstClr val="black"/>
                    </a:solidFill>
                    <a:effectLst/>
                    <a:uLnTx/>
                    <a:uFillTx/>
                    <a:latin typeface="Calibri" panose="020F0502020204030204"/>
                    <a:ea typeface="+mn-ea"/>
                    <a:cs typeface="+mn-cs"/>
                  </a:rPr>
                  <a:t>bez</a:t>
                </a:r>
                <a:r>
                  <a:rPr lang="de-DE" sz="1400" dirty="0" err="1">
                    <a:solidFill>
                      <a:prstClr val="black"/>
                    </a:solidFill>
                    <a:latin typeface="Calibri" panose="020F0502020204030204"/>
                  </a:rPr>
                  <a:t>üglich</a:t>
                </a:r>
                <a:r>
                  <a:rPr lang="de-DE" sz="1400" dirty="0">
                    <a:solidFill>
                      <a:prstClr val="black"/>
                    </a:solidFill>
                    <a:latin typeface="Calibri" panose="020F0502020204030204"/>
                  </a:rPr>
                  <a:t> Qualität</a:t>
                </a: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grpSp>
      </p:grpSp>
      <p:grpSp>
        <p:nvGrpSpPr>
          <p:cNvPr id="2" name="Gruppieren 1"/>
          <p:cNvGrpSpPr/>
          <p:nvPr/>
        </p:nvGrpSpPr>
        <p:grpSpPr>
          <a:xfrm>
            <a:off x="3935413" y="3033713"/>
            <a:ext cx="2592387" cy="1835150"/>
            <a:chOff x="3935413" y="3033713"/>
            <a:chExt cx="2592387" cy="1835150"/>
          </a:xfrm>
        </p:grpSpPr>
        <p:cxnSp>
          <p:nvCxnSpPr>
            <p:cNvPr id="19" name="Gerader Verbinder 18"/>
            <p:cNvCxnSpPr/>
            <p:nvPr/>
          </p:nvCxnSpPr>
          <p:spPr bwMode="auto">
            <a:xfrm>
              <a:off x="3935413" y="3033713"/>
              <a:ext cx="259238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r Verbinder 22"/>
            <p:cNvCxnSpPr/>
            <p:nvPr/>
          </p:nvCxnSpPr>
          <p:spPr bwMode="auto">
            <a:xfrm flipV="1">
              <a:off x="3935413" y="3933825"/>
              <a:ext cx="2592387" cy="935038"/>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r Verbinder 24"/>
            <p:cNvCxnSpPr/>
            <p:nvPr/>
          </p:nvCxnSpPr>
          <p:spPr bwMode="auto">
            <a:xfrm>
              <a:off x="3935413" y="3937519"/>
              <a:ext cx="2592387" cy="93134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1374746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rPr>
              <a:t>Qualitätsmanagement</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4" name="Textfeld 13"/>
          <p:cNvSpPr txBox="1"/>
          <p:nvPr/>
        </p:nvSpPr>
        <p:spPr>
          <a:xfrm>
            <a:off x="526211" y="1224951"/>
            <a:ext cx="10360325" cy="19543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Markieren Sie die richtige Aussage.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Zum</a:t>
            </a:r>
            <a:r>
              <a:rPr kumimoji="0" lang="de-DE" sz="1800" b="0" i="0" u="none" strike="noStrike" kern="1200" cap="none" spc="0" normalizeH="0" noProof="0" dirty="0">
                <a:ln>
                  <a:noFill/>
                </a:ln>
                <a:solidFill>
                  <a:prstClr val="black"/>
                </a:solidFill>
                <a:effectLst/>
                <a:uLnTx/>
                <a:uFillTx/>
                <a:latin typeface="Calibri" panose="020F0502020204030204"/>
                <a:ea typeface="+mn-ea"/>
                <a:cs typeface="+mn-cs"/>
              </a:rPr>
              <a:t> Begriff Qualität sollten Mitarbeitende ein einheitliches </a:t>
            </a:r>
            <a:r>
              <a:rPr kumimoji="0" lang="de-DE" sz="1800" b="0" i="0" u="none" strike="noStrike" kern="1200" cap="none" spc="0" normalizeH="0" noProof="0" dirty="0" err="1">
                <a:ln>
                  <a:noFill/>
                </a:ln>
                <a:solidFill>
                  <a:prstClr val="black"/>
                </a:solidFill>
                <a:effectLst/>
                <a:uLnTx/>
                <a:uFillTx/>
                <a:latin typeface="Calibri" panose="020F0502020204030204"/>
                <a:ea typeface="+mn-ea"/>
                <a:cs typeface="+mn-cs"/>
              </a:rPr>
              <a:t>Verst</a:t>
            </a:r>
            <a:r>
              <a:rPr lang="de-DE" dirty="0" err="1">
                <a:solidFill>
                  <a:prstClr val="black"/>
                </a:solidFill>
                <a:latin typeface="Calibri" panose="020F0502020204030204"/>
              </a:rPr>
              <a:t>ändnis</a:t>
            </a:r>
            <a:r>
              <a:rPr lang="de-DE" dirty="0">
                <a:solidFill>
                  <a:prstClr val="black"/>
                </a:solidFill>
                <a:latin typeface="Calibri" panose="020F0502020204030204"/>
              </a:rPr>
              <a:t> haben.</a:t>
            </a: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Das Management</a:t>
            </a:r>
            <a:r>
              <a:rPr kumimoji="0" lang="de-DE" sz="1800" b="0" i="0" u="none" strike="noStrike" kern="1200" cap="none" spc="0" normalizeH="0" noProof="0" dirty="0">
                <a:ln>
                  <a:noFill/>
                </a:ln>
                <a:solidFill>
                  <a:prstClr val="black"/>
                </a:solidFill>
                <a:effectLst/>
                <a:uLnTx/>
                <a:uFillTx/>
                <a:latin typeface="Calibri" panose="020F0502020204030204"/>
                <a:ea typeface="+mn-ea"/>
                <a:cs typeface="+mn-cs"/>
              </a:rPr>
              <a:t> bezieht sich oft direkt auf eine einzelne Person, die die Erlaubnis und die Verantwortung für die Führung und Koordination einer Organisation besitzt</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6731636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rPr>
              <a:t>Qualitätsmanagement</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4" name="Textfeld 13"/>
          <p:cNvSpPr txBox="1"/>
          <p:nvPr/>
        </p:nvSpPr>
        <p:spPr>
          <a:xfrm>
            <a:off x="526211" y="1224951"/>
            <a:ext cx="10360325" cy="19543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Markieren Sie die richtige Aussage.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þ"/>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Zum</a:t>
            </a:r>
            <a:r>
              <a:rPr kumimoji="0" lang="de-DE" sz="1800" b="0" i="0" u="none" strike="noStrike" kern="1200" cap="none" spc="0" normalizeH="0" noProof="0" dirty="0">
                <a:ln>
                  <a:noFill/>
                </a:ln>
                <a:solidFill>
                  <a:prstClr val="black"/>
                </a:solidFill>
                <a:effectLst/>
                <a:uLnTx/>
                <a:uFillTx/>
                <a:latin typeface="Calibri" panose="020F0502020204030204"/>
                <a:ea typeface="+mn-ea"/>
                <a:cs typeface="+mn-cs"/>
              </a:rPr>
              <a:t> Begriff Qualität sollten Mitarbeitende ein einheitliches </a:t>
            </a:r>
            <a:r>
              <a:rPr kumimoji="0" lang="de-DE" sz="1800" b="0" i="0" u="none" strike="noStrike" kern="1200" cap="none" spc="0" normalizeH="0" noProof="0" dirty="0" err="1">
                <a:ln>
                  <a:noFill/>
                </a:ln>
                <a:solidFill>
                  <a:prstClr val="black"/>
                </a:solidFill>
                <a:effectLst/>
                <a:uLnTx/>
                <a:uFillTx/>
                <a:latin typeface="Calibri" panose="020F0502020204030204"/>
                <a:ea typeface="+mn-ea"/>
                <a:cs typeface="+mn-cs"/>
              </a:rPr>
              <a:t>Verst</a:t>
            </a:r>
            <a:r>
              <a:rPr lang="de-DE" dirty="0" err="1">
                <a:solidFill>
                  <a:prstClr val="black"/>
                </a:solidFill>
                <a:latin typeface="Calibri" panose="020F0502020204030204"/>
              </a:rPr>
              <a:t>ändnis</a:t>
            </a:r>
            <a:r>
              <a:rPr lang="de-DE" dirty="0">
                <a:solidFill>
                  <a:prstClr val="black"/>
                </a:solidFill>
                <a:latin typeface="Calibri" panose="020F0502020204030204"/>
              </a:rPr>
              <a:t> haben.</a:t>
            </a: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Das Management</a:t>
            </a:r>
            <a:r>
              <a:rPr kumimoji="0" lang="de-DE" sz="1800" b="0" i="0" u="none" strike="noStrike" kern="1200" cap="none" spc="0" normalizeH="0" noProof="0" dirty="0">
                <a:ln>
                  <a:noFill/>
                </a:ln>
                <a:solidFill>
                  <a:prstClr val="black"/>
                </a:solidFill>
                <a:effectLst/>
                <a:uLnTx/>
                <a:uFillTx/>
                <a:latin typeface="Calibri" panose="020F0502020204030204"/>
                <a:ea typeface="+mn-ea"/>
                <a:cs typeface="+mn-cs"/>
              </a:rPr>
              <a:t> bezieht sich oft direkt auf eine einzelne Person, die die Erlaubnis und die Verantwortung für die Führung und Koordination einer Organisation besitzt</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24551922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rPr>
              <a:t>Erfolgsfaktor </a:t>
            </a:r>
            <a:r>
              <a:rPr kumimoji="0" lang="de-DE" sz="3200" b="1" i="0" u="none" strike="noStrike" kern="1200" cap="none" spc="0" normalizeH="0" baseline="0" noProof="0" dirty="0" err="1">
                <a:ln>
                  <a:noFill/>
                </a:ln>
                <a:solidFill>
                  <a:prstClr val="black"/>
                </a:solidFill>
                <a:effectLst/>
                <a:uLnTx/>
                <a:uFillTx/>
                <a:latin typeface="Calibri" panose="020F0502020204030204"/>
                <a:ea typeface="+mn-ea"/>
                <a:cs typeface="+mn-cs"/>
              </a:rPr>
              <a:t>Qualit</a:t>
            </a:r>
            <a:r>
              <a:rPr lang="de-DE" sz="3200" b="1" dirty="0" err="1">
                <a:solidFill>
                  <a:prstClr val="black"/>
                </a:solidFill>
                <a:latin typeface="Calibri" panose="020F0502020204030204"/>
              </a:rPr>
              <a:t>ätsmanagement</a:t>
            </a:r>
            <a:endPar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9238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Markieren Sie die richtigen Aussagen.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000000"/>
              </a:solidFill>
              <a:effectLst/>
              <a:uLnTx/>
              <a:uFillTx/>
              <a:latin typeface="Wingdings" panose="05000000000000000000" pitchFamily="2" charset="2"/>
              <a:ea typeface="+mn-ea"/>
              <a:cs typeface="+mn-cs"/>
              <a:sym typeface="Wingdings" panose="05000000000000000000" pitchFamily="2" charset="2"/>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Die Qualität ist Schlüsselfaktor</a:t>
            </a:r>
            <a:r>
              <a:rPr lang="de-DE" dirty="0">
                <a:solidFill>
                  <a:prstClr val="black"/>
                </a:solidFill>
                <a:latin typeface="Calibri" panose="020F0502020204030204"/>
              </a:rPr>
              <a:t>, um sich als Unternehmen gegenüber der Konkurrenz wettbewerbsfähig zu halten und steigenden Kundenwünschen gerecht zu werden</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Eine intensive Kundenbetreuung gehört nicht zu den Anforderungen an Qualität</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Fehlerhafte Produkte führen zu steigenden Kosten durch Nacharbeit oder Entstehung von Ausschuss</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Die Technisierung</a:t>
            </a:r>
            <a:r>
              <a:rPr kumimoji="0" lang="de-DE" sz="1800" b="0" i="0" u="none" strike="noStrike" kern="1200" cap="none" spc="0" normalizeH="0" noProof="0" dirty="0">
                <a:ln>
                  <a:noFill/>
                </a:ln>
                <a:solidFill>
                  <a:prstClr val="black"/>
                </a:solidFill>
                <a:effectLst/>
                <a:uLnTx/>
                <a:uFillTx/>
                <a:latin typeface="Calibri" panose="020F0502020204030204"/>
                <a:ea typeface="+mn-ea"/>
                <a:cs typeface="+mn-cs"/>
              </a:rPr>
              <a:t> des Alltags und wachsendes Umweltbewusstsein führen dazu, dass der Anspruch an Qualität sinkt</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18431385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rPr>
              <a:t>Erfolgsfaktor </a:t>
            </a:r>
            <a:r>
              <a:rPr kumimoji="0" lang="de-DE" sz="3200" b="1" i="0" u="none" strike="noStrike" kern="1200" cap="none" spc="0" normalizeH="0" baseline="0" noProof="0" dirty="0" err="1">
                <a:ln>
                  <a:noFill/>
                </a:ln>
                <a:solidFill>
                  <a:prstClr val="black"/>
                </a:solidFill>
                <a:effectLst/>
                <a:uLnTx/>
                <a:uFillTx/>
                <a:latin typeface="Calibri" panose="020F0502020204030204"/>
                <a:ea typeface="+mn-ea"/>
                <a:cs typeface="+mn-cs"/>
              </a:rPr>
              <a:t>Qualit</a:t>
            </a:r>
            <a:r>
              <a:rPr lang="de-DE" sz="3200" b="1" dirty="0" err="1">
                <a:solidFill>
                  <a:prstClr val="black"/>
                </a:solidFill>
                <a:latin typeface="Calibri" panose="020F0502020204030204"/>
              </a:rPr>
              <a:t>ätsmanagement</a:t>
            </a:r>
            <a:endPar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9238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Markieren Sie die richtigen Aussagen.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000000"/>
              </a:solidFill>
              <a:effectLst/>
              <a:uLnTx/>
              <a:uFillTx/>
              <a:latin typeface="Wingdings" panose="05000000000000000000" pitchFamily="2" charset="2"/>
              <a:ea typeface="+mn-ea"/>
              <a:cs typeface="+mn-cs"/>
              <a:sym typeface="Wingdings" panose="05000000000000000000" pitchFamily="2" charset="2"/>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þ"/>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Die Qualität ist Schlüsselfaktor</a:t>
            </a:r>
            <a:r>
              <a:rPr lang="de-DE" dirty="0">
                <a:solidFill>
                  <a:prstClr val="black"/>
                </a:solidFill>
                <a:latin typeface="Calibri" panose="020F0502020204030204"/>
              </a:rPr>
              <a:t>, um sich als Unternehmen gegenüber der Konkurrenz wettbewerbsfähig zu halten und steigenden Kundenwünschen gerecht zu werden</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Eine intensive Kundenbetreuung gehört nicht zu den Anforderungen an Qualität</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þ"/>
              <a:tabLst/>
              <a:defRPr/>
            </a:pPr>
            <a:r>
              <a:rPr lang="de-DE" dirty="0">
                <a:solidFill>
                  <a:prstClr val="black"/>
                </a:solidFill>
                <a:latin typeface="Calibri" panose="020F0502020204030204"/>
              </a:rPr>
              <a:t>Fehlerhafte Produkte führen zu steigenden Kosten durch Nacharbeit oder Entstehung von Ausschuss</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Die Technisierung</a:t>
            </a:r>
            <a:r>
              <a:rPr kumimoji="0" lang="de-DE" sz="1800" b="0" i="0" u="none" strike="noStrike" kern="1200" cap="none" spc="0" normalizeH="0" noProof="0" dirty="0">
                <a:ln>
                  <a:noFill/>
                </a:ln>
                <a:solidFill>
                  <a:prstClr val="black"/>
                </a:solidFill>
                <a:effectLst/>
                <a:uLnTx/>
                <a:uFillTx/>
                <a:latin typeface="Calibri" panose="020F0502020204030204"/>
                <a:ea typeface="+mn-ea"/>
                <a:cs typeface="+mn-cs"/>
              </a:rPr>
              <a:t> des Alltags und wachsendes Umweltbewusstsein führen dazu, dass der Anspruch an Qualität sinkt</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32137203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rPr>
              <a:t>Elemente</a:t>
            </a:r>
            <a:r>
              <a:rPr kumimoji="0" lang="de-DE" sz="3200" b="1" i="0" u="none" strike="noStrike" kern="1200" cap="none" spc="0" normalizeH="0" noProof="0" dirty="0">
                <a:ln>
                  <a:noFill/>
                </a:ln>
                <a:solidFill>
                  <a:prstClr val="black"/>
                </a:solidFill>
                <a:effectLst/>
                <a:uLnTx/>
                <a:uFillTx/>
                <a:latin typeface="Calibri" panose="020F0502020204030204"/>
                <a:ea typeface="+mn-ea"/>
                <a:cs typeface="+mn-cs"/>
              </a:rPr>
              <a:t> des</a:t>
            </a:r>
            <a:r>
              <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rPr>
              <a:t> Qualität</a:t>
            </a:r>
            <a:r>
              <a:rPr lang="de-DE" sz="3200" b="1" dirty="0" err="1">
                <a:solidFill>
                  <a:prstClr val="black"/>
                </a:solidFill>
                <a:latin typeface="Calibri" panose="020F0502020204030204"/>
              </a:rPr>
              <a:t>smanagements</a:t>
            </a:r>
            <a:endPar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6468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Markieren Sie die richtigen Aussagen.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000000"/>
              </a:solidFill>
              <a:effectLst/>
              <a:uLnTx/>
              <a:uFillTx/>
              <a:latin typeface="Wingdings" panose="05000000000000000000" pitchFamily="2" charset="2"/>
              <a:ea typeface="+mn-ea"/>
              <a:cs typeface="+mn-cs"/>
              <a:sym typeface="Wingdings" panose="05000000000000000000" pitchFamily="2" charset="2"/>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Die Geschäftsleitung</a:t>
            </a:r>
            <a:r>
              <a:rPr kumimoji="0" lang="de-DE" sz="1800" b="0" i="0" u="none" strike="noStrike" kern="1200" cap="none" spc="0" normalizeH="0" noProof="0" dirty="0">
                <a:ln>
                  <a:noFill/>
                </a:ln>
                <a:solidFill>
                  <a:prstClr val="black"/>
                </a:solidFill>
                <a:effectLst/>
                <a:uLnTx/>
                <a:uFillTx/>
                <a:latin typeface="Calibri" panose="020F0502020204030204"/>
                <a:ea typeface="+mn-ea"/>
                <a:cs typeface="+mn-cs"/>
              </a:rPr>
              <a:t> ist hauptverantwortlich für die Qualität</a:t>
            </a:r>
            <a:r>
              <a:rPr lang="de-DE" dirty="0">
                <a:solidFill>
                  <a:prstClr val="black"/>
                </a:solidFill>
                <a:latin typeface="Calibri" panose="020F0502020204030204"/>
              </a:rPr>
              <a:t> der Produkte</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Die Qualitätspolitik muss stets in Form eines Qualitätsmanagementhandbuchs als Information dokumentiert und verfügbar sein</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Normen gelten immer als verpflichtend</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Gesetze und Normen</a:t>
            </a:r>
            <a:r>
              <a:rPr kumimoji="0" lang="de-DE" sz="1800" b="0" i="0" u="none" strike="noStrike" kern="1200" cap="none" spc="0" normalizeH="0" noProof="0" dirty="0">
                <a:ln>
                  <a:noFill/>
                </a:ln>
                <a:solidFill>
                  <a:prstClr val="black"/>
                </a:solidFill>
                <a:effectLst/>
                <a:uLnTx/>
                <a:uFillTx/>
                <a:latin typeface="Calibri" panose="020F0502020204030204"/>
                <a:ea typeface="+mn-ea"/>
                <a:cs typeface="+mn-cs"/>
              </a:rPr>
              <a:t> bestimmen die Qualitätspolitik</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8969720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Übersicht</a:t>
            </a:r>
          </a:p>
        </p:txBody>
      </p:sp>
      <p:sp>
        <p:nvSpPr>
          <p:cNvPr id="36" name="Abgerundetes Rechteck 35"/>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grpSp>
        <p:nvGrpSpPr>
          <p:cNvPr id="4" name="Gruppieren 3"/>
          <p:cNvGrpSpPr/>
          <p:nvPr/>
        </p:nvGrpSpPr>
        <p:grpSpPr>
          <a:xfrm>
            <a:off x="271390" y="1773238"/>
            <a:ext cx="11649219" cy="4319587"/>
            <a:chOff x="334963" y="1773238"/>
            <a:chExt cx="11649219" cy="4319587"/>
          </a:xfrm>
        </p:grpSpPr>
        <p:grpSp>
          <p:nvGrpSpPr>
            <p:cNvPr id="5" name="Gruppieren 4"/>
            <p:cNvGrpSpPr/>
            <p:nvPr/>
          </p:nvGrpSpPr>
          <p:grpSpPr>
            <a:xfrm>
              <a:off x="334963" y="1773238"/>
              <a:ext cx="5761037" cy="4319587"/>
              <a:chOff x="334963" y="1773238"/>
              <a:chExt cx="5761037" cy="4319587"/>
            </a:xfrm>
          </p:grpSpPr>
          <p:grpSp>
            <p:nvGrpSpPr>
              <p:cNvPr id="8" name="Gruppieren 7"/>
              <p:cNvGrpSpPr/>
              <p:nvPr/>
            </p:nvGrpSpPr>
            <p:grpSpPr>
              <a:xfrm>
                <a:off x="334963" y="4437063"/>
                <a:ext cx="5761037" cy="792162"/>
                <a:chOff x="334963" y="5300663"/>
                <a:chExt cx="5761037" cy="792162"/>
              </a:xfrm>
            </p:grpSpPr>
            <p:sp>
              <p:nvSpPr>
                <p:cNvPr id="31" name="Abgerundetes Rechteck 30"/>
                <p:cNvSpPr/>
                <p:nvPr/>
              </p:nvSpPr>
              <p:spPr>
                <a:xfrm>
                  <a:off x="334963" y="5300663"/>
                  <a:ext cx="504825" cy="360362"/>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6</a:t>
                  </a:r>
                </a:p>
              </p:txBody>
            </p:sp>
            <p:sp>
              <p:nvSpPr>
                <p:cNvPr id="32" name="Abgerundetes Rechteck 31"/>
                <p:cNvSpPr/>
                <p:nvPr/>
              </p:nvSpPr>
              <p:spPr>
                <a:xfrm>
                  <a:off x="911225" y="5300663"/>
                  <a:ext cx="5184775" cy="360362"/>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Qualitätsmanagementsysteme</a:t>
                  </a:r>
                </a:p>
              </p:txBody>
            </p:sp>
            <p:sp>
              <p:nvSpPr>
                <p:cNvPr id="33" name="Abgerundetes Rechteck 32"/>
                <p:cNvSpPr/>
                <p:nvPr/>
              </p:nvSpPr>
              <p:spPr>
                <a:xfrm>
                  <a:off x="911225" y="5734050"/>
                  <a:ext cx="518477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white"/>
                      </a:solidFill>
                      <a:effectLst/>
                      <a:uLnTx/>
                      <a:uFillTx/>
                      <a:latin typeface="Calibri" panose="020F0502020204030204"/>
                      <a:ea typeface="+mn-ea"/>
                      <a:cs typeface="+mn-cs"/>
                    </a:rPr>
                    <a:t>Qualitätsmanagementsysteme</a:t>
                  </a:r>
                  <a:r>
                    <a:rPr kumimoji="0" lang="de-DE" sz="1600" b="0" i="0" u="none" strike="noStrike" kern="0" cap="none" spc="0" normalizeH="0" noProof="0" dirty="0">
                      <a:ln>
                        <a:noFill/>
                      </a:ln>
                      <a:solidFill>
                        <a:prstClr val="white"/>
                      </a:solidFill>
                      <a:effectLst/>
                      <a:uLnTx/>
                      <a:uFillTx/>
                      <a:latin typeface="Calibri" panose="020F0502020204030204"/>
                      <a:ea typeface="+mn-ea"/>
                      <a:cs typeface="+mn-cs"/>
                    </a:rPr>
                    <a:t> nach DIN EN ISO 9001:2015</a:t>
                  </a:r>
                  <a:endParaRPr kumimoji="0" lang="de-DE" sz="16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4" name="Abgerundetes Rechteck 33"/>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7</a:t>
                  </a:r>
                </a:p>
              </p:txBody>
            </p:sp>
          </p:grpSp>
          <p:grpSp>
            <p:nvGrpSpPr>
              <p:cNvPr id="9" name="Gruppieren 8"/>
              <p:cNvGrpSpPr/>
              <p:nvPr/>
            </p:nvGrpSpPr>
            <p:grpSpPr>
              <a:xfrm>
                <a:off x="334963" y="1773238"/>
                <a:ext cx="5761037" cy="863600"/>
                <a:chOff x="334963" y="5229225"/>
                <a:chExt cx="5761037" cy="863600"/>
              </a:xfrm>
            </p:grpSpPr>
            <p:sp>
              <p:nvSpPr>
                <p:cNvPr id="27" name="Abgerundetes Rechteck 26"/>
                <p:cNvSpPr/>
                <p:nvPr/>
              </p:nvSpPr>
              <p:spPr>
                <a:xfrm>
                  <a:off x="334963" y="5229225"/>
                  <a:ext cx="504825" cy="431800"/>
                </a:xfrm>
                <a:prstGeom prst="roundRect">
                  <a:avLst/>
                </a:prstGeom>
                <a:solidFill>
                  <a:srgbClr val="740D21"/>
                </a:solidFill>
                <a:ln w="12700" cap="flat" cmpd="sng" algn="ctr">
                  <a:noFill/>
                  <a:prstDash val="solid"/>
                  <a:miter lim="800000"/>
                </a:ln>
                <a:effectLst/>
              </p:spPr>
              <p:txBody>
                <a:bodyPr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Nr.</a:t>
                  </a:r>
                </a:p>
              </p:txBody>
            </p:sp>
            <p:sp>
              <p:nvSpPr>
                <p:cNvPr id="28" name="Abgerundetes Rechteck 27"/>
                <p:cNvSpPr/>
                <p:nvPr/>
              </p:nvSpPr>
              <p:spPr>
                <a:xfrm>
                  <a:off x="911225" y="5229225"/>
                  <a:ext cx="5184775" cy="431800"/>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Thema</a:t>
                  </a:r>
                </a:p>
              </p:txBody>
            </p:sp>
            <p:sp>
              <p:nvSpPr>
                <p:cNvPr id="29" name="Abgerundetes Rechteck 28"/>
                <p:cNvSpPr/>
                <p:nvPr/>
              </p:nvSpPr>
              <p:spPr>
                <a:xfrm>
                  <a:off x="911225" y="5734050"/>
                  <a:ext cx="518477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Qualitätsmanagement</a:t>
                  </a: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 - Begriffsdefinition</a:t>
                  </a:r>
                </a:p>
              </p:txBody>
            </p:sp>
            <p:sp>
              <p:nvSpPr>
                <p:cNvPr id="30" name="Abgerundetes Rechteck 29"/>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10" name="Gruppieren 9"/>
              <p:cNvGrpSpPr/>
              <p:nvPr/>
            </p:nvGrpSpPr>
            <p:grpSpPr>
              <a:xfrm>
                <a:off x="334963" y="2709863"/>
                <a:ext cx="5761037" cy="1655762"/>
                <a:chOff x="334963" y="4437063"/>
                <a:chExt cx="5761037" cy="1655762"/>
              </a:xfrm>
            </p:grpSpPr>
            <p:grpSp>
              <p:nvGrpSpPr>
                <p:cNvPr id="17" name="Gruppieren 16"/>
                <p:cNvGrpSpPr/>
                <p:nvPr/>
              </p:nvGrpSpPr>
              <p:grpSpPr>
                <a:xfrm>
                  <a:off x="334963" y="4437063"/>
                  <a:ext cx="5761037" cy="792162"/>
                  <a:chOff x="334963" y="5300663"/>
                  <a:chExt cx="5761037" cy="792162"/>
                </a:xfrm>
              </p:grpSpPr>
              <p:sp>
                <p:nvSpPr>
                  <p:cNvPr id="23" name="Abgerundetes Rechteck 22"/>
                  <p:cNvSpPr/>
                  <p:nvPr/>
                </p:nvSpPr>
                <p:spPr>
                  <a:xfrm>
                    <a:off x="334963" y="5300663"/>
                    <a:ext cx="504825" cy="360362"/>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2</a:t>
                    </a:r>
                  </a:p>
                </p:txBody>
              </p:sp>
              <p:sp>
                <p:nvSpPr>
                  <p:cNvPr id="24" name="Abgerundetes Rechteck 23"/>
                  <p:cNvSpPr/>
                  <p:nvPr/>
                </p:nvSpPr>
                <p:spPr>
                  <a:xfrm>
                    <a:off x="911225" y="5300663"/>
                    <a:ext cx="5184775" cy="360362"/>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Erfolgsfaktor</a:t>
                    </a:r>
                    <a:r>
                      <a:rPr kumimoji="0" lang="de-DE" sz="1800" b="0" i="0" u="none" strike="noStrike" kern="0" cap="none" spc="0" normalizeH="0" noProof="0" dirty="0">
                        <a:ln>
                          <a:noFill/>
                        </a:ln>
                        <a:solidFill>
                          <a:prstClr val="white"/>
                        </a:solidFill>
                        <a:effectLst/>
                        <a:uLnTx/>
                        <a:uFillTx/>
                        <a:latin typeface="Calibri" panose="020F0502020204030204"/>
                        <a:ea typeface="+mn-ea"/>
                        <a:cs typeface="+mn-cs"/>
                      </a:rPr>
                      <a:t> Qualität</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5" name="Abgerundetes Rechteck 24"/>
                  <p:cNvSpPr/>
                  <p:nvPr/>
                </p:nvSpPr>
                <p:spPr>
                  <a:xfrm>
                    <a:off x="911225" y="5734050"/>
                    <a:ext cx="518477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Elemente</a:t>
                    </a:r>
                    <a:r>
                      <a:rPr kumimoji="0" lang="de-DE" sz="1800" b="0" i="0" u="none" strike="noStrike" kern="0" cap="none" spc="0" normalizeH="0" noProof="0" dirty="0">
                        <a:ln>
                          <a:noFill/>
                        </a:ln>
                        <a:solidFill>
                          <a:prstClr val="white"/>
                        </a:solidFill>
                        <a:effectLst/>
                        <a:uLnTx/>
                        <a:uFillTx/>
                        <a:latin typeface="Calibri" panose="020F0502020204030204"/>
                        <a:ea typeface="+mn-ea"/>
                        <a:cs typeface="+mn-cs"/>
                      </a:rPr>
                      <a:t> des Qualitätsmanagements</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6" name="Abgerundetes Rechteck 25"/>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18" name="Gruppieren 17"/>
                <p:cNvGrpSpPr/>
                <p:nvPr/>
              </p:nvGrpSpPr>
              <p:grpSpPr>
                <a:xfrm>
                  <a:off x="334963" y="5300663"/>
                  <a:ext cx="5761037" cy="792162"/>
                  <a:chOff x="334963" y="5300663"/>
                  <a:chExt cx="5761037" cy="792162"/>
                </a:xfrm>
              </p:grpSpPr>
              <p:sp>
                <p:nvSpPr>
                  <p:cNvPr id="19" name="Abgerundetes Rechteck 18"/>
                  <p:cNvSpPr/>
                  <p:nvPr/>
                </p:nvSpPr>
                <p:spPr>
                  <a:xfrm>
                    <a:off x="334963" y="5300663"/>
                    <a:ext cx="504825" cy="360362"/>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4</a:t>
                    </a:r>
                  </a:p>
                </p:txBody>
              </p:sp>
              <p:sp>
                <p:nvSpPr>
                  <p:cNvPr id="20" name="Abgerundetes Rechteck 19"/>
                  <p:cNvSpPr/>
                  <p:nvPr/>
                </p:nvSpPr>
                <p:spPr>
                  <a:xfrm>
                    <a:off x="911225" y="5300663"/>
                    <a:ext cx="5184775" cy="360362"/>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Prozessmanagement</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1" name="Abgerundetes Rechteck 20"/>
                  <p:cNvSpPr/>
                  <p:nvPr/>
                </p:nvSpPr>
                <p:spPr>
                  <a:xfrm>
                    <a:off x="911225" y="5734050"/>
                    <a:ext cx="518477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4 Phasen des Prozessmanagements</a:t>
                    </a:r>
                  </a:p>
                </p:txBody>
              </p:sp>
              <p:sp>
                <p:nvSpPr>
                  <p:cNvPr id="22" name="Abgerundetes Rechteck 21"/>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5</a:t>
                    </a:r>
                  </a:p>
                </p:txBody>
              </p:sp>
            </p:grpSp>
          </p:grpSp>
          <p:grpSp>
            <p:nvGrpSpPr>
              <p:cNvPr id="11" name="Gruppieren 10"/>
              <p:cNvGrpSpPr/>
              <p:nvPr/>
            </p:nvGrpSpPr>
            <p:grpSpPr>
              <a:xfrm>
                <a:off x="334963" y="5300663"/>
                <a:ext cx="5761037" cy="792162"/>
                <a:chOff x="334963" y="5300663"/>
                <a:chExt cx="5761037" cy="792162"/>
              </a:xfrm>
            </p:grpSpPr>
            <p:sp>
              <p:nvSpPr>
                <p:cNvPr id="12" name="Abgerundetes Rechteck 11"/>
                <p:cNvSpPr/>
                <p:nvPr/>
              </p:nvSpPr>
              <p:spPr>
                <a:xfrm>
                  <a:off x="334963" y="5300663"/>
                  <a:ext cx="504825" cy="360362"/>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8</a:t>
                  </a:r>
                </a:p>
              </p:txBody>
            </p:sp>
            <p:sp>
              <p:nvSpPr>
                <p:cNvPr id="13" name="Abgerundetes Rechteck 12"/>
                <p:cNvSpPr/>
                <p:nvPr/>
              </p:nvSpPr>
              <p:spPr>
                <a:xfrm>
                  <a:off x="911225" y="5300663"/>
                  <a:ext cx="5184775" cy="360362"/>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Struktur eines Qualtitätsmangementsystems</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4" name="Abgerundetes Rechteck 13"/>
                <p:cNvSpPr/>
                <p:nvPr/>
              </p:nvSpPr>
              <p:spPr>
                <a:xfrm>
                  <a:off x="911225" y="5734050"/>
                  <a:ext cx="518477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Qualitätswerkzeuge – PDCA-Zyklus</a:t>
                  </a:r>
                </a:p>
              </p:txBody>
            </p:sp>
            <p:sp>
              <p:nvSpPr>
                <p:cNvPr id="16" name="Abgerundetes Rechteck 15"/>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9</a:t>
                  </a:r>
                </a:p>
              </p:txBody>
            </p:sp>
          </p:grpSp>
        </p:grpSp>
        <p:grpSp>
          <p:nvGrpSpPr>
            <p:cNvPr id="56" name="Gruppieren 55"/>
            <p:cNvGrpSpPr/>
            <p:nvPr/>
          </p:nvGrpSpPr>
          <p:grpSpPr>
            <a:xfrm>
              <a:off x="6223145" y="1773238"/>
              <a:ext cx="5761037" cy="3887787"/>
              <a:chOff x="334963" y="1773238"/>
              <a:chExt cx="5761037" cy="3887787"/>
            </a:xfrm>
          </p:grpSpPr>
          <p:grpSp>
            <p:nvGrpSpPr>
              <p:cNvPr id="57" name="Gruppieren 56"/>
              <p:cNvGrpSpPr/>
              <p:nvPr/>
            </p:nvGrpSpPr>
            <p:grpSpPr>
              <a:xfrm>
                <a:off x="334963" y="4437063"/>
                <a:ext cx="5761037" cy="792162"/>
                <a:chOff x="334963" y="5300663"/>
                <a:chExt cx="5761037" cy="792162"/>
              </a:xfrm>
            </p:grpSpPr>
            <p:sp>
              <p:nvSpPr>
                <p:cNvPr id="79" name="Abgerundetes Rechteck 78"/>
                <p:cNvSpPr/>
                <p:nvPr/>
              </p:nvSpPr>
              <p:spPr>
                <a:xfrm>
                  <a:off x="334963" y="5300663"/>
                  <a:ext cx="504825" cy="360362"/>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15</a:t>
                  </a:r>
                </a:p>
              </p:txBody>
            </p:sp>
            <p:sp>
              <p:nvSpPr>
                <p:cNvPr id="80" name="Abgerundetes Rechteck 79"/>
                <p:cNvSpPr/>
                <p:nvPr/>
              </p:nvSpPr>
              <p:spPr>
                <a:xfrm>
                  <a:off x="911225" y="5300663"/>
                  <a:ext cx="5184775" cy="360362"/>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Stage-Gate</a:t>
                  </a:r>
                  <a:r>
                    <a:rPr lang="de-DE" kern="0" dirty="0">
                      <a:solidFill>
                        <a:prstClr val="white"/>
                      </a:solidFill>
                      <a:latin typeface="Calibri" panose="020F0502020204030204"/>
                    </a:rPr>
                    <a:t>-Prozess nach Gassmann 1997</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1" name="Abgerundetes Rechteck 80"/>
                <p:cNvSpPr/>
                <p:nvPr/>
              </p:nvSpPr>
              <p:spPr>
                <a:xfrm>
                  <a:off x="911225" y="5734050"/>
                  <a:ext cx="518477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Quality-Gate-Systematik</a:t>
                  </a:r>
                </a:p>
              </p:txBody>
            </p:sp>
            <p:sp>
              <p:nvSpPr>
                <p:cNvPr id="82" name="Abgerundetes Rechteck 81"/>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16</a:t>
                  </a:r>
                </a:p>
              </p:txBody>
            </p:sp>
          </p:grpSp>
          <p:grpSp>
            <p:nvGrpSpPr>
              <p:cNvPr id="58" name="Gruppieren 57"/>
              <p:cNvGrpSpPr/>
              <p:nvPr/>
            </p:nvGrpSpPr>
            <p:grpSpPr>
              <a:xfrm>
                <a:off x="334963" y="1773238"/>
                <a:ext cx="5761037" cy="863600"/>
                <a:chOff x="334963" y="5229225"/>
                <a:chExt cx="5761037" cy="863600"/>
              </a:xfrm>
            </p:grpSpPr>
            <p:sp>
              <p:nvSpPr>
                <p:cNvPr id="75" name="Abgerundetes Rechteck 74"/>
                <p:cNvSpPr/>
                <p:nvPr/>
              </p:nvSpPr>
              <p:spPr>
                <a:xfrm>
                  <a:off x="334963" y="5229225"/>
                  <a:ext cx="504825" cy="431800"/>
                </a:xfrm>
                <a:prstGeom prst="roundRect">
                  <a:avLst/>
                </a:prstGeom>
                <a:solidFill>
                  <a:srgbClr val="740D21"/>
                </a:solidFill>
                <a:ln w="12700" cap="flat" cmpd="sng" algn="ctr">
                  <a:noFill/>
                  <a:prstDash val="solid"/>
                  <a:miter lim="800000"/>
                </a:ln>
                <a:effectLst/>
              </p:spPr>
              <p:txBody>
                <a:bodyPr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Nr.</a:t>
                  </a:r>
                </a:p>
              </p:txBody>
            </p:sp>
            <p:sp>
              <p:nvSpPr>
                <p:cNvPr id="76" name="Abgerundetes Rechteck 75"/>
                <p:cNvSpPr/>
                <p:nvPr/>
              </p:nvSpPr>
              <p:spPr>
                <a:xfrm>
                  <a:off x="911225" y="5229225"/>
                  <a:ext cx="5184775" cy="431800"/>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Thema</a:t>
                  </a:r>
                </a:p>
              </p:txBody>
            </p:sp>
            <p:sp>
              <p:nvSpPr>
                <p:cNvPr id="77" name="Abgerundetes Rechteck 76"/>
                <p:cNvSpPr/>
                <p:nvPr/>
              </p:nvSpPr>
              <p:spPr>
                <a:xfrm>
                  <a:off x="911225" y="5734050"/>
                  <a:ext cx="518477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Qualitätswerkzeuge</a:t>
                  </a:r>
                </a:p>
              </p:txBody>
            </p:sp>
            <p:sp>
              <p:nvSpPr>
                <p:cNvPr id="78" name="Abgerundetes Rechteck 77"/>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10</a:t>
                  </a:r>
                </a:p>
              </p:txBody>
            </p:sp>
          </p:grpSp>
          <p:grpSp>
            <p:nvGrpSpPr>
              <p:cNvPr id="59" name="Gruppieren 58"/>
              <p:cNvGrpSpPr/>
              <p:nvPr/>
            </p:nvGrpSpPr>
            <p:grpSpPr>
              <a:xfrm>
                <a:off x="334963" y="2709863"/>
                <a:ext cx="5761037" cy="1655762"/>
                <a:chOff x="334963" y="4437063"/>
                <a:chExt cx="5761037" cy="1655762"/>
              </a:xfrm>
            </p:grpSpPr>
            <p:grpSp>
              <p:nvGrpSpPr>
                <p:cNvPr id="65" name="Gruppieren 64"/>
                <p:cNvGrpSpPr/>
                <p:nvPr/>
              </p:nvGrpSpPr>
              <p:grpSpPr>
                <a:xfrm>
                  <a:off x="334963" y="4437063"/>
                  <a:ext cx="5761037" cy="792162"/>
                  <a:chOff x="334963" y="5300663"/>
                  <a:chExt cx="5761037" cy="792162"/>
                </a:xfrm>
              </p:grpSpPr>
              <p:sp>
                <p:nvSpPr>
                  <p:cNvPr id="71" name="Abgerundetes Rechteck 70"/>
                  <p:cNvSpPr/>
                  <p:nvPr/>
                </p:nvSpPr>
                <p:spPr>
                  <a:xfrm>
                    <a:off x="334963" y="5300663"/>
                    <a:ext cx="504825" cy="360362"/>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11</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72" name="Abgerundetes Rechteck 71"/>
                  <p:cNvSpPr/>
                  <p:nvPr/>
                </p:nvSpPr>
                <p:spPr>
                  <a:xfrm>
                    <a:off x="911225" y="5300663"/>
                    <a:ext cx="5184775" cy="360362"/>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Qualitätstechniken</a:t>
                    </a:r>
                  </a:p>
                </p:txBody>
              </p:sp>
              <p:sp>
                <p:nvSpPr>
                  <p:cNvPr id="73" name="Abgerundetes Rechteck 72"/>
                  <p:cNvSpPr/>
                  <p:nvPr/>
                </p:nvSpPr>
                <p:spPr>
                  <a:xfrm>
                    <a:off x="911225" y="5734050"/>
                    <a:ext cx="518477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Total</a:t>
                    </a:r>
                    <a:r>
                      <a:rPr kumimoji="0" lang="de-DE" sz="1800" b="0" i="0" u="none" strike="noStrike" kern="0" cap="none" spc="0" normalizeH="0" noProof="0" dirty="0">
                        <a:ln>
                          <a:noFill/>
                        </a:ln>
                        <a:solidFill>
                          <a:prstClr val="white"/>
                        </a:solidFill>
                        <a:effectLst/>
                        <a:uLnTx/>
                        <a:uFillTx/>
                        <a:latin typeface="Calibri" panose="020F0502020204030204"/>
                        <a:ea typeface="+mn-ea"/>
                        <a:cs typeface="+mn-cs"/>
                      </a:rPr>
                      <a:t> Quality Management</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74" name="Abgerundetes Rechteck 73"/>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12</a:t>
                    </a:r>
                  </a:p>
                </p:txBody>
              </p:sp>
            </p:grpSp>
            <p:grpSp>
              <p:nvGrpSpPr>
                <p:cNvPr id="66" name="Gruppieren 65"/>
                <p:cNvGrpSpPr/>
                <p:nvPr/>
              </p:nvGrpSpPr>
              <p:grpSpPr>
                <a:xfrm>
                  <a:off x="334963" y="5300663"/>
                  <a:ext cx="5761037" cy="792162"/>
                  <a:chOff x="334963" y="5300663"/>
                  <a:chExt cx="5761037" cy="792162"/>
                </a:xfrm>
              </p:grpSpPr>
              <p:sp>
                <p:nvSpPr>
                  <p:cNvPr id="67" name="Abgerundetes Rechteck 66"/>
                  <p:cNvSpPr/>
                  <p:nvPr/>
                </p:nvSpPr>
                <p:spPr>
                  <a:xfrm>
                    <a:off x="334963" y="5300663"/>
                    <a:ext cx="504825" cy="360362"/>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13</a:t>
                    </a:r>
                  </a:p>
                </p:txBody>
              </p:sp>
              <p:sp>
                <p:nvSpPr>
                  <p:cNvPr id="68" name="Abgerundetes Rechteck 67"/>
                  <p:cNvSpPr/>
                  <p:nvPr/>
                </p:nvSpPr>
                <p:spPr>
                  <a:xfrm>
                    <a:off x="911225" y="5300663"/>
                    <a:ext cx="5184775" cy="360362"/>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Total Quality</a:t>
                    </a:r>
                    <a:r>
                      <a:rPr lang="de-DE" kern="0" dirty="0">
                        <a:solidFill>
                          <a:prstClr val="white"/>
                        </a:solidFill>
                        <a:latin typeface="Calibri" panose="020F0502020204030204"/>
                      </a:rPr>
                      <a:t> Management - Grundsätze</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9" name="Abgerundetes Rechteck 68"/>
                  <p:cNvSpPr/>
                  <p:nvPr/>
                </p:nvSpPr>
                <p:spPr>
                  <a:xfrm>
                    <a:off x="911225" y="5734050"/>
                    <a:ext cx="5184775" cy="358775"/>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Quality</a:t>
                    </a:r>
                    <a:r>
                      <a:rPr kumimoji="0" lang="de-DE" sz="1800" b="0" i="0" u="none" strike="noStrike" kern="0" cap="none" spc="0" normalizeH="0" noProof="0" dirty="0">
                        <a:ln>
                          <a:noFill/>
                        </a:ln>
                        <a:solidFill>
                          <a:prstClr val="white"/>
                        </a:solidFill>
                        <a:effectLst/>
                        <a:uLnTx/>
                        <a:uFillTx/>
                        <a:latin typeface="Calibri" panose="020F0502020204030204"/>
                        <a:ea typeface="+mn-ea"/>
                        <a:cs typeface="+mn-cs"/>
                      </a:rPr>
                      <a:t> Gates</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70" name="Abgerundetes Rechteck 69"/>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14</a:t>
                    </a:r>
                  </a:p>
                </p:txBody>
              </p:sp>
            </p:grpSp>
          </p:grpSp>
          <p:grpSp>
            <p:nvGrpSpPr>
              <p:cNvPr id="60" name="Gruppieren 59"/>
              <p:cNvGrpSpPr/>
              <p:nvPr/>
            </p:nvGrpSpPr>
            <p:grpSpPr>
              <a:xfrm>
                <a:off x="334963" y="5300663"/>
                <a:ext cx="5761037" cy="360362"/>
                <a:chOff x="334963" y="5300663"/>
                <a:chExt cx="5761037" cy="360362"/>
              </a:xfrm>
            </p:grpSpPr>
            <p:sp>
              <p:nvSpPr>
                <p:cNvPr id="61" name="Abgerundetes Rechteck 60"/>
                <p:cNvSpPr/>
                <p:nvPr/>
              </p:nvSpPr>
              <p:spPr>
                <a:xfrm>
                  <a:off x="334963" y="5300663"/>
                  <a:ext cx="504825" cy="360362"/>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17</a:t>
                  </a:r>
                </a:p>
              </p:txBody>
            </p:sp>
            <p:sp>
              <p:nvSpPr>
                <p:cNvPr id="62" name="Abgerundetes Rechteck 61"/>
                <p:cNvSpPr/>
                <p:nvPr/>
              </p:nvSpPr>
              <p:spPr>
                <a:xfrm>
                  <a:off x="911225" y="5300663"/>
                  <a:ext cx="5184775" cy="360362"/>
                </a:xfrm>
                <a:prstGeom prst="roundRect">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Quiz</a:t>
                  </a:r>
                </a:p>
              </p:txBody>
            </p:sp>
          </p:grpSp>
        </p:grpSp>
      </p:grpSp>
    </p:spTree>
    <p:extLst>
      <p:ext uri="{BB962C8B-B14F-4D97-AF65-F5344CB8AC3E}">
        <p14:creationId xmlns:p14="http://schemas.microsoft.com/office/powerpoint/2010/main" val="5708492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rPr>
              <a:t>Elemente</a:t>
            </a:r>
            <a:r>
              <a:rPr kumimoji="0" lang="de-DE" sz="3200" b="1" i="0" u="none" strike="noStrike" kern="1200" cap="none" spc="0" normalizeH="0" noProof="0" dirty="0">
                <a:ln>
                  <a:noFill/>
                </a:ln>
                <a:solidFill>
                  <a:prstClr val="black"/>
                </a:solidFill>
                <a:effectLst/>
                <a:uLnTx/>
                <a:uFillTx/>
                <a:latin typeface="Calibri" panose="020F0502020204030204"/>
                <a:ea typeface="+mn-ea"/>
                <a:cs typeface="+mn-cs"/>
              </a:rPr>
              <a:t> des</a:t>
            </a:r>
            <a:r>
              <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rPr>
              <a:t> Qualität</a:t>
            </a:r>
            <a:r>
              <a:rPr lang="de-DE" sz="3200" b="1" dirty="0" err="1">
                <a:solidFill>
                  <a:prstClr val="black"/>
                </a:solidFill>
                <a:latin typeface="Calibri" panose="020F0502020204030204"/>
              </a:rPr>
              <a:t>smanagements</a:t>
            </a:r>
            <a:endPar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6468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Markieren Sie die richtigen Aussagen.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000000"/>
              </a:solidFill>
              <a:effectLst/>
              <a:uLnTx/>
              <a:uFillTx/>
              <a:latin typeface="Wingdings" panose="05000000000000000000" pitchFamily="2" charset="2"/>
              <a:ea typeface="+mn-ea"/>
              <a:cs typeface="+mn-cs"/>
              <a:sym typeface="Wingdings" panose="05000000000000000000" pitchFamily="2" charset="2"/>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þ"/>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Die Geschäftsleitung</a:t>
            </a:r>
            <a:r>
              <a:rPr kumimoji="0" lang="de-DE" sz="1800" b="0" i="0" u="none" strike="noStrike" kern="1200" cap="none" spc="0" normalizeH="0" noProof="0" dirty="0">
                <a:ln>
                  <a:noFill/>
                </a:ln>
                <a:solidFill>
                  <a:prstClr val="black"/>
                </a:solidFill>
                <a:effectLst/>
                <a:uLnTx/>
                <a:uFillTx/>
                <a:latin typeface="Calibri" panose="020F0502020204030204"/>
                <a:ea typeface="+mn-ea"/>
                <a:cs typeface="+mn-cs"/>
              </a:rPr>
              <a:t> ist hauptverantwortlich für die Qualität</a:t>
            </a:r>
            <a:r>
              <a:rPr lang="de-DE" dirty="0">
                <a:solidFill>
                  <a:prstClr val="black"/>
                </a:solidFill>
                <a:latin typeface="Calibri" panose="020F0502020204030204"/>
              </a:rPr>
              <a:t> der Produkte</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þ"/>
              <a:tabLst/>
              <a:defRPr/>
            </a:pPr>
            <a:r>
              <a:rPr lang="de-DE" dirty="0">
                <a:solidFill>
                  <a:prstClr val="black"/>
                </a:solidFill>
                <a:latin typeface="Calibri" panose="020F0502020204030204"/>
              </a:rPr>
              <a:t>Die Qualitätspolitik muss stets in Form eines Qualitätsmanagementhandbuchs als Information dokumentiert und verfügbar sein</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Normen gelten immer als verpflichtend</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Gesetze und Normen</a:t>
            </a:r>
            <a:r>
              <a:rPr kumimoji="0" lang="de-DE" sz="1800" b="0" i="0" u="none" strike="noStrike" kern="1200" cap="none" spc="0" normalizeH="0" noProof="0" dirty="0">
                <a:ln>
                  <a:noFill/>
                </a:ln>
                <a:solidFill>
                  <a:prstClr val="black"/>
                </a:solidFill>
                <a:effectLst/>
                <a:uLnTx/>
                <a:uFillTx/>
                <a:latin typeface="Calibri" panose="020F0502020204030204"/>
                <a:ea typeface="+mn-ea"/>
                <a:cs typeface="+mn-cs"/>
              </a:rPr>
              <a:t> bestimmen die Qualitätspolitik</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35260358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rPr>
              <a:t>Vier</a:t>
            </a:r>
            <a:r>
              <a:rPr kumimoji="0" lang="de-DE" sz="3200" b="1" i="0" u="none" strike="noStrike" kern="1200" cap="none" spc="0" normalizeH="0" noProof="0" dirty="0">
                <a:ln>
                  <a:noFill/>
                </a:ln>
                <a:solidFill>
                  <a:prstClr val="black"/>
                </a:solidFill>
                <a:effectLst/>
                <a:uLnTx/>
                <a:uFillTx/>
                <a:latin typeface="Calibri" panose="020F0502020204030204"/>
                <a:ea typeface="+mn-ea"/>
                <a:cs typeface="+mn-cs"/>
              </a:rPr>
              <a:t> Phasen des Projektmanagements</a:t>
            </a:r>
            <a:endPar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Bringen Sie die </a:t>
            </a:r>
            <a:r>
              <a:rPr lang="de-DE" sz="2000" b="1" dirty="0">
                <a:solidFill>
                  <a:srgbClr val="82102D"/>
                </a:solidFill>
                <a:latin typeface="Calibri" panose="020F0502020204030204"/>
              </a:rPr>
              <a:t>Projektmanagement</a:t>
            </a:r>
            <a:r>
              <a:rPr kumimoji="0" lang="de-DE" sz="2000" b="1" i="0" u="none" strike="noStrike" kern="1200" cap="none" spc="0" normalizeH="0" baseline="0" noProof="0" dirty="0" err="1">
                <a:ln>
                  <a:noFill/>
                </a:ln>
                <a:solidFill>
                  <a:srgbClr val="82102D"/>
                </a:solidFill>
                <a:effectLst/>
                <a:uLnTx/>
                <a:uFillTx/>
                <a:latin typeface="Calibri" panose="020F0502020204030204"/>
                <a:ea typeface="+mn-ea"/>
                <a:cs typeface="+mn-cs"/>
              </a:rPr>
              <a:t>phasen</a:t>
            </a: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 in die richtige Reihenfolge.</a:t>
            </a:r>
          </a:p>
        </p:txBody>
      </p:sp>
      <p:sp>
        <p:nvSpPr>
          <p:cNvPr id="2" name="Textfeld 1"/>
          <p:cNvSpPr txBox="1"/>
          <p:nvPr/>
        </p:nvSpPr>
        <p:spPr>
          <a:xfrm>
            <a:off x="998377" y="1916113"/>
            <a:ext cx="3480318" cy="1754326"/>
          </a:xfrm>
          <a:prstGeom prst="rect">
            <a:avLst/>
          </a:prstGeom>
          <a:noFill/>
        </p:spPr>
        <p:txBody>
          <a:bodyPr wrap="square" rtlCol="0">
            <a:spAutoFit/>
          </a:bodyPr>
          <a:lstStyle/>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Prozessbeschreibung</a:t>
            </a:r>
          </a:p>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lang="de-DE" baseline="0" dirty="0">
                <a:solidFill>
                  <a:srgbClr val="000000"/>
                </a:solidFill>
                <a:latin typeface="Calibri" panose="020F0502020204030204" pitchFamily="34" charset="0"/>
                <a:cs typeface="Calibri" panose="020F0502020204030204" pitchFamily="34" charset="0"/>
              </a:rPr>
              <a:t>Prozessanwendung</a:t>
            </a:r>
          </a:p>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Prozessoptimierung</a:t>
            </a:r>
          </a:p>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lang="de-DE" noProof="0" dirty="0">
                <a:solidFill>
                  <a:srgbClr val="000000"/>
                </a:solidFill>
                <a:latin typeface="Calibri" panose="020F0502020204030204" pitchFamily="34" charset="0"/>
                <a:cs typeface="Calibri" panose="020F0502020204030204" pitchFamily="34" charset="0"/>
              </a:rPr>
              <a:t>Vorbereitung der Prozessarbeit</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16994556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rPr>
              <a:t>Vier</a:t>
            </a:r>
            <a:r>
              <a:rPr kumimoji="0" lang="de-DE" sz="3200" b="1" i="0" u="none" strike="noStrike" kern="1200" cap="none" spc="0" normalizeH="0" noProof="0" dirty="0">
                <a:ln>
                  <a:noFill/>
                </a:ln>
                <a:solidFill>
                  <a:prstClr val="black"/>
                </a:solidFill>
                <a:effectLst/>
                <a:uLnTx/>
                <a:uFillTx/>
                <a:latin typeface="Calibri" panose="020F0502020204030204"/>
                <a:ea typeface="+mn-ea"/>
                <a:cs typeface="+mn-cs"/>
              </a:rPr>
              <a:t> Phasen des Projektmanagements</a:t>
            </a:r>
            <a:endPar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Bringen Sie die </a:t>
            </a:r>
            <a:r>
              <a:rPr lang="de-DE" sz="2000" b="1" dirty="0">
                <a:solidFill>
                  <a:srgbClr val="82102D"/>
                </a:solidFill>
                <a:latin typeface="Calibri" panose="020F0502020204030204"/>
              </a:rPr>
              <a:t>Projektmanagement</a:t>
            </a:r>
            <a:r>
              <a:rPr kumimoji="0" lang="de-DE" sz="2000" b="1" i="0" u="none" strike="noStrike" kern="1200" cap="none" spc="0" normalizeH="0" baseline="0" noProof="0" dirty="0" err="1">
                <a:ln>
                  <a:noFill/>
                </a:ln>
                <a:solidFill>
                  <a:srgbClr val="82102D"/>
                </a:solidFill>
                <a:effectLst/>
                <a:uLnTx/>
                <a:uFillTx/>
                <a:latin typeface="Calibri" panose="020F0502020204030204"/>
                <a:ea typeface="+mn-ea"/>
                <a:cs typeface="+mn-cs"/>
              </a:rPr>
              <a:t>phasen</a:t>
            </a: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 in die richtige Reihenfolge.</a:t>
            </a:r>
          </a:p>
        </p:txBody>
      </p:sp>
      <p:sp>
        <p:nvSpPr>
          <p:cNvPr id="2" name="Textfeld 1"/>
          <p:cNvSpPr txBox="1"/>
          <p:nvPr/>
        </p:nvSpPr>
        <p:spPr>
          <a:xfrm>
            <a:off x="998377" y="1916113"/>
            <a:ext cx="3480318" cy="1754326"/>
          </a:xfrm>
          <a:prstGeom prst="rect">
            <a:avLst/>
          </a:prstGeom>
          <a:noFill/>
        </p:spPr>
        <p:txBody>
          <a:bodyPr wrap="square" rtlCol="0">
            <a:spAutoFit/>
          </a:bodyPr>
          <a:lstStyle/>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Prozessbeschreibung</a:t>
            </a:r>
          </a:p>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lang="de-DE" baseline="0" dirty="0">
                <a:solidFill>
                  <a:srgbClr val="000000"/>
                </a:solidFill>
                <a:latin typeface="Calibri" panose="020F0502020204030204" pitchFamily="34" charset="0"/>
                <a:cs typeface="Calibri" panose="020F0502020204030204" pitchFamily="34" charset="0"/>
              </a:rPr>
              <a:t>Prozessanwendung</a:t>
            </a:r>
          </a:p>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Prozessoptimierung</a:t>
            </a:r>
          </a:p>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lang="de-DE" noProof="0" dirty="0">
                <a:solidFill>
                  <a:srgbClr val="000000"/>
                </a:solidFill>
                <a:latin typeface="Calibri" panose="020F0502020204030204" pitchFamily="34" charset="0"/>
                <a:cs typeface="Calibri" panose="020F0502020204030204" pitchFamily="34" charset="0"/>
              </a:rPr>
              <a:t>Vorbereitung der Prozessarbeit</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4" name="Textfeld 3"/>
          <p:cNvSpPr txBox="1"/>
          <p:nvPr/>
        </p:nvSpPr>
        <p:spPr>
          <a:xfrm>
            <a:off x="6851650" y="1916113"/>
            <a:ext cx="3421063" cy="1754326"/>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de-DE" dirty="0">
                <a:solidFill>
                  <a:srgbClr val="000000"/>
                </a:solidFill>
                <a:latin typeface="Calibri" panose="020F0502020204030204" pitchFamily="34" charset="0"/>
                <a:cs typeface="Calibri" panose="020F0502020204030204" pitchFamily="34" charset="0"/>
              </a:rPr>
              <a:t>4</a:t>
            </a: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Vorbereitung</a:t>
            </a: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 der Prozessarbeit</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lang="de-DE" dirty="0">
                <a:solidFill>
                  <a:srgbClr val="000000"/>
                </a:solidFill>
                <a:latin typeface="Calibri" panose="020F0502020204030204" pitchFamily="34" charset="0"/>
                <a:cs typeface="Calibri" panose="020F0502020204030204" pitchFamily="34" charset="0"/>
              </a:rPr>
              <a:t>1</a:t>
            </a: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Prozessbeschreibung</a:t>
            </a:r>
          </a:p>
          <a:p>
            <a:pPr marL="0" marR="0" lvl="0" indent="0" algn="l" defTabSz="914400" rtl="0" eaLnBrk="1" fontAlgn="auto" latinLnBrk="0" hangingPunct="1">
              <a:lnSpc>
                <a:spcPct val="150000"/>
              </a:lnSpc>
              <a:spcBef>
                <a:spcPts val="0"/>
              </a:spcBef>
              <a:spcAft>
                <a:spcPts val="0"/>
              </a:spcAft>
              <a:buClrTx/>
              <a:buSzTx/>
              <a:buFontTx/>
              <a:buNone/>
              <a:tabLst/>
              <a:defRPr/>
            </a:pPr>
            <a:r>
              <a:rPr lang="de-DE" dirty="0">
                <a:solidFill>
                  <a:srgbClr val="000000"/>
                </a:solidFill>
                <a:latin typeface="Calibri" panose="020F0502020204030204" pitchFamily="34" charset="0"/>
                <a:cs typeface="Calibri" panose="020F0502020204030204" pitchFamily="34" charset="0"/>
              </a:rPr>
              <a:t>3</a:t>
            </a: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Prozessoptimierung</a:t>
            </a:r>
          </a:p>
          <a:p>
            <a:pPr marL="0" marR="0" lvl="0" indent="0" algn="l" defTabSz="914400" rtl="0" eaLnBrk="1" fontAlgn="auto" latinLnBrk="0" hangingPunct="1">
              <a:lnSpc>
                <a:spcPct val="150000"/>
              </a:lnSpc>
              <a:spcBef>
                <a:spcPts val="0"/>
              </a:spcBef>
              <a:spcAft>
                <a:spcPts val="0"/>
              </a:spcAft>
              <a:buClrTx/>
              <a:buSzTx/>
              <a:buFontTx/>
              <a:buNone/>
              <a:tabLst/>
              <a:defRPr/>
            </a:pPr>
            <a:r>
              <a:rPr lang="de-DE" dirty="0">
                <a:solidFill>
                  <a:srgbClr val="000000"/>
                </a:solidFill>
                <a:latin typeface="Calibri" panose="020F0502020204030204" pitchFamily="34" charset="0"/>
                <a:cs typeface="Calibri" panose="020F0502020204030204" pitchFamily="34" charset="0"/>
              </a:rPr>
              <a:t>2</a:t>
            </a: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Prozessanwendung</a:t>
            </a:r>
          </a:p>
        </p:txBody>
      </p:sp>
      <p:cxnSp>
        <p:nvCxnSpPr>
          <p:cNvPr id="32" name="Gerade Verbindung mit Pfeil 31"/>
          <p:cNvCxnSpPr/>
          <p:nvPr/>
        </p:nvCxnSpPr>
        <p:spPr bwMode="auto">
          <a:xfrm>
            <a:off x="4475163" y="2186781"/>
            <a:ext cx="2268537" cy="41354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mit Pfeil 34"/>
          <p:cNvCxnSpPr/>
          <p:nvPr/>
        </p:nvCxnSpPr>
        <p:spPr bwMode="auto">
          <a:xfrm>
            <a:off x="4475163" y="3033713"/>
            <a:ext cx="2268537"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mit Pfeil 36"/>
          <p:cNvCxnSpPr/>
          <p:nvPr/>
        </p:nvCxnSpPr>
        <p:spPr bwMode="auto">
          <a:xfrm>
            <a:off x="4475163" y="2600325"/>
            <a:ext cx="2268537" cy="82867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Gerade Verbindung mit Pfeil 38"/>
          <p:cNvCxnSpPr/>
          <p:nvPr/>
        </p:nvCxnSpPr>
        <p:spPr bwMode="auto">
          <a:xfrm flipV="1">
            <a:off x="4475163" y="2205039"/>
            <a:ext cx="2268537" cy="122396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7209007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3200" b="1" dirty="0">
                <a:solidFill>
                  <a:prstClr val="black"/>
                </a:solidFill>
                <a:latin typeface="Calibri" panose="020F0502020204030204"/>
              </a:rPr>
              <a:t>Qualitätsmanagementsysteme</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7853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Markieren Sie die richtigen Aussagen.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000000"/>
              </a:solidFill>
              <a:effectLst/>
              <a:uLnTx/>
              <a:uFillTx/>
              <a:latin typeface="Wingdings" panose="05000000000000000000" pitchFamily="2" charset="2"/>
              <a:ea typeface="+mn-ea"/>
              <a:cs typeface="+mn-cs"/>
              <a:sym typeface="Wingdings" panose="05000000000000000000" pitchFamily="2" charset="2"/>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Ein QMS umfasst T</a:t>
            </a:r>
            <a:r>
              <a:rPr lang="de-DE" dirty="0" err="1">
                <a:solidFill>
                  <a:prstClr val="black"/>
                </a:solidFill>
                <a:latin typeface="Calibri" panose="020F0502020204030204"/>
              </a:rPr>
              <a:t>ätigkeiten</a:t>
            </a:r>
            <a:r>
              <a:rPr lang="de-DE" dirty="0">
                <a:solidFill>
                  <a:prstClr val="black"/>
                </a:solidFill>
                <a:latin typeface="Calibri" panose="020F0502020204030204"/>
              </a:rPr>
              <a:t>, mit denen die Organisation ihre Ziele ermittelt und die Prozesse und Ressourcen bestimmt, die zum Erreichen der gewünschten Ergebnisse erforderlich sind.</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QMS stellen keine Unterstützung der Mitarbeitenden dar.</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Ein QMS umfasst im Vergleich zum QM zusätzliche Elemente wie Betriebsmittel, Infrastruktur, Materialien und Personen. </a:t>
            </a: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97693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3200" b="1" dirty="0">
                <a:solidFill>
                  <a:prstClr val="black"/>
                </a:solidFill>
                <a:latin typeface="Calibri" panose="020F0502020204030204"/>
              </a:rPr>
              <a:t>Qualitätsmanagementsysteme</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7853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Markieren Sie die richtigen Aussagen.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000000"/>
              </a:solidFill>
              <a:effectLst/>
              <a:uLnTx/>
              <a:uFillTx/>
              <a:latin typeface="Wingdings" panose="05000000000000000000" pitchFamily="2" charset="2"/>
              <a:ea typeface="+mn-ea"/>
              <a:cs typeface="+mn-cs"/>
              <a:sym typeface="Wingdings" panose="05000000000000000000" pitchFamily="2" charset="2"/>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þ"/>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Ein QMS umfasst T</a:t>
            </a:r>
            <a:r>
              <a:rPr lang="de-DE" dirty="0" err="1">
                <a:solidFill>
                  <a:prstClr val="black"/>
                </a:solidFill>
                <a:latin typeface="Calibri" panose="020F0502020204030204"/>
              </a:rPr>
              <a:t>ätigkeiten</a:t>
            </a:r>
            <a:r>
              <a:rPr lang="de-DE" dirty="0">
                <a:solidFill>
                  <a:prstClr val="black"/>
                </a:solidFill>
                <a:latin typeface="Calibri" panose="020F0502020204030204"/>
              </a:rPr>
              <a:t>, mit denen die Organisation ihre Ziele ermittelt und die Prozesse und Ressourcen bestimmt, die zum Erreichen der gewünschten Ergebnisse erforderlich sind.</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QMS stellen keine Unterstützung der Mitarbeitenden dar.</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þ"/>
              <a:tabLst/>
              <a:defRPr/>
            </a:pPr>
            <a:r>
              <a:rPr lang="de-DE" dirty="0">
                <a:solidFill>
                  <a:prstClr val="black"/>
                </a:solidFill>
                <a:latin typeface="Calibri" panose="020F0502020204030204"/>
              </a:rPr>
              <a:t>Ein QMS umfasst im Vergleich zum QM zusätzlich Elemente wie Betriebsmittel, Infrastruktur, Materialien und Personen. </a:t>
            </a: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61260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rPr>
              <a:t>Total Quality Management</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4" name="Textfeld 13"/>
          <p:cNvSpPr txBox="1"/>
          <p:nvPr/>
        </p:nvSpPr>
        <p:spPr>
          <a:xfrm>
            <a:off x="526211" y="1224951"/>
            <a:ext cx="10360325" cy="19543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Markieren Sie die richtige Aussage.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Zu den</a:t>
            </a:r>
            <a:r>
              <a:rPr kumimoji="0" lang="de-DE" sz="1800" b="0" i="0" u="none" strike="noStrike" kern="1200" cap="none" spc="0" normalizeH="0" noProof="0" dirty="0">
                <a:ln>
                  <a:noFill/>
                </a:ln>
                <a:solidFill>
                  <a:prstClr val="black"/>
                </a:solidFill>
                <a:effectLst/>
                <a:uLnTx/>
                <a:uFillTx/>
                <a:latin typeface="Calibri" panose="020F0502020204030204"/>
                <a:ea typeface="+mn-ea"/>
                <a:cs typeface="+mn-cs"/>
              </a:rPr>
              <a:t> Interessengruppen des TQM gehören Kunden, Mitarbeitende, wirtschaftliche Interessengruppen, die Gesellschaft im Allgemeinen sowie Unternehmenspartner und Lieferanten.</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baseline="0" dirty="0">
                <a:solidFill>
                  <a:prstClr val="black"/>
                </a:solidFill>
                <a:latin typeface="Calibri" panose="020F0502020204030204"/>
              </a:rPr>
              <a:t>Eine</a:t>
            </a:r>
            <a:r>
              <a:rPr lang="de-DE" dirty="0">
                <a:solidFill>
                  <a:prstClr val="black"/>
                </a:solidFill>
                <a:latin typeface="Calibri" panose="020F0502020204030204"/>
              </a:rPr>
              <a:t> nachhaltige Beziehung zu Kunden, Partnern und Lieferanten ist im TQM irrelevant.</a:t>
            </a: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542561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rPr>
              <a:t>Total Quality Management</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4" name="Textfeld 13"/>
          <p:cNvSpPr txBox="1"/>
          <p:nvPr/>
        </p:nvSpPr>
        <p:spPr>
          <a:xfrm>
            <a:off x="526211" y="1224951"/>
            <a:ext cx="10360325" cy="19543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Markieren Sie die richtige Aussage.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þ"/>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Zu den</a:t>
            </a:r>
            <a:r>
              <a:rPr kumimoji="0" lang="de-DE" sz="1800" b="0" i="0" u="none" strike="noStrike" kern="1200" cap="none" spc="0" normalizeH="0" noProof="0" dirty="0">
                <a:ln>
                  <a:noFill/>
                </a:ln>
                <a:solidFill>
                  <a:prstClr val="black"/>
                </a:solidFill>
                <a:effectLst/>
                <a:uLnTx/>
                <a:uFillTx/>
                <a:latin typeface="Calibri" panose="020F0502020204030204"/>
                <a:ea typeface="+mn-ea"/>
                <a:cs typeface="+mn-cs"/>
              </a:rPr>
              <a:t> Interessengruppen des TQM gehören Kunden, Mitarbeitende, wirtschaftliche Interessengruppen, die Gesellschaft im Allgemeinen sowie Unternehmenspartner und Lieferanten.</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baseline="0" dirty="0">
                <a:solidFill>
                  <a:prstClr val="black"/>
                </a:solidFill>
                <a:latin typeface="Calibri" panose="020F0502020204030204"/>
              </a:rPr>
              <a:t>Eine</a:t>
            </a:r>
            <a:r>
              <a:rPr lang="de-DE" dirty="0">
                <a:solidFill>
                  <a:prstClr val="black"/>
                </a:solidFill>
                <a:latin typeface="Calibri" panose="020F0502020204030204"/>
              </a:rPr>
              <a:t> nachhaltige Beziehung zu Kunden, Partnern und Lieferanten ist im TQM irrelevant.</a:t>
            </a: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18603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lvl="0">
              <a:defRPr/>
            </a:pPr>
            <a:r>
              <a:rPr lang="de-DE" sz="3200" b="1" dirty="0">
                <a:solidFill>
                  <a:prstClr val="black"/>
                </a:solidFill>
                <a:latin typeface="Calibri" panose="020F0502020204030204"/>
              </a:rPr>
              <a:t>Qualitätswerkzeuge – PDCA-Zyklus</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Bringen Sie die Phasen in die richtige Reihenfolge.</a:t>
            </a:r>
          </a:p>
        </p:txBody>
      </p:sp>
      <p:sp>
        <p:nvSpPr>
          <p:cNvPr id="2" name="Textfeld 1"/>
          <p:cNvSpPr txBox="1"/>
          <p:nvPr/>
        </p:nvSpPr>
        <p:spPr>
          <a:xfrm>
            <a:off x="998377" y="1916113"/>
            <a:ext cx="3480318" cy="1754326"/>
          </a:xfrm>
          <a:prstGeom prst="rect">
            <a:avLst/>
          </a:prstGeom>
          <a:noFill/>
        </p:spPr>
        <p:txBody>
          <a:bodyPr wrap="square" rtlCol="0">
            <a:spAutoFit/>
          </a:bodyPr>
          <a:lstStyle/>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lang="de-DE" dirty="0">
                <a:solidFill>
                  <a:srgbClr val="000000"/>
                </a:solidFill>
                <a:latin typeface="Calibri" panose="020F0502020204030204" pitchFamily="34" charset="0"/>
                <a:cs typeface="Calibri" panose="020F0502020204030204" pitchFamily="34" charset="0"/>
              </a:rPr>
              <a:t>Check (überprüfen)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lang="de-DE" dirty="0">
                <a:solidFill>
                  <a:srgbClr val="000000"/>
                </a:solidFill>
                <a:latin typeface="Calibri" panose="020F0502020204030204" pitchFamily="34" charset="0"/>
                <a:cs typeface="Calibri" panose="020F0502020204030204" pitchFamily="34" charset="0"/>
              </a:rPr>
              <a:t>Act (anpassen)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lang="de-DE" dirty="0">
                <a:solidFill>
                  <a:srgbClr val="000000"/>
                </a:solidFill>
                <a:latin typeface="Calibri" panose="020F0502020204030204" pitchFamily="34" charset="0"/>
                <a:cs typeface="Calibri" panose="020F0502020204030204" pitchFamily="34" charset="0"/>
              </a:rPr>
              <a:t>Do (durchführen)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lang="de-DE" dirty="0">
                <a:solidFill>
                  <a:srgbClr val="000000"/>
                </a:solidFill>
                <a:latin typeface="Calibri" panose="020F0502020204030204" pitchFamily="34" charset="0"/>
                <a:cs typeface="Calibri" panose="020F0502020204030204" pitchFamily="34" charset="0"/>
              </a:rPr>
              <a:t>Plan (planen)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17911339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lvl="0">
              <a:defRPr/>
            </a:pPr>
            <a:r>
              <a:rPr lang="de-DE" sz="3200" b="1" dirty="0">
                <a:solidFill>
                  <a:prstClr val="black"/>
                </a:solidFill>
                <a:latin typeface="Calibri" panose="020F0502020204030204"/>
              </a:rPr>
              <a:t>Qualitätswerkzeuge – PDCA-Zyklus</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Bringen Sie die Phasen in die richtige Reihenfolge.</a:t>
            </a:r>
          </a:p>
        </p:txBody>
      </p:sp>
      <p:sp>
        <p:nvSpPr>
          <p:cNvPr id="2" name="Textfeld 1"/>
          <p:cNvSpPr txBox="1"/>
          <p:nvPr/>
        </p:nvSpPr>
        <p:spPr>
          <a:xfrm>
            <a:off x="998377" y="1916113"/>
            <a:ext cx="3480318" cy="1754326"/>
          </a:xfrm>
          <a:prstGeom prst="rect">
            <a:avLst/>
          </a:prstGeom>
          <a:noFill/>
        </p:spPr>
        <p:txBody>
          <a:bodyPr wrap="square" rtlCol="0">
            <a:spAutoFit/>
          </a:bodyPr>
          <a:lstStyle/>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lang="de-DE" dirty="0">
                <a:solidFill>
                  <a:srgbClr val="000000"/>
                </a:solidFill>
                <a:latin typeface="Calibri" panose="020F0502020204030204" pitchFamily="34" charset="0"/>
                <a:cs typeface="Calibri" panose="020F0502020204030204" pitchFamily="34" charset="0"/>
              </a:rPr>
              <a:t>Check (überprüfen)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lang="de-DE" dirty="0">
                <a:solidFill>
                  <a:srgbClr val="000000"/>
                </a:solidFill>
                <a:latin typeface="Calibri" panose="020F0502020204030204" pitchFamily="34" charset="0"/>
                <a:cs typeface="Calibri" panose="020F0502020204030204" pitchFamily="34" charset="0"/>
              </a:rPr>
              <a:t>Act (anpassen)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lang="de-DE" dirty="0">
                <a:solidFill>
                  <a:srgbClr val="000000"/>
                </a:solidFill>
                <a:latin typeface="Calibri" panose="020F0502020204030204" pitchFamily="34" charset="0"/>
                <a:cs typeface="Calibri" panose="020F0502020204030204" pitchFamily="34" charset="0"/>
              </a:rPr>
              <a:t>Do (durchführen)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342900" marR="0" lvl="0" indent="-342900" algn="l" defTabSz="914400" rtl="0" eaLnBrk="1" fontAlgn="auto" latinLnBrk="0" hangingPunct="1">
              <a:lnSpc>
                <a:spcPct val="150000"/>
              </a:lnSpc>
              <a:spcBef>
                <a:spcPts val="0"/>
              </a:spcBef>
              <a:spcAft>
                <a:spcPts val="0"/>
              </a:spcAft>
              <a:buClrTx/>
              <a:buSzTx/>
              <a:buFontTx/>
              <a:buAutoNum type="arabicParenR"/>
              <a:tabLst/>
              <a:defRPr/>
            </a:pPr>
            <a:r>
              <a:rPr lang="de-DE" dirty="0">
                <a:solidFill>
                  <a:srgbClr val="000000"/>
                </a:solidFill>
                <a:latin typeface="Calibri" panose="020F0502020204030204" pitchFamily="34" charset="0"/>
                <a:cs typeface="Calibri" panose="020F0502020204030204" pitchFamily="34" charset="0"/>
              </a:rPr>
              <a:t>Plan (planen)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4" name="Textfeld 3"/>
          <p:cNvSpPr txBox="1"/>
          <p:nvPr/>
        </p:nvSpPr>
        <p:spPr>
          <a:xfrm>
            <a:off x="6851650" y="1916113"/>
            <a:ext cx="3421063" cy="1754326"/>
          </a:xfrm>
          <a:prstGeom prst="rect">
            <a:avLst/>
          </a:prstGeom>
          <a:noFill/>
        </p:spPr>
        <p:txBody>
          <a:bodyPr wrap="square" rtlCol="0">
            <a:spAutoFit/>
          </a:bodyPr>
          <a:lstStyle/>
          <a:p>
            <a:pPr>
              <a:lnSpc>
                <a:spcPct val="150000"/>
              </a:lnSpc>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4) </a:t>
            </a:r>
            <a:r>
              <a:rPr lang="de-DE" dirty="0">
                <a:solidFill>
                  <a:srgbClr val="000000"/>
                </a:solidFill>
                <a:latin typeface="Calibri" panose="020F0502020204030204" pitchFamily="34" charset="0"/>
                <a:cs typeface="Calibri" panose="020F0502020204030204" pitchFamily="34" charset="0"/>
              </a:rPr>
              <a:t>Plan (planen)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lvl="0">
              <a:lnSpc>
                <a:spcPct val="150000"/>
              </a:lnSpc>
              <a:defRPr/>
            </a:pPr>
            <a:r>
              <a:rPr lang="de-DE" dirty="0">
                <a:solidFill>
                  <a:srgbClr val="000000"/>
                </a:solidFill>
                <a:latin typeface="Calibri" panose="020F0502020204030204" pitchFamily="34" charset="0"/>
                <a:cs typeface="Calibri" panose="020F0502020204030204" pitchFamily="34" charset="0"/>
              </a:rPr>
              <a:t>3) Do (durchführen)</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1) Check (überprüfen)</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2) Act (anpassen)</a:t>
            </a:r>
          </a:p>
        </p:txBody>
      </p:sp>
      <p:cxnSp>
        <p:nvCxnSpPr>
          <p:cNvPr id="32" name="Gerade Verbindung mit Pfeil 31"/>
          <p:cNvCxnSpPr/>
          <p:nvPr/>
        </p:nvCxnSpPr>
        <p:spPr bwMode="auto">
          <a:xfrm>
            <a:off x="4475163" y="2186781"/>
            <a:ext cx="2268537" cy="84693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mit Pfeil 34"/>
          <p:cNvCxnSpPr/>
          <p:nvPr/>
        </p:nvCxnSpPr>
        <p:spPr bwMode="auto">
          <a:xfrm flipV="1">
            <a:off x="4475163" y="2600325"/>
            <a:ext cx="2268537" cy="433388"/>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mit Pfeil 36"/>
          <p:cNvCxnSpPr/>
          <p:nvPr/>
        </p:nvCxnSpPr>
        <p:spPr bwMode="auto">
          <a:xfrm>
            <a:off x="4475163" y="2600325"/>
            <a:ext cx="2268537" cy="82867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Gerade Verbindung mit Pfeil 38"/>
          <p:cNvCxnSpPr/>
          <p:nvPr/>
        </p:nvCxnSpPr>
        <p:spPr bwMode="auto">
          <a:xfrm flipV="1">
            <a:off x="4475163" y="2205039"/>
            <a:ext cx="2268537" cy="122396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6614851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3200" b="1" dirty="0">
                <a:solidFill>
                  <a:prstClr val="black"/>
                </a:solidFill>
                <a:latin typeface="Calibri" panose="020F0502020204030204"/>
              </a:rPr>
              <a:t>Quality Gates</a:t>
            </a:r>
            <a:endPar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7853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Markieren Sie die richtigen Aussagen.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000000"/>
              </a:solidFill>
              <a:effectLst/>
              <a:uLnTx/>
              <a:uFillTx/>
              <a:latin typeface="Wingdings" panose="05000000000000000000" pitchFamily="2" charset="2"/>
              <a:ea typeface="+mn-ea"/>
              <a:cs typeface="+mn-cs"/>
              <a:sym typeface="Wingdings" panose="05000000000000000000" pitchFamily="2" charset="2"/>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An den Quality Gates kann das Projekt bezüglich der Qualität von Prozessen und ihrer Reife fortlaufend gemessen und frühzeitig Abweichungen erkannt werden.</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Mit jeder weiteren Stufe im Prozess sinkt die Ressourcen- und Kapitalbindung.</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Im Vergleich zu Meilensteinen sind Gates aus terminlicher Sicht deutlich flexibler und inhaltlich detaillierter formuliert.</a:t>
            </a:r>
          </a:p>
        </p:txBody>
      </p:sp>
    </p:spTree>
    <p:extLst>
      <p:ext uri="{BB962C8B-B14F-4D97-AF65-F5344CB8AC3E}">
        <p14:creationId xmlns:p14="http://schemas.microsoft.com/office/powerpoint/2010/main" val="6103046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hteck 20"/>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1. </a:t>
            </a:r>
            <a:r>
              <a:rPr lang="de-DE" sz="2800" kern="0" dirty="0" err="1">
                <a:solidFill>
                  <a:prstClr val="white"/>
                </a:solidFill>
                <a:latin typeface="Calibri" panose="020F0502020204030204" pitchFamily="34" charset="0"/>
                <a:cs typeface="Calibri" panose="020F0502020204030204" pitchFamily="34" charset="0"/>
              </a:rPr>
              <a:t>Qualitätsmangement</a:t>
            </a: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 Begriffsdefinition</a:t>
            </a:r>
          </a:p>
        </p:txBody>
      </p:sp>
      <p:sp>
        <p:nvSpPr>
          <p:cNvPr id="15" name="Abgerundetes Rechteck 14"/>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grpSp>
        <p:nvGrpSpPr>
          <p:cNvPr id="2" name="Gruppieren 1"/>
          <p:cNvGrpSpPr/>
          <p:nvPr/>
        </p:nvGrpSpPr>
        <p:grpSpPr>
          <a:xfrm>
            <a:off x="334963" y="1773238"/>
            <a:ext cx="10200726" cy="3663287"/>
            <a:chOff x="334963" y="1773238"/>
            <a:chExt cx="10200726" cy="3663287"/>
          </a:xfrm>
        </p:grpSpPr>
        <p:grpSp>
          <p:nvGrpSpPr>
            <p:cNvPr id="10" name="Gruppieren 9"/>
            <p:cNvGrpSpPr/>
            <p:nvPr/>
          </p:nvGrpSpPr>
          <p:grpSpPr>
            <a:xfrm>
              <a:off x="334963" y="1773238"/>
              <a:ext cx="10200726" cy="1535690"/>
              <a:chOff x="478896" y="2299230"/>
              <a:chExt cx="10200726" cy="1535690"/>
            </a:xfrm>
          </p:grpSpPr>
          <p:sp>
            <p:nvSpPr>
              <p:cNvPr id="11" name="Abgerundetes Rechteck 10"/>
              <p:cNvSpPr/>
              <p:nvPr/>
            </p:nvSpPr>
            <p:spPr bwMode="auto">
              <a:xfrm>
                <a:off x="478896" y="2299230"/>
                <a:ext cx="1892848" cy="720725"/>
              </a:xfrm>
              <a:prstGeom prst="roundRect">
                <a:avLst/>
              </a:prstGeom>
              <a:solidFill>
                <a:srgbClr val="740D2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a:ea typeface="ＭＳ Ｐゴシック" pitchFamily="-16" charset="-128"/>
                    <a:cs typeface="Calibri" panose="020F0502020204030204" pitchFamily="34" charset="0"/>
                  </a:rPr>
                  <a:t>Definition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a:ea typeface="ＭＳ Ｐゴシック" pitchFamily="-16" charset="-128"/>
                    <a:cs typeface="Calibri" panose="020F0502020204030204" pitchFamily="34" charset="0"/>
                  </a:rPr>
                  <a:t>„Qualität“</a:t>
                </a:r>
              </a:p>
            </p:txBody>
          </p:sp>
          <p:sp>
            <p:nvSpPr>
              <p:cNvPr id="12" name="Abgerundetes Rechteck 11"/>
              <p:cNvSpPr/>
              <p:nvPr/>
            </p:nvSpPr>
            <p:spPr bwMode="auto">
              <a:xfrm>
                <a:off x="2507172" y="2299230"/>
                <a:ext cx="8172450" cy="720725"/>
              </a:xfrm>
              <a:prstGeom prst="roundRect">
                <a:avLst/>
              </a:prstGeom>
              <a:solidFill>
                <a:srgbClr val="AC6E7B"/>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Arial"/>
                    <a:ea typeface="ＭＳ Ｐゴシック" pitchFamily="-16" charset="-128"/>
                    <a:cs typeface="+mn-cs"/>
                  </a:rPr>
                  <a:t>„Grad, in dem ein Satz</a:t>
                </a:r>
                <a:r>
                  <a:rPr kumimoji="0" lang="de-DE" sz="1600" b="0" i="0" u="none" strike="noStrike" kern="1200" cap="none" spc="0" normalizeH="0" noProof="0" dirty="0">
                    <a:ln>
                      <a:noFill/>
                    </a:ln>
                    <a:solidFill>
                      <a:srgbClr val="FFFFFF"/>
                    </a:solidFill>
                    <a:effectLst/>
                    <a:uLnTx/>
                    <a:uFillTx/>
                    <a:latin typeface="Arial"/>
                    <a:ea typeface="ＭＳ Ｐゴシック" pitchFamily="-16" charset="-128"/>
                    <a:cs typeface="+mn-cs"/>
                  </a:rPr>
                  <a:t> inhärenter Merkmale eines Objekts Anforderungen erfüllt</a:t>
                </a:r>
                <a:r>
                  <a:rPr kumimoji="0" lang="de-DE" sz="1600" b="0" i="0" u="none" strike="noStrike" kern="1200" cap="none" spc="0" normalizeH="0" baseline="0" noProof="0" dirty="0">
                    <a:ln>
                      <a:noFill/>
                    </a:ln>
                    <a:solidFill>
                      <a:srgbClr val="FFFFFF"/>
                    </a:solidFill>
                    <a:effectLst/>
                    <a:uLnTx/>
                    <a:uFillTx/>
                    <a:latin typeface="Arial"/>
                    <a:ea typeface="ＭＳ Ｐゴシック" pitchFamily="-16" charset="-128"/>
                    <a:cs typeface="+mn-cs"/>
                  </a:rPr>
                  <a:t>“</a:t>
                </a:r>
              </a:p>
            </p:txBody>
          </p:sp>
          <p:sp>
            <p:nvSpPr>
              <p:cNvPr id="13" name="Abgerundetes Rechteck 12"/>
              <p:cNvSpPr/>
              <p:nvPr/>
            </p:nvSpPr>
            <p:spPr bwMode="auto">
              <a:xfrm>
                <a:off x="478896" y="3127906"/>
                <a:ext cx="1892848" cy="707014"/>
              </a:xfrm>
              <a:prstGeom prst="roundRect">
                <a:avLst>
                  <a:gd name="adj" fmla="val 17937"/>
                </a:avLst>
              </a:prstGeom>
              <a:solidFill>
                <a:srgbClr val="740D2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Merkmale</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endParaRPr>
              </a:p>
            </p:txBody>
          </p:sp>
          <p:sp>
            <p:nvSpPr>
              <p:cNvPr id="14" name="Abgerundetes Rechteck 13"/>
              <p:cNvSpPr/>
              <p:nvPr/>
            </p:nvSpPr>
            <p:spPr bwMode="auto">
              <a:xfrm>
                <a:off x="2507172" y="3127906"/>
                <a:ext cx="8172450" cy="707014"/>
              </a:xfrm>
              <a:prstGeom prst="roundRect">
                <a:avLst>
                  <a:gd name="adj" fmla="val 18331"/>
                </a:avLst>
              </a:prstGeom>
              <a:solidFill>
                <a:srgbClr val="D9D9D9"/>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8000" tIns="45720" rIns="252000" bIns="45720" numCol="1" rtlCol="0" anchor="ctr" anchorCtr="0" compatLnSpc="1">
                <a:prstTxWarp prst="textNoShape">
                  <a:avLst/>
                </a:prstTxWarp>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Calibri" panose="020F0502020204030204"/>
                    <a:ea typeface="ＭＳ Ｐゴシック" pitchFamily="-16" charset="-128"/>
                    <a:cs typeface="Calibri" panose="020F0502020204030204" pitchFamily="34" charset="0"/>
                  </a:rPr>
                  <a:t>Mitarbeitende</a:t>
                </a:r>
                <a:r>
                  <a:rPr kumimoji="0" lang="de-DE" sz="1600" b="0" i="0" u="none" strike="noStrike" kern="1200" cap="none" spc="0" normalizeH="0" noProof="0" dirty="0">
                    <a:ln>
                      <a:noFill/>
                    </a:ln>
                    <a:solidFill>
                      <a:srgbClr val="000000"/>
                    </a:solidFill>
                    <a:effectLst/>
                    <a:uLnTx/>
                    <a:uFillTx/>
                    <a:latin typeface="Calibri" panose="020F0502020204030204"/>
                    <a:ea typeface="ＭＳ Ｐゴシック" pitchFamily="-16" charset="-128"/>
                    <a:cs typeface="Calibri" panose="020F0502020204030204" pitchFamily="34" charset="0"/>
                  </a:rPr>
                  <a:t> sollten ein einheitliches Verständnis zum Begriff Qualität haben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de-DE" sz="1600" baseline="0" dirty="0">
                    <a:solidFill>
                      <a:srgbClr val="000000"/>
                    </a:solidFill>
                    <a:latin typeface="Calibri" panose="020F0502020204030204"/>
                    <a:ea typeface="ＭＳ Ｐゴシック" pitchFamily="-16" charset="-128"/>
                    <a:cs typeface="Calibri" panose="020F0502020204030204" pitchFamily="34" charset="0"/>
                  </a:rPr>
                  <a:t>Fähigkeit</a:t>
                </a:r>
                <a:r>
                  <a:rPr lang="de-DE" sz="1600" dirty="0">
                    <a:solidFill>
                      <a:srgbClr val="000000"/>
                    </a:solidFill>
                    <a:latin typeface="Calibri" panose="020F0502020204030204"/>
                    <a:ea typeface="ＭＳ Ｐゴシック" pitchFamily="-16" charset="-128"/>
                    <a:cs typeface="Calibri" panose="020F0502020204030204" pitchFamily="34" charset="0"/>
                  </a:rPr>
                  <a:t> einer Organisation, Kunden zufriedenzustellen</a:t>
                </a:r>
                <a:endParaRPr kumimoji="0" lang="de-DE" sz="1600" b="0" i="0" u="none" strike="noStrike" kern="1200" cap="none" spc="0" normalizeH="0" baseline="0" noProof="0" dirty="0">
                  <a:ln>
                    <a:noFill/>
                  </a:ln>
                  <a:solidFill>
                    <a:srgbClr val="000000"/>
                  </a:solidFill>
                  <a:effectLst/>
                  <a:uLnTx/>
                  <a:uFillTx/>
                  <a:latin typeface="Calibri" panose="020F0502020204030204"/>
                  <a:ea typeface="ＭＳ Ｐゴシック" pitchFamily="-16" charset="-128"/>
                  <a:cs typeface="Calibri" panose="020F0502020204030204" pitchFamily="34" charset="0"/>
                </a:endParaRPr>
              </a:p>
            </p:txBody>
          </p:sp>
        </p:grpSp>
        <p:grpSp>
          <p:nvGrpSpPr>
            <p:cNvPr id="9" name="Gruppieren 8"/>
            <p:cNvGrpSpPr/>
            <p:nvPr/>
          </p:nvGrpSpPr>
          <p:grpSpPr>
            <a:xfrm>
              <a:off x="334963" y="3687475"/>
              <a:ext cx="10200726" cy="1749050"/>
              <a:chOff x="478896" y="2299230"/>
              <a:chExt cx="10200726" cy="1749050"/>
            </a:xfrm>
          </p:grpSpPr>
          <p:sp>
            <p:nvSpPr>
              <p:cNvPr id="16" name="Abgerundetes Rechteck 15"/>
              <p:cNvSpPr/>
              <p:nvPr/>
            </p:nvSpPr>
            <p:spPr bwMode="auto">
              <a:xfrm>
                <a:off x="478896" y="2299230"/>
                <a:ext cx="1892848" cy="720725"/>
              </a:xfrm>
              <a:prstGeom prst="roundRect">
                <a:avLst/>
              </a:prstGeom>
              <a:solidFill>
                <a:srgbClr val="740D2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a:ea typeface="ＭＳ Ｐゴシック" pitchFamily="-16" charset="-128"/>
                    <a:cs typeface="Calibri" panose="020F0502020204030204" pitchFamily="34" charset="0"/>
                  </a:rPr>
                  <a:t>Definition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a:ea typeface="ＭＳ Ｐゴシック" pitchFamily="-16" charset="-128"/>
                    <a:cs typeface="Calibri" panose="020F0502020204030204" pitchFamily="34" charset="0"/>
                  </a:rPr>
                  <a:t>„Management“</a:t>
                </a:r>
              </a:p>
            </p:txBody>
          </p:sp>
          <p:sp>
            <p:nvSpPr>
              <p:cNvPr id="17" name="Abgerundetes Rechteck 16"/>
              <p:cNvSpPr/>
              <p:nvPr/>
            </p:nvSpPr>
            <p:spPr bwMode="auto">
              <a:xfrm>
                <a:off x="2507172" y="2299230"/>
                <a:ext cx="8172450" cy="720725"/>
              </a:xfrm>
              <a:prstGeom prst="roundRect">
                <a:avLst/>
              </a:prstGeom>
              <a:solidFill>
                <a:srgbClr val="AC6E7B"/>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de-DE" sz="1600" dirty="0">
                    <a:solidFill>
                      <a:srgbClr val="FFFFFF"/>
                    </a:solidFill>
                    <a:latin typeface="Arial"/>
                    <a:ea typeface="ＭＳ Ｐゴシック" pitchFamily="-16" charset="-128"/>
                  </a:rPr>
                  <a:t>„aufeinander abgestimmte Tätigkeiten zum Führen und Steuern einer Organisation“</a:t>
                </a:r>
                <a:endParaRPr kumimoji="0" lang="de-DE" sz="1600" b="0" i="0" u="none" strike="noStrike" kern="1200" cap="none" spc="0" normalizeH="0" baseline="0" noProof="0" dirty="0">
                  <a:ln>
                    <a:noFill/>
                  </a:ln>
                  <a:solidFill>
                    <a:srgbClr val="FFFFFF"/>
                  </a:solidFill>
                  <a:effectLst/>
                  <a:uLnTx/>
                  <a:uFillTx/>
                  <a:latin typeface="Arial"/>
                  <a:ea typeface="ＭＳ Ｐゴシック" pitchFamily="-16" charset="-128"/>
                  <a:cs typeface="+mn-cs"/>
                </a:endParaRPr>
              </a:p>
            </p:txBody>
          </p:sp>
          <p:sp>
            <p:nvSpPr>
              <p:cNvPr id="18" name="Abgerundetes Rechteck 17"/>
              <p:cNvSpPr/>
              <p:nvPr/>
            </p:nvSpPr>
            <p:spPr bwMode="auto">
              <a:xfrm>
                <a:off x="478896" y="3127906"/>
                <a:ext cx="1892848" cy="920374"/>
              </a:xfrm>
              <a:prstGeom prst="roundRect">
                <a:avLst>
                  <a:gd name="adj" fmla="val 17937"/>
                </a:avLst>
              </a:prstGeom>
              <a:solidFill>
                <a:srgbClr val="740D2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Merkmale</a:t>
                </a:r>
              </a:p>
              <a:p>
                <a:pPr marL="0" marR="0" lvl="0" indent="0" algn="ctr" defTabSz="914400" rtl="0" eaLnBrk="0" fontAlgn="base" latinLnBrk="0" hangingPunct="0">
                  <a:lnSpc>
                    <a:spcPct val="100000"/>
                  </a:lnSpc>
                  <a:spcBef>
                    <a:spcPct val="0"/>
                  </a:spcBef>
                  <a:spcAft>
                    <a:spcPct val="0"/>
                  </a:spcAft>
                  <a:buClrTx/>
                  <a:buSzTx/>
                  <a:buFontTx/>
                  <a:buNone/>
                  <a:tabLst/>
                  <a:defRPr/>
                </a:pPr>
                <a:endParaRPr lang="de-DE" dirty="0">
                  <a:solidFill>
                    <a:srgbClr val="FFFFFF"/>
                  </a:solidFill>
                  <a:latin typeface="Calibri" panose="020F0502020204030204" pitchFamily="34" charset="0"/>
                  <a:ea typeface="ＭＳ Ｐゴシック" pitchFamily="-16" charset="-128"/>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endParaRPr>
              </a:p>
            </p:txBody>
          </p:sp>
          <p:sp>
            <p:nvSpPr>
              <p:cNvPr id="19" name="Abgerundetes Rechteck 18"/>
              <p:cNvSpPr/>
              <p:nvPr/>
            </p:nvSpPr>
            <p:spPr bwMode="auto">
              <a:xfrm>
                <a:off x="2507172" y="3127906"/>
                <a:ext cx="8172450" cy="920374"/>
              </a:xfrm>
              <a:prstGeom prst="roundRect">
                <a:avLst>
                  <a:gd name="adj" fmla="val 18331"/>
                </a:avLst>
              </a:prstGeom>
              <a:solidFill>
                <a:srgbClr val="D9D9D9"/>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8000" tIns="45720" rIns="252000" bIns="45720" numCol="1" rtlCol="0" anchor="ctr" anchorCtr="0" compatLnSpc="1">
                <a:prstTxWarp prst="textNoShape">
                  <a:avLst/>
                </a:prstTxWarp>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de-DE" sz="1600" noProof="0" dirty="0">
                    <a:solidFill>
                      <a:srgbClr val="000000"/>
                    </a:solidFill>
                    <a:latin typeface="Calibri" panose="020F0502020204030204"/>
                    <a:ea typeface="ＭＳ Ｐゴシック" pitchFamily="-16" charset="-128"/>
                    <a:cs typeface="Calibri" panose="020F0502020204030204" pitchFamily="34" charset="0"/>
                  </a:rPr>
                  <a:t>bezieht sich oft auf Personen bzw. einen Zusammenschluss mehrerer Personen, welche die Erlaubnis und die Verantwortung für die Führung und Koordination einer Organisation besitzen</a:t>
                </a:r>
                <a:endParaRPr kumimoji="0" lang="de-DE" sz="1600" b="0" i="0" u="none" strike="noStrike" kern="1200" cap="none" spc="0" normalizeH="0" baseline="0" noProof="0" dirty="0">
                  <a:ln>
                    <a:noFill/>
                  </a:ln>
                  <a:solidFill>
                    <a:srgbClr val="000000"/>
                  </a:solidFill>
                  <a:effectLst/>
                  <a:uLnTx/>
                  <a:uFillTx/>
                  <a:latin typeface="Calibri" panose="020F0502020204030204"/>
                  <a:ea typeface="ＭＳ Ｐゴシック" pitchFamily="-16" charset="-128"/>
                  <a:cs typeface="Calibri" panose="020F0502020204030204" pitchFamily="34" charset="0"/>
                </a:endParaRPr>
              </a:p>
            </p:txBody>
          </p:sp>
        </p:grpSp>
      </p:grpSp>
      <p:pic>
        <p:nvPicPr>
          <p:cNvPr id="4" name="Grafik 3">
            <a:extLst>
              <a:ext uri="{FF2B5EF4-FFF2-40B4-BE49-F238E27FC236}">
                <a16:creationId xmlns:a16="http://schemas.microsoft.com/office/drawing/2014/main" id="{1B2BAE09-4AC4-40A9-B48E-DA208E27F77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101387" y="2948928"/>
            <a:ext cx="360000" cy="360000"/>
          </a:xfrm>
          <a:prstGeom prst="rect">
            <a:avLst/>
          </a:prstGeom>
        </p:spPr>
      </p:pic>
      <p:pic>
        <p:nvPicPr>
          <p:cNvPr id="20" name="Grafik 19">
            <a:extLst>
              <a:ext uri="{FF2B5EF4-FFF2-40B4-BE49-F238E27FC236}">
                <a16:creationId xmlns:a16="http://schemas.microsoft.com/office/drawing/2014/main" id="{68054E62-2047-48D6-B544-0DBAED3D2B8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101387" y="4976338"/>
            <a:ext cx="360000" cy="360000"/>
          </a:xfrm>
          <a:prstGeom prst="rect">
            <a:avLst/>
          </a:prstGeom>
        </p:spPr>
      </p:pic>
    </p:spTree>
    <p:extLst>
      <p:ext uri="{BB962C8B-B14F-4D97-AF65-F5344CB8AC3E}">
        <p14:creationId xmlns:p14="http://schemas.microsoft.com/office/powerpoint/2010/main" val="18602529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3200" b="1" dirty="0">
                <a:solidFill>
                  <a:prstClr val="black"/>
                </a:solidFill>
                <a:latin typeface="Calibri" panose="020F0502020204030204"/>
              </a:rPr>
              <a:t>Quality Gates</a:t>
            </a:r>
            <a:endPar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7853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Markieren Sie die richtigen Aussagen.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1" i="0" u="none" strike="noStrike" kern="1200" cap="none" spc="0" normalizeH="0" baseline="0" noProof="0" dirty="0">
              <a:ln>
                <a:noFill/>
              </a:ln>
              <a:solidFill>
                <a:srgbClr val="000000"/>
              </a:solidFill>
              <a:effectLst/>
              <a:uLnTx/>
              <a:uFillTx/>
              <a:latin typeface="Wingdings" panose="05000000000000000000" pitchFamily="2" charset="2"/>
              <a:ea typeface="+mn-ea"/>
              <a:cs typeface="+mn-cs"/>
              <a:sym typeface="Wingdings" panose="05000000000000000000" pitchFamily="2" charset="2"/>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þ"/>
              <a:tabLst/>
              <a:defRPr/>
            </a:pPr>
            <a:r>
              <a:rPr lang="de-DE" dirty="0">
                <a:solidFill>
                  <a:prstClr val="black"/>
                </a:solidFill>
                <a:latin typeface="Calibri" panose="020F0502020204030204"/>
              </a:rPr>
              <a:t>An den Quality Gates kann das Projekt bezüglich der Qualität von Prozessen und ihrer Reife fortlaufend gemessen und frühzeitig Abweichungen erkannt werden.</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lang="de-DE" dirty="0">
                <a:solidFill>
                  <a:prstClr val="black"/>
                </a:solidFill>
                <a:latin typeface="Calibri" panose="020F0502020204030204"/>
              </a:rPr>
              <a:t>Mit jeder weiteren Stufe im Prozess sinkt die Ressourcen- und Kapitalbindung.</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þ"/>
              <a:tabLst/>
              <a:defRPr/>
            </a:pPr>
            <a:r>
              <a:rPr lang="de-DE" dirty="0">
                <a:solidFill>
                  <a:prstClr val="black"/>
                </a:solidFill>
                <a:latin typeface="Calibri" panose="020F0502020204030204"/>
              </a:rPr>
              <a:t>Im Vergleich zu Meilensteinen sind Gates aus terminlicher Sicht deutlich flexibler und inhaltlich detaillierter formuliert.</a:t>
            </a:r>
          </a:p>
        </p:txBody>
      </p:sp>
    </p:spTree>
    <p:extLst>
      <p:ext uri="{BB962C8B-B14F-4D97-AF65-F5344CB8AC3E}">
        <p14:creationId xmlns:p14="http://schemas.microsoft.com/office/powerpoint/2010/main" val="36001174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3200" b="1" dirty="0">
                <a:solidFill>
                  <a:prstClr val="black"/>
                </a:solidFill>
                <a:latin typeface="Calibri" panose="020F0502020204030204"/>
              </a:rPr>
              <a:t>Quality-Gate-Systematik</a:t>
            </a:r>
            <a:endPar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Bringen Sie die Fabrikplanungsphasen in die richtige Reihenfolge.</a:t>
            </a:r>
          </a:p>
        </p:txBody>
      </p:sp>
      <p:sp>
        <p:nvSpPr>
          <p:cNvPr id="2" name="Textfeld 1"/>
          <p:cNvSpPr txBox="1"/>
          <p:nvPr/>
        </p:nvSpPr>
        <p:spPr>
          <a:xfrm>
            <a:off x="982663" y="1916113"/>
            <a:ext cx="3791560" cy="216982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1) Weg</a:t>
            </a: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 absichern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2) Erfahrungswissen</a:t>
            </a: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 nutzbar machen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3) Fortschritt</a:t>
            </a: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 synchronisieren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4) Forderungen</a:t>
            </a: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 vereinbaren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5) Entwicklungsqualität </a:t>
            </a:r>
            <a:r>
              <a:rPr kumimoji="0" lang="de-DE" sz="18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Calibri" panose="020F0502020204030204" pitchFamily="34" charset="0"/>
              </a:rPr>
              <a:t>controllen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15798784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3200" b="1" dirty="0">
                <a:solidFill>
                  <a:prstClr val="black"/>
                </a:solidFill>
                <a:latin typeface="Calibri" panose="020F0502020204030204"/>
              </a:rPr>
              <a:t>Quality-Gate-Systematik</a:t>
            </a:r>
            <a:endParaRPr kumimoji="0" lang="de-DE"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82102D"/>
                </a:solidFill>
                <a:effectLst/>
                <a:uLnTx/>
                <a:uFillTx/>
                <a:latin typeface="Calibri" panose="020F0502020204030204"/>
                <a:ea typeface="+mn-ea"/>
                <a:cs typeface="+mn-cs"/>
              </a:rPr>
              <a:t>Bringen Sie die Fabrikplanungsphasen in die richtige Reihenfolge.</a:t>
            </a:r>
          </a:p>
        </p:txBody>
      </p:sp>
      <p:sp>
        <p:nvSpPr>
          <p:cNvPr id="2" name="Textfeld 1"/>
          <p:cNvSpPr txBox="1"/>
          <p:nvPr/>
        </p:nvSpPr>
        <p:spPr>
          <a:xfrm>
            <a:off x="982663" y="1916113"/>
            <a:ext cx="3791560" cy="216982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1) Weg</a:t>
            </a: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 absichern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2) Erfahrungswissen</a:t>
            </a: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 nutzbar machen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3) Fortschritt</a:t>
            </a: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 synchronisieren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4) Forderungen</a:t>
            </a: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 vereinbaren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5) Entwicklungsqualität </a:t>
            </a:r>
            <a:r>
              <a:rPr kumimoji="0" lang="de-DE" sz="18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Calibri" panose="020F0502020204030204" pitchFamily="34" charset="0"/>
              </a:rPr>
              <a:t>controllen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4" name="Textfeld 3"/>
          <p:cNvSpPr txBox="1"/>
          <p:nvPr/>
        </p:nvSpPr>
        <p:spPr>
          <a:xfrm>
            <a:off x="6851650" y="1916113"/>
            <a:ext cx="3744913" cy="216982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de-DE" dirty="0">
                <a:solidFill>
                  <a:srgbClr val="000000"/>
                </a:solidFill>
                <a:latin typeface="Calibri" panose="020F0502020204030204" pitchFamily="34" charset="0"/>
                <a:cs typeface="Calibri" panose="020F0502020204030204" pitchFamily="34" charset="0"/>
              </a:rPr>
              <a:t>4</a:t>
            </a: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Forderungen</a:t>
            </a:r>
            <a:r>
              <a:rPr kumimoji="0" lang="de-DE" sz="1800" b="0" i="0" u="none" strike="noStrike" kern="1200" cap="none" spc="0" normalizeH="0" noProof="0" dirty="0">
                <a:ln>
                  <a:noFill/>
                </a:ln>
                <a:solidFill>
                  <a:srgbClr val="000000"/>
                </a:solidFill>
                <a:effectLst/>
                <a:uLnTx/>
                <a:uFillTx/>
                <a:latin typeface="Calibri" panose="020F0502020204030204" pitchFamily="34" charset="0"/>
                <a:ea typeface="+mn-ea"/>
                <a:cs typeface="Calibri" panose="020F0502020204030204" pitchFamily="34" charset="0"/>
              </a:rPr>
              <a:t> vereinbaren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lang="de-DE" noProof="0" dirty="0">
                <a:solidFill>
                  <a:srgbClr val="000000"/>
                </a:solidFill>
                <a:latin typeface="Calibri" panose="020F0502020204030204" pitchFamily="34" charset="0"/>
                <a:cs typeface="Calibri" panose="020F0502020204030204" pitchFamily="34" charset="0"/>
              </a:rPr>
              <a:t>1</a:t>
            </a:r>
            <a:r>
              <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Weg absichern </a:t>
            </a:r>
          </a:p>
          <a:p>
            <a:pPr marL="0" marR="0" lvl="0" indent="0" algn="l" defTabSz="914400" rtl="0" eaLnBrk="1" fontAlgn="auto" latinLnBrk="0" hangingPunct="1">
              <a:lnSpc>
                <a:spcPct val="150000"/>
              </a:lnSpc>
              <a:spcBef>
                <a:spcPts val="0"/>
              </a:spcBef>
              <a:spcAft>
                <a:spcPts val="0"/>
              </a:spcAft>
              <a:buClrTx/>
              <a:buSzTx/>
              <a:buFontTx/>
              <a:buNone/>
              <a:tabLst/>
              <a:defRPr/>
            </a:pPr>
            <a:r>
              <a:rPr lang="de-DE" dirty="0">
                <a:solidFill>
                  <a:srgbClr val="000000"/>
                </a:solidFill>
                <a:latin typeface="Calibri" panose="020F0502020204030204" pitchFamily="34" charset="0"/>
                <a:cs typeface="Calibri" panose="020F0502020204030204" pitchFamily="34" charset="0"/>
              </a:rPr>
              <a:t>3) Fortschritt synchronisieren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lang="de-DE" dirty="0">
                <a:solidFill>
                  <a:srgbClr val="000000"/>
                </a:solidFill>
                <a:latin typeface="Calibri" panose="020F0502020204030204" pitchFamily="34" charset="0"/>
                <a:cs typeface="Calibri" panose="020F0502020204030204" pitchFamily="34" charset="0"/>
              </a:rPr>
              <a:t>5) Entwicklungsqualität </a:t>
            </a:r>
            <a:r>
              <a:rPr lang="de-DE" dirty="0" err="1">
                <a:solidFill>
                  <a:srgbClr val="000000"/>
                </a:solidFill>
                <a:latin typeface="Calibri" panose="020F0502020204030204" pitchFamily="34" charset="0"/>
                <a:cs typeface="Calibri" panose="020F0502020204030204" pitchFamily="34" charset="0"/>
              </a:rPr>
              <a:t>controllen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lang="de-DE" dirty="0">
                <a:solidFill>
                  <a:srgbClr val="000000"/>
                </a:solidFill>
                <a:latin typeface="Calibri" panose="020F0502020204030204" pitchFamily="34" charset="0"/>
                <a:cs typeface="Calibri" panose="020F0502020204030204" pitchFamily="34" charset="0"/>
              </a:rPr>
              <a:t>2) Erfahrungswissen nutzbar machen</a:t>
            </a:r>
            <a:endParaRPr kumimoji="0" lang="de-DE"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grpSp>
        <p:nvGrpSpPr>
          <p:cNvPr id="47" name="Gruppieren 46"/>
          <p:cNvGrpSpPr/>
          <p:nvPr/>
        </p:nvGrpSpPr>
        <p:grpSpPr>
          <a:xfrm>
            <a:off x="4590661" y="2205038"/>
            <a:ext cx="2153039" cy="1655763"/>
            <a:chOff x="4475163" y="2223295"/>
            <a:chExt cx="2268537" cy="1655763"/>
          </a:xfrm>
        </p:grpSpPr>
        <p:cxnSp>
          <p:nvCxnSpPr>
            <p:cNvPr id="41" name="Gerade Verbindung mit Pfeil 40"/>
            <p:cNvCxnSpPr/>
            <p:nvPr/>
          </p:nvCxnSpPr>
          <p:spPr bwMode="auto">
            <a:xfrm flipV="1">
              <a:off x="4475163" y="3447257"/>
              <a:ext cx="2268537" cy="43180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6" name="Gruppieren 45"/>
            <p:cNvGrpSpPr/>
            <p:nvPr/>
          </p:nvGrpSpPr>
          <p:grpSpPr>
            <a:xfrm>
              <a:off x="4475163" y="2223295"/>
              <a:ext cx="2268537" cy="1655762"/>
              <a:chOff x="4475163" y="2223295"/>
              <a:chExt cx="2268537" cy="1655762"/>
            </a:xfrm>
          </p:grpSpPr>
          <p:cxnSp>
            <p:nvCxnSpPr>
              <p:cNvPr id="32" name="Gerade Verbindung mit Pfeil 31"/>
              <p:cNvCxnSpPr/>
              <p:nvPr/>
            </p:nvCxnSpPr>
            <p:spPr bwMode="auto">
              <a:xfrm>
                <a:off x="4475163" y="2223295"/>
                <a:ext cx="2268537" cy="39528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mit Pfeil 34"/>
              <p:cNvCxnSpPr/>
              <p:nvPr/>
            </p:nvCxnSpPr>
            <p:spPr bwMode="auto">
              <a:xfrm>
                <a:off x="4475163" y="2618582"/>
                <a:ext cx="2268537" cy="126047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mit Pfeil 36"/>
              <p:cNvCxnSpPr/>
              <p:nvPr/>
            </p:nvCxnSpPr>
            <p:spPr bwMode="auto">
              <a:xfrm>
                <a:off x="4475163" y="3051970"/>
                <a:ext cx="2268537"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Gerade Verbindung mit Pfeil 38"/>
              <p:cNvCxnSpPr/>
              <p:nvPr/>
            </p:nvCxnSpPr>
            <p:spPr bwMode="auto">
              <a:xfrm flipV="1">
                <a:off x="4475163" y="2223295"/>
                <a:ext cx="2268537" cy="122396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extLst>
      <p:ext uri="{BB962C8B-B14F-4D97-AF65-F5344CB8AC3E}">
        <p14:creationId xmlns:p14="http://schemas.microsoft.com/office/powerpoint/2010/main" val="5431225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874712" y="5445125"/>
            <a:ext cx="1944687" cy="539750"/>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Quiz überprüfen</a:t>
            </a:r>
          </a:p>
        </p:txBody>
      </p:sp>
      <p:sp>
        <p:nvSpPr>
          <p:cNvPr id="12" name="Rechteck 11"/>
          <p:cNvSpPr/>
          <p:nvPr/>
        </p:nvSpPr>
        <p:spPr>
          <a:xfrm>
            <a:off x="3683000" y="5445125"/>
            <a:ext cx="1944688" cy="539750"/>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5" name="Rechteck 14"/>
          <p:cNvSpPr/>
          <p:nvPr/>
        </p:nvSpPr>
        <p:spPr>
          <a:xfrm>
            <a:off x="0" y="0"/>
            <a:ext cx="12192000" cy="800100"/>
          </a:xfrm>
          <a:prstGeom prst="rect">
            <a:avLst/>
          </a:prstGeom>
          <a:solidFill>
            <a:srgbClr val="FCC4D2"/>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de-DE" sz="3200" b="1" i="0" u="none" strike="noStrike" kern="0" cap="none" spc="0" normalizeH="0" baseline="0" noProof="0" dirty="0">
                <a:ln>
                  <a:noFill/>
                </a:ln>
                <a:solidFill>
                  <a:prstClr val="black"/>
                </a:solidFill>
                <a:effectLst/>
                <a:uLnTx/>
                <a:uFillTx/>
                <a:latin typeface="Calibri" panose="020F0502020204030204"/>
                <a:ea typeface="+mn-ea"/>
                <a:cs typeface="+mn-cs"/>
              </a:rPr>
              <a:t>Quizergebnisse</a:t>
            </a:r>
            <a:endParaRPr kumimoji="0" lang="de-DE" sz="3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nvGrpSpPr>
          <p:cNvPr id="5" name="Gruppieren 4"/>
          <p:cNvGrpSpPr/>
          <p:nvPr/>
        </p:nvGrpSpPr>
        <p:grpSpPr>
          <a:xfrm>
            <a:off x="3543300" y="981075"/>
            <a:ext cx="5495192" cy="4280659"/>
            <a:chOff x="3543300" y="981075"/>
            <a:chExt cx="5495192" cy="4280659"/>
          </a:xfrm>
        </p:grpSpPr>
        <p:sp>
          <p:nvSpPr>
            <p:cNvPr id="2" name="Textfeld 1"/>
            <p:cNvSpPr txBox="1"/>
            <p:nvPr/>
          </p:nvSpPr>
          <p:spPr>
            <a:xfrm>
              <a:off x="3543300" y="981075"/>
              <a:ext cx="2084388" cy="4280659"/>
            </a:xfrm>
            <a:prstGeom prst="rect">
              <a:avLst/>
            </a:prstGeom>
            <a:noFill/>
          </p:spPr>
          <p:txBody>
            <a:bodyPr wrap="square" rtlCol="0">
              <a:spAutoFit/>
            </a:bodyPr>
            <a:lstStyle/>
            <a:p>
              <a:pPr marL="0" marR="0" lvl="0" indent="0" algn="r" defTabSz="914400" rtl="0" eaLnBrk="1" fontAlgn="auto" latinLnBrk="0" hangingPunct="1">
                <a:lnSpc>
                  <a:spcPts val="3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Arial"/>
                  <a:ea typeface="+mn-ea"/>
                  <a:cs typeface="+mn-cs"/>
                </a:rPr>
                <a:t>Ihre Punktzahl:</a:t>
              </a:r>
            </a:p>
            <a:p>
              <a:pPr marL="0" marR="0" lvl="0" indent="0" algn="r" defTabSz="914400" rtl="0" eaLnBrk="1" fontAlgn="auto" latinLnBrk="0" hangingPunct="1">
                <a:lnSpc>
                  <a:spcPts val="3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r" defTabSz="914400" rtl="0" eaLnBrk="1" fontAlgn="auto" latinLnBrk="0" hangingPunct="1">
                <a:lnSpc>
                  <a:spcPts val="3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Arial"/>
                  <a:ea typeface="+mn-ea"/>
                  <a:cs typeface="+mn-cs"/>
                </a:rPr>
                <a:t>Höchstpunktzahl:</a:t>
              </a:r>
            </a:p>
            <a:p>
              <a:pPr marL="0" marR="0" lvl="0" indent="0" algn="r" defTabSz="914400" rtl="0" eaLnBrk="1" fontAlgn="auto" latinLnBrk="0" hangingPunct="1">
                <a:lnSpc>
                  <a:spcPts val="3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r" defTabSz="914400" rtl="0" eaLnBrk="1" fontAlgn="auto" latinLnBrk="0" hangingPunct="1">
                <a:lnSpc>
                  <a:spcPts val="3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Arial"/>
                  <a:ea typeface="+mn-ea"/>
                  <a:cs typeface="+mn-cs"/>
                </a:rPr>
                <a:t>Fragen richtig:</a:t>
              </a:r>
            </a:p>
            <a:p>
              <a:pPr marL="0" marR="0" lvl="0" indent="0" algn="r" defTabSz="914400" rtl="0" eaLnBrk="1" fontAlgn="auto" latinLnBrk="0" hangingPunct="1">
                <a:lnSpc>
                  <a:spcPts val="3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r" defTabSz="914400" rtl="0" eaLnBrk="1" fontAlgn="auto" latinLnBrk="0" hangingPunct="1">
                <a:lnSpc>
                  <a:spcPts val="3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Arial"/>
                  <a:ea typeface="+mn-ea"/>
                  <a:cs typeface="+mn-cs"/>
                </a:rPr>
                <a:t>Fragen insgesamt:</a:t>
              </a:r>
            </a:p>
            <a:p>
              <a:pPr marL="0" marR="0" lvl="0" indent="0" algn="r" defTabSz="914400" rtl="0" eaLnBrk="1" fontAlgn="auto" latinLnBrk="0" hangingPunct="1">
                <a:lnSpc>
                  <a:spcPts val="3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r" defTabSz="914400" rtl="0" eaLnBrk="1" fontAlgn="auto" latinLnBrk="0" hangingPunct="1">
                <a:lnSpc>
                  <a:spcPts val="3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Arial"/>
                  <a:ea typeface="+mn-ea"/>
                  <a:cs typeface="+mn-cs"/>
                </a:rPr>
                <a:t>Genauigkeit:</a:t>
              </a:r>
            </a:p>
            <a:p>
              <a:pPr marL="0" marR="0" lvl="0" indent="0" algn="r" defTabSz="914400" rtl="0" eaLnBrk="1" fontAlgn="auto" latinLnBrk="0" hangingPunct="1">
                <a:lnSpc>
                  <a:spcPts val="3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r" defTabSz="914400" rtl="0" eaLnBrk="1" fontAlgn="auto" latinLnBrk="0" hangingPunct="1">
                <a:lnSpc>
                  <a:spcPts val="3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Arial"/>
                  <a:ea typeface="+mn-ea"/>
                  <a:cs typeface="+mn-cs"/>
                </a:rPr>
                <a:t>Versuche:</a:t>
              </a:r>
            </a:p>
          </p:txBody>
        </p:sp>
        <p:sp>
          <p:nvSpPr>
            <p:cNvPr id="4" name="Textfeld 3"/>
            <p:cNvSpPr txBox="1"/>
            <p:nvPr/>
          </p:nvSpPr>
          <p:spPr>
            <a:xfrm>
              <a:off x="6527800" y="981075"/>
              <a:ext cx="2510692" cy="4280659"/>
            </a:xfrm>
            <a:prstGeom prst="rect">
              <a:avLst/>
            </a:prstGeom>
            <a:noFill/>
          </p:spPr>
          <p:txBody>
            <a:bodyPr wrap="square" rtlCol="0">
              <a:spAutoFit/>
            </a:bodyPr>
            <a:lstStyle/>
            <a:p>
              <a:pPr marL="0" marR="0" lvl="0" indent="0" algn="l" defTabSz="914400" rtl="0" eaLnBrk="1" fontAlgn="auto" latinLnBrk="0" hangingPunct="1">
                <a:lnSpc>
                  <a:spcPts val="3000"/>
                </a:lnSpc>
                <a:spcBef>
                  <a:spcPts val="0"/>
                </a:spcBef>
                <a:spcAft>
                  <a:spcPts val="0"/>
                </a:spcAft>
                <a:buClrTx/>
                <a:buSzTx/>
                <a:buFontTx/>
                <a:buNone/>
                <a:tabLst/>
                <a:defRPr/>
              </a:pPr>
              <a:r>
                <a:rPr kumimoji="0" lang="de-DE" sz="1800" b="1" i="0" u="none" strike="noStrike" kern="1200" cap="none" spc="0" normalizeH="0" baseline="0" noProof="0" dirty="0">
                  <a:ln>
                    <a:noFill/>
                  </a:ln>
                  <a:solidFill>
                    <a:srgbClr val="000000"/>
                  </a:solidFill>
                  <a:effectLst/>
                  <a:uLnTx/>
                  <a:uFillTx/>
                  <a:latin typeface="Arial"/>
                  <a:ea typeface="+mn-ea"/>
                  <a:cs typeface="+mn-cs"/>
                </a:rPr>
                <a:t>{score}</a:t>
              </a:r>
            </a:p>
            <a:p>
              <a:pPr marL="0" marR="0" lvl="0" indent="0" algn="l" defTabSz="914400" rtl="0" eaLnBrk="1" fontAlgn="auto" latinLnBrk="0" hangingPunct="1">
                <a:lnSpc>
                  <a:spcPts val="3000"/>
                </a:lnSpc>
                <a:spcBef>
                  <a:spcPts val="0"/>
                </a:spcBef>
                <a:spcAft>
                  <a:spcPts val="0"/>
                </a:spcAft>
                <a:buClrTx/>
                <a:buSzTx/>
                <a:buFontTx/>
                <a:buNone/>
                <a:tabLst/>
                <a:defRPr/>
              </a:pPr>
              <a:endParaRPr kumimoji="0" lang="de-DE" sz="180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ts val="3000"/>
                </a:lnSpc>
                <a:spcBef>
                  <a:spcPts val="0"/>
                </a:spcBef>
                <a:spcAft>
                  <a:spcPts val="0"/>
                </a:spcAft>
                <a:buClrTx/>
                <a:buSzTx/>
                <a:buFontTx/>
                <a:buNone/>
                <a:tabLst/>
                <a:defRPr/>
              </a:pPr>
              <a:r>
                <a:rPr kumimoji="0" lang="de-DE" sz="1800" b="1" i="0" u="none" strike="noStrike" kern="1200" cap="none" spc="0" normalizeH="0" baseline="0" noProof="0" dirty="0">
                  <a:ln>
                    <a:noFill/>
                  </a:ln>
                  <a:solidFill>
                    <a:srgbClr val="000000"/>
                  </a:solidFill>
                  <a:effectLst/>
                  <a:uLnTx/>
                  <a:uFillTx/>
                  <a:latin typeface="Arial"/>
                  <a:ea typeface="+mn-ea"/>
                  <a:cs typeface="+mn-cs"/>
                </a:rPr>
                <a:t>{</a:t>
              </a:r>
              <a:r>
                <a:rPr kumimoji="0" lang="de-DE" sz="1800" b="1" i="0" u="none" strike="noStrike" kern="1200" cap="none" spc="0" normalizeH="0" baseline="0" noProof="0" dirty="0" err="1">
                  <a:ln>
                    <a:noFill/>
                  </a:ln>
                  <a:solidFill>
                    <a:srgbClr val="000000"/>
                  </a:solidFill>
                  <a:effectLst/>
                  <a:uLnTx/>
                  <a:uFillTx/>
                  <a:latin typeface="Arial"/>
                  <a:ea typeface="+mn-ea"/>
                  <a:cs typeface="+mn-cs"/>
                </a:rPr>
                <a:t>max</a:t>
              </a:r>
              <a:r>
                <a:rPr kumimoji="0" lang="de-DE" sz="1800" b="1" i="0" u="none" strike="noStrike" kern="1200" cap="none" spc="0" normalizeH="0" baseline="0" noProof="0" dirty="0">
                  <a:ln>
                    <a:noFill/>
                  </a:ln>
                  <a:solidFill>
                    <a:srgbClr val="000000"/>
                  </a:solidFill>
                  <a:effectLst/>
                  <a:uLnTx/>
                  <a:uFillTx/>
                  <a:latin typeface="Arial"/>
                  <a:ea typeface="+mn-ea"/>
                  <a:cs typeface="+mn-cs"/>
                </a:rPr>
                <a:t>-score}</a:t>
              </a:r>
            </a:p>
            <a:p>
              <a:pPr marL="0" marR="0" lvl="0" indent="0" algn="l" defTabSz="914400" rtl="0" eaLnBrk="1" fontAlgn="auto" latinLnBrk="0" hangingPunct="1">
                <a:lnSpc>
                  <a:spcPts val="3000"/>
                </a:lnSpc>
                <a:spcBef>
                  <a:spcPts val="0"/>
                </a:spcBef>
                <a:spcAft>
                  <a:spcPts val="0"/>
                </a:spcAft>
                <a:buClrTx/>
                <a:buSzTx/>
                <a:buFontTx/>
                <a:buNone/>
                <a:tabLst/>
                <a:defRPr/>
              </a:pPr>
              <a:endParaRPr kumimoji="0" lang="de-DE" sz="180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ts val="3000"/>
                </a:lnSpc>
                <a:spcBef>
                  <a:spcPts val="0"/>
                </a:spcBef>
                <a:spcAft>
                  <a:spcPts val="0"/>
                </a:spcAft>
                <a:buClrTx/>
                <a:buSzTx/>
                <a:buFontTx/>
                <a:buNone/>
                <a:tabLst/>
                <a:defRPr/>
              </a:pPr>
              <a:r>
                <a:rPr kumimoji="0" lang="de-DE" sz="1800" b="1" i="0" u="none" strike="noStrike" kern="1200" cap="none" spc="0" normalizeH="0" baseline="0" noProof="0" dirty="0">
                  <a:ln>
                    <a:noFill/>
                  </a:ln>
                  <a:solidFill>
                    <a:srgbClr val="000000"/>
                  </a:solidFill>
                  <a:effectLst/>
                  <a:uLnTx/>
                  <a:uFillTx/>
                  <a:latin typeface="Arial"/>
                  <a:ea typeface="+mn-ea"/>
                  <a:cs typeface="+mn-cs"/>
                </a:rPr>
                <a:t>{</a:t>
              </a:r>
              <a:r>
                <a:rPr kumimoji="0" lang="de-DE" sz="1800" b="1" i="0" u="none" strike="noStrike" kern="1200" cap="none" spc="0" normalizeH="0" baseline="0" noProof="0" dirty="0" err="1">
                  <a:ln>
                    <a:noFill/>
                  </a:ln>
                  <a:solidFill>
                    <a:srgbClr val="000000"/>
                  </a:solidFill>
                  <a:effectLst/>
                  <a:uLnTx/>
                  <a:uFillTx/>
                  <a:latin typeface="Arial"/>
                  <a:ea typeface="+mn-ea"/>
                  <a:cs typeface="+mn-cs"/>
                </a:rPr>
                <a:t>correct-questions</a:t>
              </a:r>
              <a:r>
                <a:rPr kumimoji="0" lang="de-DE" sz="1800" b="1" i="0" u="none" strike="noStrike" kern="1200" cap="none" spc="0" normalizeH="0" baseline="0" noProof="0" dirty="0">
                  <a:ln>
                    <a:noFill/>
                  </a:ln>
                  <a:solidFill>
                    <a:srgbClr val="000000"/>
                  </a:solidFill>
                  <a:effectLst/>
                  <a:uLnTx/>
                  <a:uFillTx/>
                  <a:latin typeface="Arial"/>
                  <a:ea typeface="+mn-ea"/>
                  <a:cs typeface="+mn-cs"/>
                </a:rPr>
                <a:t>}</a:t>
              </a:r>
            </a:p>
            <a:p>
              <a:pPr marL="0" marR="0" lvl="0" indent="0" algn="l" defTabSz="914400" rtl="0" eaLnBrk="1" fontAlgn="auto" latinLnBrk="0" hangingPunct="1">
                <a:lnSpc>
                  <a:spcPts val="3000"/>
                </a:lnSpc>
                <a:spcBef>
                  <a:spcPts val="0"/>
                </a:spcBef>
                <a:spcAft>
                  <a:spcPts val="0"/>
                </a:spcAft>
                <a:buClrTx/>
                <a:buSzTx/>
                <a:buFontTx/>
                <a:buNone/>
                <a:tabLst/>
                <a:defRPr/>
              </a:pPr>
              <a:endParaRPr kumimoji="0" lang="de-DE" sz="180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ts val="3000"/>
                </a:lnSpc>
                <a:spcBef>
                  <a:spcPts val="0"/>
                </a:spcBef>
                <a:spcAft>
                  <a:spcPts val="0"/>
                </a:spcAft>
                <a:buClrTx/>
                <a:buSzTx/>
                <a:buFontTx/>
                <a:buNone/>
                <a:tabLst/>
                <a:defRPr/>
              </a:pPr>
              <a:r>
                <a:rPr kumimoji="0" lang="de-DE" sz="1800" b="1" i="0" u="none" strike="noStrike" kern="1200" cap="none" spc="0" normalizeH="0" baseline="0" noProof="0" dirty="0">
                  <a:ln>
                    <a:noFill/>
                  </a:ln>
                  <a:solidFill>
                    <a:srgbClr val="000000"/>
                  </a:solidFill>
                  <a:effectLst/>
                  <a:uLnTx/>
                  <a:uFillTx/>
                  <a:latin typeface="Arial"/>
                  <a:ea typeface="+mn-ea"/>
                  <a:cs typeface="+mn-cs"/>
                </a:rPr>
                <a:t>{total-</a:t>
              </a:r>
              <a:r>
                <a:rPr kumimoji="0" lang="de-DE" sz="1800" b="1" i="0" u="none" strike="noStrike" kern="1200" cap="none" spc="0" normalizeH="0" baseline="0" noProof="0" dirty="0" err="1">
                  <a:ln>
                    <a:noFill/>
                  </a:ln>
                  <a:solidFill>
                    <a:srgbClr val="000000"/>
                  </a:solidFill>
                  <a:effectLst/>
                  <a:uLnTx/>
                  <a:uFillTx/>
                  <a:latin typeface="Arial"/>
                  <a:ea typeface="+mn-ea"/>
                  <a:cs typeface="+mn-cs"/>
                </a:rPr>
                <a:t>questions</a:t>
              </a:r>
              <a:r>
                <a:rPr kumimoji="0" lang="de-DE" sz="1800" b="1" i="0" u="none" strike="noStrike" kern="1200" cap="none" spc="0" normalizeH="0" baseline="0" noProof="0" dirty="0">
                  <a:ln>
                    <a:noFill/>
                  </a:ln>
                  <a:solidFill>
                    <a:srgbClr val="000000"/>
                  </a:solidFill>
                  <a:effectLst/>
                  <a:uLnTx/>
                  <a:uFillTx/>
                  <a:latin typeface="Arial"/>
                  <a:ea typeface="+mn-ea"/>
                  <a:cs typeface="+mn-cs"/>
                </a:rPr>
                <a:t>}</a:t>
              </a:r>
            </a:p>
            <a:p>
              <a:pPr marL="0" marR="0" lvl="0" indent="0" algn="l" defTabSz="914400" rtl="0" eaLnBrk="1" fontAlgn="auto" latinLnBrk="0" hangingPunct="1">
                <a:lnSpc>
                  <a:spcPts val="3000"/>
                </a:lnSpc>
                <a:spcBef>
                  <a:spcPts val="0"/>
                </a:spcBef>
                <a:spcAft>
                  <a:spcPts val="0"/>
                </a:spcAft>
                <a:buClrTx/>
                <a:buSzTx/>
                <a:buFontTx/>
                <a:buNone/>
                <a:tabLst/>
                <a:defRPr/>
              </a:pPr>
              <a:endParaRPr kumimoji="0" lang="de-DE" sz="180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ts val="3000"/>
                </a:lnSpc>
                <a:spcBef>
                  <a:spcPts val="0"/>
                </a:spcBef>
                <a:spcAft>
                  <a:spcPts val="0"/>
                </a:spcAft>
                <a:buClrTx/>
                <a:buSzTx/>
                <a:buFontTx/>
                <a:buNone/>
                <a:tabLst/>
                <a:defRPr/>
              </a:pPr>
              <a:r>
                <a:rPr kumimoji="0" lang="de-DE" sz="1800" b="1" i="0" u="none" strike="noStrike" kern="1200" cap="none" spc="0" normalizeH="0" baseline="0" noProof="0" dirty="0">
                  <a:ln>
                    <a:noFill/>
                  </a:ln>
                  <a:solidFill>
                    <a:srgbClr val="000000"/>
                  </a:solidFill>
                  <a:effectLst/>
                  <a:uLnTx/>
                  <a:uFillTx/>
                  <a:latin typeface="Arial"/>
                  <a:ea typeface="+mn-ea"/>
                  <a:cs typeface="+mn-cs"/>
                </a:rPr>
                <a:t>{</a:t>
              </a:r>
              <a:r>
                <a:rPr kumimoji="0" lang="de-DE" sz="1800" b="1" i="0" u="none" strike="noStrike" kern="1200" cap="none" spc="0" normalizeH="0" baseline="0" noProof="0" dirty="0" err="1">
                  <a:ln>
                    <a:noFill/>
                  </a:ln>
                  <a:solidFill>
                    <a:srgbClr val="000000"/>
                  </a:solidFill>
                  <a:effectLst/>
                  <a:uLnTx/>
                  <a:uFillTx/>
                  <a:latin typeface="Arial"/>
                  <a:ea typeface="+mn-ea"/>
                  <a:cs typeface="+mn-cs"/>
                </a:rPr>
                <a:t>percents</a:t>
              </a:r>
              <a:r>
                <a:rPr kumimoji="0" lang="de-DE" sz="1800" b="1" i="0" u="none" strike="noStrike" kern="1200" cap="none" spc="0" normalizeH="0" baseline="0" noProof="0" dirty="0">
                  <a:ln>
                    <a:noFill/>
                  </a:ln>
                  <a:solidFill>
                    <a:srgbClr val="000000"/>
                  </a:solidFill>
                  <a:effectLst/>
                  <a:uLnTx/>
                  <a:uFillTx/>
                  <a:latin typeface="Arial"/>
                  <a:ea typeface="+mn-ea"/>
                  <a:cs typeface="+mn-cs"/>
                </a:rPr>
                <a:t>}</a:t>
              </a:r>
            </a:p>
            <a:p>
              <a:pPr marL="0" marR="0" lvl="0" indent="0" algn="l" defTabSz="914400" rtl="0" eaLnBrk="1" fontAlgn="auto" latinLnBrk="0" hangingPunct="1">
                <a:lnSpc>
                  <a:spcPts val="3000"/>
                </a:lnSpc>
                <a:spcBef>
                  <a:spcPts val="0"/>
                </a:spcBef>
                <a:spcAft>
                  <a:spcPts val="0"/>
                </a:spcAft>
                <a:buClrTx/>
                <a:buSzTx/>
                <a:buFontTx/>
                <a:buNone/>
                <a:tabLst/>
                <a:defRPr/>
              </a:pPr>
              <a:endParaRPr kumimoji="0" lang="de-DE" sz="180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ts val="3000"/>
                </a:lnSpc>
                <a:spcBef>
                  <a:spcPts val="0"/>
                </a:spcBef>
                <a:spcAft>
                  <a:spcPts val="0"/>
                </a:spcAft>
                <a:buClrTx/>
                <a:buSzTx/>
                <a:buFontTx/>
                <a:buNone/>
                <a:tabLst/>
                <a:defRPr/>
              </a:pPr>
              <a:r>
                <a:rPr kumimoji="0" lang="de-DE" sz="1800" b="1" i="0" u="none" strike="noStrike" kern="1200" cap="none" spc="0" normalizeH="0" baseline="0" noProof="0" dirty="0">
                  <a:ln>
                    <a:noFill/>
                  </a:ln>
                  <a:solidFill>
                    <a:srgbClr val="000000"/>
                  </a:solidFill>
                  <a:effectLst/>
                  <a:uLnTx/>
                  <a:uFillTx/>
                  <a:latin typeface="Arial"/>
                  <a:ea typeface="+mn-ea"/>
                  <a:cs typeface="+mn-cs"/>
                </a:rPr>
                <a:t>{total-</a:t>
              </a:r>
              <a:r>
                <a:rPr kumimoji="0" lang="de-DE" sz="1800" b="1" i="0" u="none" strike="noStrike" kern="1200" cap="none" spc="0" normalizeH="0" baseline="0" noProof="0" dirty="0" err="1">
                  <a:ln>
                    <a:noFill/>
                  </a:ln>
                  <a:solidFill>
                    <a:srgbClr val="000000"/>
                  </a:solidFill>
                  <a:effectLst/>
                  <a:uLnTx/>
                  <a:uFillTx/>
                  <a:latin typeface="Arial"/>
                  <a:ea typeface="+mn-ea"/>
                  <a:cs typeface="+mn-cs"/>
                </a:rPr>
                <a:t>attempts</a:t>
              </a:r>
              <a:r>
                <a:rPr kumimoji="0" lang="de-DE" sz="1800" b="1" i="0" u="none" strike="noStrike" kern="1200" cap="none" spc="0" normalizeH="0" baseline="0" noProof="0" dirty="0">
                  <a:ln>
                    <a:noFill/>
                  </a:ln>
                  <a:solidFill>
                    <a:srgbClr val="000000"/>
                  </a:solidFill>
                  <a:effectLst/>
                  <a:uLnTx/>
                  <a:uFillTx/>
                  <a:latin typeface="Arial"/>
                  <a:ea typeface="+mn-ea"/>
                  <a:cs typeface="+mn-cs"/>
                </a:rPr>
                <a:t>}</a:t>
              </a:r>
            </a:p>
          </p:txBody>
        </p:sp>
      </p:grpSp>
    </p:spTree>
    <p:extLst>
      <p:ext uri="{BB962C8B-B14F-4D97-AF65-F5344CB8AC3E}">
        <p14:creationId xmlns:p14="http://schemas.microsoft.com/office/powerpoint/2010/main" val="35365545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1. </a:t>
            </a:r>
            <a:r>
              <a:rPr kumimoji="0" lang="de-DE" sz="2800" b="0" i="0" u="none" strike="noStrike" kern="0" cap="none" spc="0" normalizeH="0" baseline="0" noProof="0" dirty="0" err="1">
                <a:ln>
                  <a:noFill/>
                </a:ln>
                <a:solidFill>
                  <a:prstClr val="white"/>
                </a:solidFill>
                <a:effectLst/>
                <a:uLnTx/>
                <a:uFillTx/>
                <a:latin typeface="Calibri" panose="020F0502020204030204" pitchFamily="34" charset="0"/>
                <a:ea typeface="+mn-ea"/>
                <a:cs typeface="Calibri" panose="020F0502020204030204" pitchFamily="34" charset="0"/>
              </a:rPr>
              <a:t>Qualitäts</a:t>
            </a:r>
            <a:r>
              <a:rPr lang="de-DE" sz="2800" kern="0" dirty="0" err="1">
                <a:solidFill>
                  <a:prstClr val="white"/>
                </a:solidFill>
                <a:latin typeface="Calibri" panose="020F0502020204030204" pitchFamily="34" charset="0"/>
                <a:cs typeface="Calibri" panose="020F0502020204030204" pitchFamily="34" charset="0"/>
              </a:rPr>
              <a:t>management</a:t>
            </a: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 Begriffsdefinition</a:t>
            </a:r>
          </a:p>
        </p:txBody>
      </p:sp>
      <p:grpSp>
        <p:nvGrpSpPr>
          <p:cNvPr id="5" name="Gruppieren 4"/>
          <p:cNvGrpSpPr/>
          <p:nvPr/>
        </p:nvGrpSpPr>
        <p:grpSpPr>
          <a:xfrm>
            <a:off x="334963" y="1808162"/>
            <a:ext cx="7761633" cy="720726"/>
            <a:chOff x="334963" y="1808162"/>
            <a:chExt cx="7761633" cy="720726"/>
          </a:xfrm>
          <a:solidFill>
            <a:srgbClr val="740D21"/>
          </a:solidFill>
        </p:grpSpPr>
        <p:sp>
          <p:nvSpPr>
            <p:cNvPr id="9" name="Abgerundetes Rechteck 8"/>
            <p:cNvSpPr/>
            <p:nvPr/>
          </p:nvSpPr>
          <p:spPr>
            <a:xfrm>
              <a:off x="334963" y="1808163"/>
              <a:ext cx="1404937" cy="720725"/>
            </a:xfrm>
            <a:prstGeom prst="round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prstClr val="white"/>
                  </a:solidFill>
                  <a:effectLst/>
                  <a:uLnTx/>
                  <a:uFillTx/>
                  <a:latin typeface="Calibri" panose="020F0502020204030204"/>
                  <a:ea typeface="+mn-ea"/>
                  <a:cs typeface="+mn-cs"/>
                </a:rPr>
                <a:t>Qualität</a:t>
              </a:r>
            </a:p>
          </p:txBody>
        </p:sp>
        <p:sp>
          <p:nvSpPr>
            <p:cNvPr id="10" name="Abgerundetes Rechteck 9"/>
            <p:cNvSpPr/>
            <p:nvPr/>
          </p:nvSpPr>
          <p:spPr>
            <a:xfrm>
              <a:off x="2842954" y="1808163"/>
              <a:ext cx="1562792" cy="720725"/>
            </a:xfrm>
            <a:prstGeom prst="round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prstClr val="white"/>
                  </a:solidFill>
                  <a:effectLst/>
                  <a:uLnTx/>
                  <a:uFillTx/>
                  <a:latin typeface="Calibri" panose="020F0502020204030204"/>
                  <a:ea typeface="+mn-ea"/>
                  <a:cs typeface="+mn-cs"/>
                </a:rPr>
                <a:t>Management</a:t>
              </a:r>
            </a:p>
          </p:txBody>
        </p:sp>
        <p:sp>
          <p:nvSpPr>
            <p:cNvPr id="11" name="Abgerundetes Rechteck 10"/>
            <p:cNvSpPr/>
            <p:nvPr/>
          </p:nvSpPr>
          <p:spPr>
            <a:xfrm>
              <a:off x="5627802" y="1808163"/>
              <a:ext cx="2468794" cy="720725"/>
            </a:xfrm>
            <a:prstGeom prst="round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prstClr val="white"/>
                  </a:solidFill>
                  <a:effectLst/>
                  <a:uLnTx/>
                  <a:uFillTx/>
                  <a:latin typeface="Calibri" panose="020F0502020204030204"/>
                  <a:ea typeface="+mn-ea"/>
                  <a:cs typeface="+mn-cs"/>
                </a:rPr>
                <a:t>Qualitätsmanagement</a:t>
              </a:r>
            </a:p>
          </p:txBody>
        </p:sp>
        <p:sp>
          <p:nvSpPr>
            <p:cNvPr id="12" name="Pfeil nach rechts 11"/>
            <p:cNvSpPr/>
            <p:nvPr/>
          </p:nvSpPr>
          <p:spPr>
            <a:xfrm>
              <a:off x="4647414" y="2007909"/>
              <a:ext cx="754145" cy="320512"/>
            </a:xfrm>
            <a:prstGeom prst="rightArrow">
              <a:avLst/>
            </a:prstGeom>
            <a:solidFill>
              <a:srgbClr val="AC6E7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Plus 12"/>
            <p:cNvSpPr/>
            <p:nvPr/>
          </p:nvSpPr>
          <p:spPr>
            <a:xfrm>
              <a:off x="1928553" y="1808162"/>
              <a:ext cx="731520" cy="720726"/>
            </a:xfrm>
            <a:prstGeom prst="mathPlus">
              <a:avLst/>
            </a:prstGeom>
            <a:solidFill>
              <a:srgbClr val="AC6E7B"/>
            </a:solidFill>
            <a:ln w="12700" cap="flat" cmpd="sng" algn="ctr">
              <a:noFill/>
              <a:prstDash val="solid"/>
              <a:miter lim="800000"/>
            </a:ln>
            <a:effectLst/>
          </p:spPr>
          <p:txBody>
            <a:bodyPr lIns="108000" tIns="108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20" name="Abgerundetes Rechteck 19"/>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grpSp>
        <p:nvGrpSpPr>
          <p:cNvPr id="2" name="Gruppieren 1"/>
          <p:cNvGrpSpPr/>
          <p:nvPr/>
        </p:nvGrpSpPr>
        <p:grpSpPr>
          <a:xfrm>
            <a:off x="334963" y="3176587"/>
            <a:ext cx="9577386" cy="3042545"/>
            <a:chOff x="334963" y="3176588"/>
            <a:chExt cx="9577386" cy="3042545"/>
          </a:xfrm>
        </p:grpSpPr>
        <p:grpSp>
          <p:nvGrpSpPr>
            <p:cNvPr id="14" name="Gruppieren 13"/>
            <p:cNvGrpSpPr/>
            <p:nvPr/>
          </p:nvGrpSpPr>
          <p:grpSpPr>
            <a:xfrm>
              <a:off x="334963" y="3176588"/>
              <a:ext cx="9577386" cy="2343063"/>
              <a:chOff x="334963" y="3392488"/>
              <a:chExt cx="9577386" cy="2343063"/>
            </a:xfrm>
          </p:grpSpPr>
          <p:sp>
            <p:nvSpPr>
              <p:cNvPr id="15" name="Abgerundetes Rechteck 14"/>
              <p:cNvSpPr/>
              <p:nvPr/>
            </p:nvSpPr>
            <p:spPr>
              <a:xfrm>
                <a:off x="334963" y="3392488"/>
                <a:ext cx="2592387" cy="680517"/>
              </a:xfrm>
              <a:prstGeom prst="roundRect">
                <a:avLst>
                  <a:gd name="adj" fmla="val 19110"/>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Definition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„Qualitätsmanagement“</a:t>
                </a:r>
              </a:p>
            </p:txBody>
          </p:sp>
          <p:sp>
            <p:nvSpPr>
              <p:cNvPr id="16" name="Abgerundetes Rechteck 15"/>
              <p:cNvSpPr/>
              <p:nvPr/>
            </p:nvSpPr>
            <p:spPr>
              <a:xfrm>
                <a:off x="3059084" y="3392488"/>
                <a:ext cx="6853265" cy="680517"/>
              </a:xfrm>
              <a:prstGeom prst="roundRect">
                <a:avLst>
                  <a:gd name="adj" fmla="val 21553"/>
                </a:avLst>
              </a:prstGeom>
              <a:solidFill>
                <a:srgbClr val="AC6E7B"/>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white"/>
                    </a:solidFill>
                    <a:effectLst/>
                    <a:uLnTx/>
                    <a:uFillTx/>
                    <a:latin typeface="Calibri" panose="020F0502020204030204"/>
                    <a:ea typeface="+mn-ea"/>
                    <a:cs typeface="+mn-cs"/>
                  </a:rPr>
                  <a:t>„Management</a:t>
                </a:r>
                <a:r>
                  <a:rPr kumimoji="0" lang="de-DE" sz="1600" b="0" i="0" u="none" strike="noStrike" kern="0" cap="none" spc="0" normalizeH="0" noProof="0" dirty="0">
                    <a:ln>
                      <a:noFill/>
                    </a:ln>
                    <a:solidFill>
                      <a:prstClr val="white"/>
                    </a:solidFill>
                    <a:effectLst/>
                    <a:uLnTx/>
                    <a:uFillTx/>
                    <a:latin typeface="Calibri" panose="020F0502020204030204"/>
                    <a:ea typeface="+mn-ea"/>
                    <a:cs typeface="+mn-cs"/>
                  </a:rPr>
                  <a:t> bezüglich Qualität</a:t>
                </a:r>
                <a:r>
                  <a:rPr kumimoji="0" lang="de-DE" sz="1600" b="0" i="0" u="none" strike="noStrike" kern="0" cap="none" spc="0" normalizeH="0" baseline="0" noProof="0" dirty="0">
                    <a:ln>
                      <a:noFill/>
                    </a:ln>
                    <a:solidFill>
                      <a:prstClr val="white"/>
                    </a:solidFill>
                    <a:effectLst/>
                    <a:uLnTx/>
                    <a:uFillTx/>
                    <a:latin typeface="Calibri" panose="020F0502020204030204"/>
                    <a:ea typeface="+mn-ea"/>
                    <a:cs typeface="+mn-cs"/>
                  </a:rPr>
                  <a:t>“</a:t>
                </a:r>
              </a:p>
            </p:txBody>
          </p:sp>
          <p:sp>
            <p:nvSpPr>
              <p:cNvPr id="17" name="Abgerundetes Rechteck 16"/>
              <p:cNvSpPr/>
              <p:nvPr/>
            </p:nvSpPr>
            <p:spPr>
              <a:xfrm>
                <a:off x="334963" y="4209242"/>
                <a:ext cx="2592387" cy="1526309"/>
              </a:xfrm>
              <a:prstGeom prst="roundRect">
                <a:avLst>
                  <a:gd name="adj" fmla="val 10131"/>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Merkmale</a:t>
                </a:r>
              </a:p>
            </p:txBody>
          </p:sp>
          <p:sp>
            <p:nvSpPr>
              <p:cNvPr id="18" name="Abgerundetes Rechteck 17"/>
              <p:cNvSpPr/>
              <p:nvPr/>
            </p:nvSpPr>
            <p:spPr>
              <a:xfrm>
                <a:off x="3059084" y="4209242"/>
                <a:ext cx="6853265" cy="1526309"/>
              </a:xfrm>
              <a:prstGeom prst="roundRect">
                <a:avLst>
                  <a:gd name="adj" fmla="val 10131"/>
                </a:avLst>
              </a:prstGeom>
              <a:solidFill>
                <a:srgbClr val="D9D9D9"/>
              </a:solidFill>
              <a:ln w="12700" cap="flat" cmpd="sng" algn="ctr">
                <a:noFill/>
                <a:prstDash val="solid"/>
                <a:miter lim="800000"/>
              </a:ln>
              <a:effectLst/>
            </p:spPr>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Festlegen von Absichten und Ausrichtung einer Organisation bezüglich Qualität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kern="0" dirty="0">
                    <a:solidFill>
                      <a:prstClr val="black"/>
                    </a:solidFill>
                    <a:latin typeface="Calibri" panose="020F0502020204030204"/>
                  </a:rPr>
                  <a:t>Verfolgung von Qualitätszielen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Beinhaltet Prozesse, die zur Erreichung</a:t>
                </a:r>
                <a:r>
                  <a:rPr kumimoji="0" lang="de-DE" sz="1600" b="0" i="0" u="none" strike="noStrike" kern="0" cap="none" spc="0" normalizeH="0" noProof="0" dirty="0">
                    <a:ln>
                      <a:noFill/>
                    </a:ln>
                    <a:solidFill>
                      <a:prstClr val="black"/>
                    </a:solidFill>
                    <a:effectLst/>
                    <a:uLnTx/>
                    <a:uFillTx/>
                    <a:latin typeface="Calibri" panose="020F0502020204030204"/>
                    <a:ea typeface="+mn-ea"/>
                    <a:cs typeface="+mn-cs"/>
                  </a:rPr>
                  <a:t> dieser Ziele notwendig sind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kern="0" baseline="0" dirty="0">
                    <a:solidFill>
                      <a:prstClr val="black"/>
                    </a:solidFill>
                    <a:latin typeface="Calibri" panose="020F0502020204030204"/>
                  </a:rPr>
                  <a:t>Beinhaltet</a:t>
                </a:r>
                <a:r>
                  <a:rPr lang="de-DE" sz="1600" kern="0" dirty="0">
                    <a:solidFill>
                      <a:prstClr val="black"/>
                    </a:solidFill>
                    <a:latin typeface="Calibri" panose="020F0502020204030204"/>
                  </a:rPr>
                  <a:t> Maßnahmen, die zur Entwicklung und Verbesserung der Qualität eines Produktes oder Prozesses führen</a:t>
                </a:r>
                <a:endPar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grpSp>
        <p:sp>
          <p:nvSpPr>
            <p:cNvPr id="19" name="Abgerundetes Rechteck 18"/>
            <p:cNvSpPr/>
            <p:nvPr/>
          </p:nvSpPr>
          <p:spPr>
            <a:xfrm>
              <a:off x="334963" y="5624513"/>
              <a:ext cx="2592387" cy="594620"/>
            </a:xfrm>
            <a:prstGeom prst="roundRect">
              <a:avLst>
                <a:gd name="adj" fmla="val 21553"/>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Hauptaufgabe</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1" name="Abgerundetes Rechteck 20"/>
            <p:cNvSpPr/>
            <p:nvPr/>
          </p:nvSpPr>
          <p:spPr>
            <a:xfrm>
              <a:off x="3059084" y="5624513"/>
              <a:ext cx="6853265" cy="594620"/>
            </a:xfrm>
            <a:prstGeom prst="roundRect">
              <a:avLst>
                <a:gd name="adj" fmla="val 21553"/>
              </a:avLst>
            </a:prstGeom>
            <a:solidFill>
              <a:srgbClr val="D9D9D9"/>
            </a:solidFill>
            <a:ln w="12700" cap="flat" cmpd="sng" algn="ctr">
              <a:noFill/>
              <a:prstDash val="solid"/>
              <a:miter lim="800000"/>
            </a:ln>
            <a:effectLst/>
          </p:spPr>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kern="0" dirty="0">
                  <a:latin typeface="Calibri" panose="020F0502020204030204"/>
                </a:rPr>
                <a:t>Erfüllung von Kundenanforderungen, um den Erwartungen der Kunden vollumfänglich gerecht zu werden</a:t>
              </a:r>
              <a:endParaRPr kumimoji="0" lang="de-DE" sz="1600" b="0" i="0" u="none" strike="noStrike" kern="0" cap="none" spc="0" normalizeH="0" baseline="0" noProof="0" dirty="0">
                <a:ln>
                  <a:noFill/>
                </a:ln>
                <a:effectLst/>
                <a:uLnTx/>
                <a:uFillTx/>
                <a:latin typeface="Calibri" panose="020F0502020204030204"/>
              </a:endParaRPr>
            </a:p>
          </p:txBody>
        </p:sp>
      </p:grpSp>
      <p:pic>
        <p:nvPicPr>
          <p:cNvPr id="22" name="Grafik 21">
            <a:extLst>
              <a:ext uri="{FF2B5EF4-FFF2-40B4-BE49-F238E27FC236}">
                <a16:creationId xmlns:a16="http://schemas.microsoft.com/office/drawing/2014/main" id="{300B6DF6-86EB-4C2C-AD72-4F0E82CBC5E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451156" y="4899648"/>
            <a:ext cx="360000" cy="360000"/>
          </a:xfrm>
          <a:prstGeom prst="rect">
            <a:avLst/>
          </a:prstGeom>
        </p:spPr>
      </p:pic>
    </p:spTree>
    <p:extLst>
      <p:ext uri="{BB962C8B-B14F-4D97-AF65-F5344CB8AC3E}">
        <p14:creationId xmlns:p14="http://schemas.microsoft.com/office/powerpoint/2010/main" val="8109204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hteck 20"/>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2. Erfolgsfaktor Qualität</a:t>
            </a:r>
          </a:p>
        </p:txBody>
      </p:sp>
      <p:sp>
        <p:nvSpPr>
          <p:cNvPr id="15" name="Abgerundetes Rechteck 14"/>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grpSp>
        <p:nvGrpSpPr>
          <p:cNvPr id="20" name="Gruppieren 19"/>
          <p:cNvGrpSpPr/>
          <p:nvPr/>
        </p:nvGrpSpPr>
        <p:grpSpPr>
          <a:xfrm>
            <a:off x="334963" y="1773238"/>
            <a:ext cx="9577387" cy="4045671"/>
            <a:chOff x="334963" y="3176588"/>
            <a:chExt cx="9577387" cy="4045671"/>
          </a:xfrm>
        </p:grpSpPr>
        <p:grpSp>
          <p:nvGrpSpPr>
            <p:cNvPr id="22" name="Gruppieren 21"/>
            <p:cNvGrpSpPr/>
            <p:nvPr/>
          </p:nvGrpSpPr>
          <p:grpSpPr>
            <a:xfrm>
              <a:off x="334963" y="3176588"/>
              <a:ext cx="9577387" cy="3311121"/>
              <a:chOff x="334963" y="3392488"/>
              <a:chExt cx="9577387" cy="3311121"/>
            </a:xfrm>
          </p:grpSpPr>
          <p:sp>
            <p:nvSpPr>
              <p:cNvPr id="25" name="Abgerundetes Rechteck 24"/>
              <p:cNvSpPr/>
              <p:nvPr/>
            </p:nvSpPr>
            <p:spPr>
              <a:xfrm>
                <a:off x="334963" y="3392488"/>
                <a:ext cx="2592387" cy="1834486"/>
              </a:xfrm>
              <a:prstGeom prst="roundRect">
                <a:avLst>
                  <a:gd name="adj" fmla="val 8360"/>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noProof="0" dirty="0">
                    <a:solidFill>
                      <a:prstClr val="white"/>
                    </a:solidFill>
                    <a:latin typeface="Calibri" panose="020F0502020204030204"/>
                  </a:rPr>
                  <a:t>Schlüsselfaktor Qualität</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6" name="Abgerundetes Rechteck 25"/>
              <p:cNvSpPr/>
              <p:nvPr/>
            </p:nvSpPr>
            <p:spPr>
              <a:xfrm>
                <a:off x="3059084" y="3392488"/>
                <a:ext cx="6853265" cy="1834486"/>
              </a:xfrm>
              <a:prstGeom prst="roundRect">
                <a:avLst>
                  <a:gd name="adj" fmla="val 8071"/>
                </a:avLst>
              </a:prstGeom>
              <a:solidFill>
                <a:srgbClr val="D9D9D9"/>
              </a:solidFill>
              <a:ln w="12700" cap="flat" cmpd="sng" algn="ctr">
                <a:noFill/>
                <a:prstDash val="solid"/>
                <a:miter lim="800000"/>
              </a:ln>
              <a:effectLst/>
            </p:spPr>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kern="0" dirty="0">
                    <a:latin typeface="Calibri" panose="020F0502020204030204"/>
                  </a:rPr>
                  <a:t>Qualität = Schlüsselfaktor, um sich als Unternehmen gegenüber der Konkurrenz wettbewerbsfähig zu handeln und steigenden Kundenwünschen gerecht zu werden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kern="0" dirty="0">
                    <a:latin typeface="Calibri" panose="020F0502020204030204"/>
                  </a:rPr>
                  <a:t>soziale Anerkennung als Faktor, der die Erwartungen an die Qualität weiter anhebt </a:t>
                </a:r>
                <a:r>
                  <a:rPr lang="de-DE" sz="1200" kern="0" dirty="0">
                    <a:latin typeface="Calibri" panose="020F0502020204030204"/>
                    <a:sym typeface="Wingdings" panose="05000000000000000000" pitchFamily="2" charset="2"/>
                  </a:rPr>
                  <a:t></a:t>
                </a:r>
                <a:r>
                  <a:rPr lang="de-DE" sz="1600" kern="0" dirty="0">
                    <a:latin typeface="Calibri" panose="020F0502020204030204"/>
                  </a:rPr>
                  <a:t> wird häufig mit dem Besitz hochwertiger Produkte verknüpft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kern="0" dirty="0">
                    <a:latin typeface="Calibri" panose="020F0502020204030204"/>
                  </a:rPr>
                  <a:t>Technisierung des Alltags und wachsendes Umweltbewusstsein führen immer weiter dazu, dass der Anspruch an Qualität steigt </a:t>
                </a:r>
                <a:endParaRPr kumimoji="0" lang="de-DE" sz="1600" b="0" i="0" u="none" strike="noStrike" kern="0" cap="none" spc="0" normalizeH="0" baseline="0" noProof="0" dirty="0">
                  <a:ln>
                    <a:noFill/>
                  </a:ln>
                  <a:effectLst/>
                  <a:uLnTx/>
                  <a:uFillTx/>
                  <a:latin typeface="Calibri" panose="020F0502020204030204"/>
                  <a:ea typeface="+mn-ea"/>
                  <a:cs typeface="+mn-cs"/>
                </a:endParaRPr>
              </a:p>
            </p:txBody>
          </p:sp>
          <p:sp>
            <p:nvSpPr>
              <p:cNvPr id="27" name="Abgerundetes Rechteck 26"/>
              <p:cNvSpPr/>
              <p:nvPr/>
            </p:nvSpPr>
            <p:spPr>
              <a:xfrm>
                <a:off x="334964" y="5335588"/>
                <a:ext cx="2592387" cy="1368021"/>
              </a:xfrm>
              <a:prstGeom prst="roundRect">
                <a:avLst>
                  <a:gd name="adj" fmla="val 10131"/>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Anforderungen</a:t>
                </a:r>
                <a:r>
                  <a:rPr kumimoji="0" lang="de-DE" sz="1800" b="0" i="0" u="none" strike="noStrike" kern="0" cap="none" spc="0" normalizeH="0" noProof="0" dirty="0">
                    <a:ln>
                      <a:noFill/>
                    </a:ln>
                    <a:solidFill>
                      <a:prstClr val="white"/>
                    </a:solidFill>
                    <a:effectLst/>
                    <a:uLnTx/>
                    <a:uFillTx/>
                    <a:latin typeface="Calibri" panose="020F0502020204030204"/>
                    <a:ea typeface="+mn-ea"/>
                    <a:cs typeface="+mn-cs"/>
                  </a:rPr>
                  <a:t> an Qualität</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8" name="Abgerundetes Rechteck 27"/>
              <p:cNvSpPr/>
              <p:nvPr/>
            </p:nvSpPr>
            <p:spPr>
              <a:xfrm>
                <a:off x="3059085" y="5335588"/>
                <a:ext cx="6853265" cy="1368021"/>
              </a:xfrm>
              <a:prstGeom prst="roundRect">
                <a:avLst>
                  <a:gd name="adj" fmla="val 10131"/>
                </a:avLst>
              </a:prstGeom>
              <a:solidFill>
                <a:srgbClr val="D9D9D9"/>
              </a:solidFill>
              <a:ln w="12700" cap="flat" cmpd="sng" algn="ctr">
                <a:noFill/>
                <a:prstDash val="solid"/>
                <a:miter lim="800000"/>
              </a:ln>
              <a:effectLst/>
            </p:spPr>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Überdurchschnittlicher</a:t>
                </a:r>
                <a:r>
                  <a:rPr kumimoji="0" lang="de-DE" sz="1600" b="0" i="0" u="none" strike="noStrike" kern="0" cap="none" spc="0" normalizeH="0" noProof="0" dirty="0">
                    <a:ln>
                      <a:noFill/>
                    </a:ln>
                    <a:solidFill>
                      <a:prstClr val="black"/>
                    </a:solidFill>
                    <a:effectLst/>
                    <a:uLnTx/>
                    <a:uFillTx/>
                    <a:latin typeface="Calibri" panose="020F0502020204030204"/>
                    <a:ea typeface="+mn-ea"/>
                    <a:cs typeface="+mn-cs"/>
                  </a:rPr>
                  <a:t> Service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kern="0" baseline="0" dirty="0">
                    <a:solidFill>
                      <a:prstClr val="black"/>
                    </a:solidFill>
                    <a:latin typeface="Calibri" panose="020F0502020204030204"/>
                  </a:rPr>
                  <a:t>Intensive</a:t>
                </a:r>
                <a:r>
                  <a:rPr lang="de-DE" sz="1600" kern="0" dirty="0">
                    <a:solidFill>
                      <a:prstClr val="black"/>
                    </a:solidFill>
                    <a:latin typeface="Calibri" panose="020F0502020204030204"/>
                  </a:rPr>
                  <a:t> Kundenbetreuung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Vertrauen schaffen in</a:t>
                </a:r>
                <a:r>
                  <a:rPr kumimoji="0" lang="de-DE" sz="1600" b="0" i="0" u="none" strike="noStrike" kern="0" cap="none" spc="0" normalizeH="0" noProof="0" dirty="0">
                    <a:ln>
                      <a:noFill/>
                    </a:ln>
                    <a:solidFill>
                      <a:prstClr val="black"/>
                    </a:solidFill>
                    <a:effectLst/>
                    <a:uLnTx/>
                    <a:uFillTx/>
                    <a:latin typeface="Calibri" panose="020F0502020204030204"/>
                    <a:ea typeface="+mn-ea"/>
                    <a:cs typeface="+mn-cs"/>
                  </a:rPr>
                  <a:t> die Zuverlässigkeit der Produkte bzw. Dienstleistungen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kern="0" baseline="0" dirty="0">
                    <a:solidFill>
                      <a:prstClr val="black"/>
                    </a:solidFill>
                    <a:latin typeface="Calibri" panose="020F0502020204030204"/>
                  </a:rPr>
                  <a:t>Umwelt- und Klimaverträglichkeit sowie Nachhaltigkeit</a:t>
                </a:r>
                <a:endPar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grpSp>
        <p:sp>
          <p:nvSpPr>
            <p:cNvPr id="23" name="Abgerundetes Rechteck 22"/>
            <p:cNvSpPr/>
            <p:nvPr/>
          </p:nvSpPr>
          <p:spPr>
            <a:xfrm>
              <a:off x="334963" y="6596063"/>
              <a:ext cx="2592387" cy="626196"/>
            </a:xfrm>
            <a:prstGeom prst="roundRect">
              <a:avLst>
                <a:gd name="adj" fmla="val 20578"/>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Folgen mangelnder Qualität</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4" name="Abgerundetes Rechteck 23"/>
            <p:cNvSpPr/>
            <p:nvPr/>
          </p:nvSpPr>
          <p:spPr>
            <a:xfrm>
              <a:off x="3059084" y="6596063"/>
              <a:ext cx="6853265" cy="626196"/>
            </a:xfrm>
            <a:prstGeom prst="roundRect">
              <a:avLst>
                <a:gd name="adj" fmla="val 23558"/>
              </a:avLst>
            </a:prstGeom>
            <a:solidFill>
              <a:srgbClr val="D9D9D9"/>
            </a:solidFill>
            <a:ln w="12700" cap="flat" cmpd="sng" algn="ctr">
              <a:noFill/>
              <a:prstDash val="solid"/>
              <a:miter lim="800000"/>
            </a:ln>
            <a:effectLst/>
          </p:spPr>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kern="0" dirty="0">
                  <a:latin typeface="Calibri" panose="020F0502020204030204"/>
                </a:rPr>
                <a:t>fehlerhafte Produkte führen zu steigenden Kosten durch Nacharbeit oder Entstehung von Ausschuss</a:t>
              </a:r>
              <a:endParaRPr kumimoji="0" lang="de-DE" sz="1600" b="0" i="0" u="none" strike="noStrike" kern="0" cap="none" spc="0" normalizeH="0" baseline="0" noProof="0" dirty="0">
                <a:ln>
                  <a:noFill/>
                </a:ln>
                <a:effectLst/>
                <a:uLnTx/>
                <a:uFillTx/>
                <a:latin typeface="Calibri" panose="020F0502020204030204"/>
              </a:endParaRPr>
            </a:p>
          </p:txBody>
        </p:sp>
      </p:grpSp>
      <p:pic>
        <p:nvPicPr>
          <p:cNvPr id="3" name="Grafik 2">
            <a:extLst>
              <a:ext uri="{FF2B5EF4-FFF2-40B4-BE49-F238E27FC236}">
                <a16:creationId xmlns:a16="http://schemas.microsoft.com/office/drawing/2014/main" id="{728E61EF-2F9F-4D79-AC8C-8106B2C5F780}"/>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325156" y="2831590"/>
            <a:ext cx="612000" cy="612000"/>
          </a:xfrm>
          <a:prstGeom prst="rect">
            <a:avLst/>
          </a:prstGeom>
        </p:spPr>
      </p:pic>
    </p:spTree>
    <p:extLst>
      <p:ext uri="{BB962C8B-B14F-4D97-AF65-F5344CB8AC3E}">
        <p14:creationId xmlns:p14="http://schemas.microsoft.com/office/powerpoint/2010/main" val="1775310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3.</a:t>
            </a:r>
            <a:r>
              <a:rPr kumimoji="0" lang="de-DE" sz="2800" b="0" i="0" u="none" strike="noStrike" kern="0" cap="none" spc="0" normalizeH="0" noProof="0" dirty="0">
                <a:ln>
                  <a:noFill/>
                </a:ln>
                <a:solidFill>
                  <a:prstClr val="white"/>
                </a:solidFill>
                <a:effectLst/>
                <a:uLnTx/>
                <a:uFillTx/>
                <a:latin typeface="Calibri" panose="020F0502020204030204" pitchFamily="34" charset="0"/>
                <a:ea typeface="+mn-ea"/>
                <a:cs typeface="Calibri" panose="020F0502020204030204" pitchFamily="34" charset="0"/>
              </a:rPr>
              <a:t> Elemente des Qualitätsmanagements</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p:txBody>
      </p:sp>
      <p:grpSp>
        <p:nvGrpSpPr>
          <p:cNvPr id="4" name="Gruppieren 3"/>
          <p:cNvGrpSpPr/>
          <p:nvPr/>
        </p:nvGrpSpPr>
        <p:grpSpPr>
          <a:xfrm>
            <a:off x="2243138" y="1773238"/>
            <a:ext cx="7669212" cy="3945918"/>
            <a:chOff x="2243137" y="1773238"/>
            <a:chExt cx="7669212" cy="3945918"/>
          </a:xfrm>
        </p:grpSpPr>
        <p:grpSp>
          <p:nvGrpSpPr>
            <p:cNvPr id="5" name="Gruppieren 4"/>
            <p:cNvGrpSpPr/>
            <p:nvPr/>
          </p:nvGrpSpPr>
          <p:grpSpPr>
            <a:xfrm>
              <a:off x="2243137" y="2161230"/>
              <a:ext cx="7669212" cy="3557926"/>
              <a:chOff x="2243137" y="2161230"/>
              <a:chExt cx="7669212" cy="3557926"/>
            </a:xfrm>
          </p:grpSpPr>
          <p:grpSp>
            <p:nvGrpSpPr>
              <p:cNvPr id="7" name="Gruppieren 6"/>
              <p:cNvGrpSpPr/>
              <p:nvPr/>
            </p:nvGrpSpPr>
            <p:grpSpPr>
              <a:xfrm>
                <a:off x="2243137" y="2636838"/>
                <a:ext cx="7669212" cy="3082318"/>
                <a:chOff x="2243137" y="2636838"/>
                <a:chExt cx="7669212" cy="3082318"/>
              </a:xfrm>
            </p:grpSpPr>
            <p:grpSp>
              <p:nvGrpSpPr>
                <p:cNvPr id="16" name="Gruppieren 15"/>
                <p:cNvGrpSpPr/>
                <p:nvPr/>
              </p:nvGrpSpPr>
              <p:grpSpPr>
                <a:xfrm>
                  <a:off x="2243137" y="2636838"/>
                  <a:ext cx="2484437" cy="3082318"/>
                  <a:chOff x="2243137" y="2636838"/>
                  <a:chExt cx="2484437" cy="3082318"/>
                </a:xfrm>
              </p:grpSpPr>
              <p:sp>
                <p:nvSpPr>
                  <p:cNvPr id="26" name="Abgerundetes Rechteck 25"/>
                  <p:cNvSpPr/>
                  <p:nvPr/>
                </p:nvSpPr>
                <p:spPr>
                  <a:xfrm>
                    <a:off x="2243137" y="2636838"/>
                    <a:ext cx="2484437" cy="576262"/>
                  </a:xfrm>
                  <a:prstGeom prst="roundRect">
                    <a:avLst>
                      <a:gd name="adj" fmla="val 23279"/>
                    </a:avLst>
                  </a:prstGeom>
                  <a:solidFill>
                    <a:srgbClr val="AC6E7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prstClr val="white"/>
                        </a:solidFill>
                        <a:effectLst/>
                        <a:uLnTx/>
                        <a:uFillTx/>
                        <a:latin typeface="Calibri" panose="020F0502020204030204"/>
                        <a:ea typeface="+mn-ea"/>
                        <a:cs typeface="+mn-cs"/>
                      </a:rPr>
                      <a:t>Gesch</a:t>
                    </a:r>
                    <a:r>
                      <a:rPr lang="de-DE" sz="1400" kern="0" dirty="0" err="1">
                        <a:solidFill>
                          <a:prstClr val="white"/>
                        </a:solidFill>
                        <a:latin typeface="Calibri" panose="020F0502020204030204"/>
                      </a:rPr>
                      <a:t>äftsleitung</a:t>
                    </a:r>
                    <a:endParaRPr kumimoji="0" lang="de-DE" sz="14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7" name="Abgerundetes Rechteck 26"/>
                  <p:cNvSpPr/>
                  <p:nvPr/>
                </p:nvSpPr>
                <p:spPr>
                  <a:xfrm>
                    <a:off x="2243137" y="3213100"/>
                    <a:ext cx="2484437" cy="2506056"/>
                  </a:xfrm>
                  <a:prstGeom prst="roundRect">
                    <a:avLst>
                      <a:gd name="adj" fmla="val 6397"/>
                    </a:avLst>
                  </a:prstGeom>
                  <a:solidFill>
                    <a:srgbClr val="D9D9D9"/>
                  </a:solidFill>
                  <a:ln w="12700" cap="flat" cmpd="sng" algn="ctr">
                    <a:noFill/>
                    <a:prstDash val="solid"/>
                    <a:miter lim="800000"/>
                  </a:ln>
                  <a:effectLst/>
                </p:spPr>
                <p:txBody>
                  <a:bodyPr lIns="36000" tIns="0" rIns="36000" rtlCol="0" anchor="t"/>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dirty="0">
                        <a:solidFill>
                          <a:prstClr val="black"/>
                        </a:solidFill>
                        <a:latin typeface="Calibri" panose="020F0502020204030204"/>
                      </a:rPr>
                      <a:t>h</a:t>
                    </a:r>
                    <a:r>
                      <a:rPr kumimoji="0" lang="de-DE" sz="1200" b="0" i="0" u="none" strike="noStrike" kern="0" cap="none" spc="0" normalizeH="0" baseline="0" noProof="0" dirty="0" err="1">
                        <a:ln>
                          <a:noFill/>
                        </a:ln>
                        <a:solidFill>
                          <a:prstClr val="black"/>
                        </a:solidFill>
                        <a:effectLst/>
                        <a:uLnTx/>
                        <a:uFillTx/>
                        <a:latin typeface="Calibri" panose="020F0502020204030204"/>
                      </a:rPr>
                      <a:t>auptverantwortlich</a:t>
                    </a:r>
                    <a:r>
                      <a:rPr kumimoji="0" lang="de-DE" sz="1200" b="0" i="0" u="none" strike="noStrike" kern="0" cap="none" spc="0" normalizeH="0" baseline="0" noProof="0" dirty="0">
                        <a:ln>
                          <a:noFill/>
                        </a:ln>
                        <a:solidFill>
                          <a:prstClr val="black"/>
                        </a:solidFill>
                        <a:effectLst/>
                        <a:uLnTx/>
                        <a:uFillTx/>
                        <a:latin typeface="Calibri" panose="020F0502020204030204"/>
                      </a:rPr>
                      <a:t> für Qualität der</a:t>
                    </a:r>
                    <a:r>
                      <a:rPr kumimoji="0" lang="de-DE" sz="1200" b="0" i="0" u="none" strike="noStrike" kern="0" cap="none" spc="0" normalizeH="0" noProof="0" dirty="0">
                        <a:ln>
                          <a:noFill/>
                        </a:ln>
                        <a:solidFill>
                          <a:prstClr val="black"/>
                        </a:solidFill>
                        <a:effectLst/>
                        <a:uLnTx/>
                        <a:uFillTx/>
                        <a:latin typeface="Calibri" panose="020F0502020204030204"/>
                      </a:rPr>
                      <a:t> Produkte</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dirty="0">
                        <a:solidFill>
                          <a:prstClr val="black"/>
                        </a:solidFill>
                        <a:latin typeface="Calibri" panose="020F0502020204030204"/>
                      </a:rPr>
                      <a:t>f</a:t>
                    </a:r>
                    <a:r>
                      <a:rPr lang="de-DE" sz="1200" kern="0" baseline="0" dirty="0">
                        <a:solidFill>
                          <a:prstClr val="black"/>
                        </a:solidFill>
                        <a:latin typeface="Calibri" panose="020F0502020204030204"/>
                      </a:rPr>
                      <a:t>ormuliert</a:t>
                    </a:r>
                    <a:r>
                      <a:rPr lang="de-DE" sz="1200" kern="0" dirty="0">
                        <a:solidFill>
                          <a:prstClr val="black"/>
                        </a:solidFill>
                        <a:latin typeface="Calibri" panose="020F0502020204030204"/>
                      </a:rPr>
                      <a:t> grundlegende Ziele und Absichten</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dirty="0">
                        <a:solidFill>
                          <a:prstClr val="black"/>
                        </a:solidFill>
                        <a:latin typeface="Calibri" panose="020F0502020204030204"/>
                      </a:rPr>
                      <a:t>bestimmt Qualitätspolitik</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dirty="0">
                        <a:solidFill>
                          <a:prstClr val="black"/>
                        </a:solidFill>
                        <a:latin typeface="Calibri" panose="020F0502020204030204"/>
                      </a:rPr>
                      <a:t>l</a:t>
                    </a:r>
                    <a:r>
                      <a:rPr kumimoji="0" lang="de-DE" sz="1200" b="0" i="0" u="none" strike="noStrike" kern="0" cap="none" spc="0" normalizeH="0" baseline="0" noProof="0" dirty="0" err="1">
                        <a:ln>
                          <a:noFill/>
                        </a:ln>
                        <a:solidFill>
                          <a:prstClr val="black"/>
                        </a:solidFill>
                        <a:effectLst/>
                        <a:uLnTx/>
                        <a:uFillTx/>
                        <a:latin typeface="Calibri" panose="020F0502020204030204"/>
                      </a:rPr>
                      <a:t>egt</a:t>
                    </a:r>
                    <a:r>
                      <a:rPr kumimoji="0" lang="de-DE" sz="1200" b="0" i="0" u="none" strike="noStrike" kern="0" cap="none" spc="0" normalizeH="0" baseline="0" noProof="0" dirty="0">
                        <a:ln>
                          <a:noFill/>
                        </a:ln>
                        <a:solidFill>
                          <a:prstClr val="black"/>
                        </a:solidFill>
                        <a:effectLst/>
                        <a:uLnTx/>
                        <a:uFillTx/>
                        <a:latin typeface="Calibri" panose="020F0502020204030204"/>
                      </a:rPr>
                      <a:t> Qualitätssystem fest</a:t>
                    </a:r>
                  </a:p>
                </p:txBody>
              </p:sp>
            </p:grpSp>
            <p:grpSp>
              <p:nvGrpSpPr>
                <p:cNvPr id="18" name="Gruppieren 17"/>
                <p:cNvGrpSpPr/>
                <p:nvPr/>
              </p:nvGrpSpPr>
              <p:grpSpPr>
                <a:xfrm>
                  <a:off x="4853780" y="2636838"/>
                  <a:ext cx="2484437" cy="3082318"/>
                  <a:chOff x="-402432" y="2636838"/>
                  <a:chExt cx="2484437" cy="3082318"/>
                </a:xfrm>
              </p:grpSpPr>
              <p:sp>
                <p:nvSpPr>
                  <p:cNvPr id="22" name="Abgerundetes Rechteck 21"/>
                  <p:cNvSpPr/>
                  <p:nvPr/>
                </p:nvSpPr>
                <p:spPr>
                  <a:xfrm>
                    <a:off x="-402432" y="2636838"/>
                    <a:ext cx="2484437" cy="576262"/>
                  </a:xfrm>
                  <a:prstGeom prst="roundRect">
                    <a:avLst>
                      <a:gd name="adj" fmla="val 23279"/>
                    </a:avLst>
                  </a:prstGeom>
                  <a:solidFill>
                    <a:srgbClr val="AC6E7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kern="0" dirty="0">
                        <a:solidFill>
                          <a:prstClr val="white"/>
                        </a:solidFill>
                        <a:latin typeface="Calibri" panose="020F0502020204030204"/>
                      </a:rPr>
                      <a:t>Qualitätspolitik</a:t>
                    </a:r>
                    <a:endParaRPr kumimoji="0" lang="de-DE" sz="14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3" name="Abgerundetes Rechteck 22"/>
                  <p:cNvSpPr/>
                  <p:nvPr/>
                </p:nvSpPr>
                <p:spPr>
                  <a:xfrm>
                    <a:off x="-402432" y="3213100"/>
                    <a:ext cx="2484437" cy="2506056"/>
                  </a:xfrm>
                  <a:prstGeom prst="roundRect">
                    <a:avLst>
                      <a:gd name="adj" fmla="val 6397"/>
                    </a:avLst>
                  </a:prstGeom>
                  <a:solidFill>
                    <a:srgbClr val="D9D9D9"/>
                  </a:solidFill>
                  <a:ln w="12700" cap="flat" cmpd="sng" algn="ctr">
                    <a:noFill/>
                    <a:prstDash val="solid"/>
                    <a:miter lim="800000"/>
                  </a:ln>
                  <a:effectLst/>
                </p:spPr>
                <p:txBody>
                  <a:bodyPr lIns="36000" tIns="0" rIns="36000" rtlCol="0" anchor="t"/>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a:rPr>
                      <a:t>Beschreibt Beschaffenheit des</a:t>
                    </a:r>
                    <a:r>
                      <a:rPr kumimoji="0" lang="de-DE" sz="1200" b="0" i="0" u="none" strike="noStrike" kern="0" cap="none" spc="0" normalizeH="0" noProof="0" dirty="0">
                        <a:ln>
                          <a:noFill/>
                        </a:ln>
                        <a:solidFill>
                          <a:prstClr val="black"/>
                        </a:solidFill>
                        <a:effectLst/>
                        <a:uLnTx/>
                        <a:uFillTx/>
                        <a:latin typeface="Calibri" panose="020F0502020204030204"/>
                      </a:rPr>
                      <a:t> Qualitätsmanagements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baseline="0" dirty="0">
                        <a:solidFill>
                          <a:prstClr val="black"/>
                        </a:solidFill>
                        <a:latin typeface="Calibri" panose="020F0502020204030204"/>
                      </a:rPr>
                      <a:t>Muss</a:t>
                    </a:r>
                    <a:r>
                      <a:rPr lang="de-DE" sz="1200" kern="0" dirty="0">
                        <a:solidFill>
                          <a:prstClr val="black"/>
                        </a:solidFill>
                        <a:latin typeface="Calibri" panose="020F0502020204030204"/>
                      </a:rPr>
                      <a:t> stets in Form eines Qualitätsmanagementhandbuchs als Information dokumentiert und verfügbar sein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a:rPr>
                      <a:t>Stellt</a:t>
                    </a:r>
                    <a:r>
                      <a:rPr kumimoji="0" lang="de-DE" sz="1200" b="0" i="0" u="none" strike="noStrike" kern="0" cap="none" spc="0" normalizeH="0" noProof="0" dirty="0">
                        <a:ln>
                          <a:noFill/>
                        </a:ln>
                        <a:solidFill>
                          <a:prstClr val="black"/>
                        </a:solidFill>
                        <a:effectLst/>
                        <a:uLnTx/>
                        <a:uFillTx/>
                        <a:latin typeface="Calibri" panose="020F0502020204030204"/>
                      </a:rPr>
                      <a:t> Erfüllung der Anforderungen der ISO 9001 an das Qualitätsmanagement sicher</a:t>
                    </a:r>
                    <a:endParaRPr kumimoji="0" lang="de-DE" sz="1200" b="0" i="0" u="none" strike="noStrike" kern="0" cap="none" spc="0" normalizeH="0" baseline="0" noProof="0" dirty="0">
                      <a:ln>
                        <a:noFill/>
                      </a:ln>
                      <a:solidFill>
                        <a:prstClr val="black"/>
                      </a:solidFill>
                      <a:effectLst/>
                      <a:uLnTx/>
                      <a:uFillTx/>
                      <a:latin typeface="Calibri" panose="020F0502020204030204"/>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de-DE" sz="1200" b="0" i="0" u="none" strike="noStrike" kern="0" cap="none" spc="0" normalizeH="0" baseline="0" noProof="0" dirty="0">
                      <a:ln>
                        <a:noFill/>
                      </a:ln>
                      <a:solidFill>
                        <a:prstClr val="black"/>
                      </a:solidFill>
                      <a:effectLst/>
                      <a:uLnTx/>
                      <a:uFillTx/>
                      <a:latin typeface="Calibri" panose="020F0502020204030204"/>
                    </a:endParaRPr>
                  </a:p>
                </p:txBody>
              </p:sp>
            </p:grpSp>
            <p:grpSp>
              <p:nvGrpSpPr>
                <p:cNvPr id="19" name="Gruppieren 18"/>
                <p:cNvGrpSpPr/>
                <p:nvPr/>
              </p:nvGrpSpPr>
              <p:grpSpPr>
                <a:xfrm>
                  <a:off x="7427912" y="2636838"/>
                  <a:ext cx="2484437" cy="3082318"/>
                  <a:chOff x="-457200" y="2636838"/>
                  <a:chExt cx="2484437" cy="3082318"/>
                </a:xfrm>
              </p:grpSpPr>
              <p:sp>
                <p:nvSpPr>
                  <p:cNvPr id="20" name="Abgerundetes Rechteck 19"/>
                  <p:cNvSpPr/>
                  <p:nvPr/>
                </p:nvSpPr>
                <p:spPr>
                  <a:xfrm>
                    <a:off x="-457200" y="2636838"/>
                    <a:ext cx="2484437" cy="576262"/>
                  </a:xfrm>
                  <a:prstGeom prst="roundRect">
                    <a:avLst>
                      <a:gd name="adj" fmla="val 23279"/>
                    </a:avLst>
                  </a:prstGeom>
                  <a:solidFill>
                    <a:srgbClr val="AC6E7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prstClr val="white"/>
                        </a:solidFill>
                        <a:effectLst/>
                        <a:uLnTx/>
                        <a:uFillTx/>
                        <a:latin typeface="Calibri" panose="020F0502020204030204"/>
                        <a:ea typeface="+mn-ea"/>
                        <a:cs typeface="+mn-cs"/>
                      </a:rPr>
                      <a:t>Gesetze</a:t>
                    </a:r>
                    <a:r>
                      <a:rPr kumimoji="0" lang="de-DE" sz="1400" b="0" i="0" u="none" strike="noStrike" kern="0" cap="none" spc="0" normalizeH="0" noProof="0" dirty="0">
                        <a:ln>
                          <a:noFill/>
                        </a:ln>
                        <a:solidFill>
                          <a:prstClr val="white"/>
                        </a:solidFill>
                        <a:effectLst/>
                        <a:uLnTx/>
                        <a:uFillTx/>
                        <a:latin typeface="Calibri" panose="020F0502020204030204"/>
                        <a:ea typeface="+mn-ea"/>
                        <a:cs typeface="+mn-cs"/>
                      </a:rPr>
                      <a:t> und Normen</a:t>
                    </a:r>
                    <a:endParaRPr kumimoji="0" lang="de-DE" sz="14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1" name="Abgerundetes Rechteck 20"/>
                  <p:cNvSpPr/>
                  <p:nvPr/>
                </p:nvSpPr>
                <p:spPr>
                  <a:xfrm>
                    <a:off x="-457200" y="3213100"/>
                    <a:ext cx="2484437" cy="2506056"/>
                  </a:xfrm>
                  <a:prstGeom prst="roundRect">
                    <a:avLst>
                      <a:gd name="adj" fmla="val 6397"/>
                    </a:avLst>
                  </a:prstGeom>
                  <a:solidFill>
                    <a:srgbClr val="D9D9D9"/>
                  </a:solidFill>
                  <a:ln w="12700" cap="flat" cmpd="sng" algn="ctr">
                    <a:noFill/>
                    <a:prstDash val="solid"/>
                    <a:miter lim="800000"/>
                  </a:ln>
                  <a:effectLst/>
                </p:spPr>
                <p:txBody>
                  <a:bodyPr lIns="36000" tIns="0" rIns="36000" rtlCol="0" anchor="t"/>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a:rPr>
                      <a:t>Nicht vom Unternehmen</a:t>
                    </a:r>
                    <a:r>
                      <a:rPr kumimoji="0" lang="de-DE" sz="1200" b="0" i="0" u="none" strike="noStrike" kern="0" cap="none" spc="0" normalizeH="0" noProof="0" dirty="0">
                        <a:ln>
                          <a:noFill/>
                        </a:ln>
                        <a:solidFill>
                          <a:prstClr val="black"/>
                        </a:solidFill>
                        <a:effectLst/>
                        <a:uLnTx/>
                        <a:uFillTx/>
                        <a:latin typeface="Calibri" panose="020F0502020204030204"/>
                      </a:rPr>
                      <a:t> beeinflussbar</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baseline="0" dirty="0">
                        <a:solidFill>
                          <a:prstClr val="black"/>
                        </a:solidFill>
                        <a:latin typeface="Calibri" panose="020F0502020204030204"/>
                      </a:rPr>
                      <a:t>Geben</a:t>
                    </a:r>
                    <a:r>
                      <a:rPr lang="de-DE" sz="1200" kern="0" dirty="0">
                        <a:solidFill>
                          <a:prstClr val="black"/>
                        </a:solidFill>
                        <a:latin typeface="Calibri" panose="020F0502020204030204"/>
                      </a:rPr>
                      <a:t> eine Aussage darüber. Welche Interessen die Allgemeinheit bezüglich Sicherheit, Handlungsvorschriften, Leistungen und Umwelt verfolgen</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dirty="0">
                        <a:solidFill>
                          <a:prstClr val="black"/>
                        </a:solidFill>
                        <a:latin typeface="Calibri" panose="020F0502020204030204"/>
                      </a:rPr>
                      <a:t>Normen gelten zwar nicht direkt als verpflichtend, sind jedoch meist Gegenstand vertraglicher Vereinbarungen mit Kunden</a:t>
                    </a:r>
                    <a:endParaRPr kumimoji="0" lang="de-DE" sz="1200" b="0" i="0" u="none" strike="noStrike" kern="0" cap="none" spc="0" normalizeH="0" baseline="0" noProof="0" dirty="0">
                      <a:ln>
                        <a:noFill/>
                      </a:ln>
                      <a:solidFill>
                        <a:prstClr val="black"/>
                      </a:solidFill>
                      <a:effectLst/>
                      <a:uLnTx/>
                      <a:uFillTx/>
                      <a:latin typeface="Calibri" panose="020F0502020204030204"/>
                    </a:endParaRPr>
                  </a:p>
                </p:txBody>
              </p:sp>
            </p:grpSp>
          </p:grpSp>
          <p:grpSp>
            <p:nvGrpSpPr>
              <p:cNvPr id="8" name="Gruppieren 7"/>
              <p:cNvGrpSpPr/>
              <p:nvPr/>
            </p:nvGrpSpPr>
            <p:grpSpPr>
              <a:xfrm>
                <a:off x="3336924" y="2161230"/>
                <a:ext cx="5500688" cy="475608"/>
                <a:chOff x="3336924" y="2161230"/>
                <a:chExt cx="5500688" cy="475608"/>
              </a:xfrm>
              <a:solidFill>
                <a:srgbClr val="D9D9D9"/>
              </a:solidFill>
            </p:grpSpPr>
            <p:grpSp>
              <p:nvGrpSpPr>
                <p:cNvPr id="9" name="Gruppieren 8"/>
                <p:cNvGrpSpPr/>
                <p:nvPr/>
              </p:nvGrpSpPr>
              <p:grpSpPr>
                <a:xfrm>
                  <a:off x="3336924" y="2312987"/>
                  <a:ext cx="5500688" cy="323851"/>
                  <a:chOff x="3336924" y="2312987"/>
                  <a:chExt cx="5500688" cy="323851"/>
                </a:xfrm>
                <a:grpFill/>
              </p:grpSpPr>
              <p:sp>
                <p:nvSpPr>
                  <p:cNvPr id="12" name="Pfeil nach unten 11"/>
                  <p:cNvSpPr/>
                  <p:nvPr/>
                </p:nvSpPr>
                <p:spPr>
                  <a:xfrm>
                    <a:off x="3336924" y="2420938"/>
                    <a:ext cx="209550" cy="215900"/>
                  </a:xfrm>
                  <a:prstGeom prst="downArrow">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Pfeil nach unten 12"/>
                  <p:cNvSpPr/>
                  <p:nvPr/>
                </p:nvSpPr>
                <p:spPr>
                  <a:xfrm>
                    <a:off x="5991224" y="2404312"/>
                    <a:ext cx="209550" cy="215900"/>
                  </a:xfrm>
                  <a:prstGeom prst="downArrow">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 name="Pfeil nach unten 13"/>
                  <p:cNvSpPr/>
                  <p:nvPr/>
                </p:nvSpPr>
                <p:spPr>
                  <a:xfrm>
                    <a:off x="8628062" y="2420938"/>
                    <a:ext cx="209550" cy="215900"/>
                  </a:xfrm>
                  <a:prstGeom prst="downArrow">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 name="Rechteck 14"/>
                  <p:cNvSpPr/>
                  <p:nvPr/>
                </p:nvSpPr>
                <p:spPr>
                  <a:xfrm>
                    <a:off x="3395662" y="2312987"/>
                    <a:ext cx="5384444" cy="112971"/>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10" name="Rechteck 9"/>
                <p:cNvSpPr/>
                <p:nvPr/>
              </p:nvSpPr>
              <p:spPr>
                <a:xfrm>
                  <a:off x="6037508" y="2161230"/>
                  <a:ext cx="116981" cy="252413"/>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sp>
          <p:nvSpPr>
            <p:cNvPr id="6" name="Abgerundetes Rechteck 5"/>
            <p:cNvSpPr/>
            <p:nvPr/>
          </p:nvSpPr>
          <p:spPr>
            <a:xfrm>
              <a:off x="4857749" y="1773238"/>
              <a:ext cx="2476500" cy="468312"/>
            </a:xfrm>
            <a:prstGeom prst="roundRect">
              <a:avLst>
                <a:gd name="adj" fmla="val 20735"/>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Qualitäts</a:t>
              </a:r>
              <a:r>
                <a:rPr lang="de-DE" kern="0" noProof="0" dirty="0">
                  <a:solidFill>
                    <a:prstClr val="white"/>
                  </a:solidFill>
                  <a:latin typeface="Calibri" panose="020F0502020204030204"/>
                </a:rPr>
                <a:t>management</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sp>
        <p:nvSpPr>
          <p:cNvPr id="28" name="Abgerundetes Rechteck 27"/>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spTree>
    <p:extLst>
      <p:ext uri="{BB962C8B-B14F-4D97-AF65-F5344CB8AC3E}">
        <p14:creationId xmlns:p14="http://schemas.microsoft.com/office/powerpoint/2010/main" val="30032865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4. Prozessmanagement</a:t>
            </a:r>
          </a:p>
        </p:txBody>
      </p:sp>
      <p:grpSp>
        <p:nvGrpSpPr>
          <p:cNvPr id="10" name="Gruppieren 9"/>
          <p:cNvGrpSpPr/>
          <p:nvPr/>
        </p:nvGrpSpPr>
        <p:grpSpPr>
          <a:xfrm>
            <a:off x="334963" y="1773238"/>
            <a:ext cx="9685337" cy="1655762"/>
            <a:chOff x="478896" y="2299230"/>
            <a:chExt cx="9685337" cy="1655762"/>
          </a:xfrm>
        </p:grpSpPr>
        <p:sp>
          <p:nvSpPr>
            <p:cNvPr id="3" name="Abgerundetes Rechteck 2"/>
            <p:cNvSpPr/>
            <p:nvPr/>
          </p:nvSpPr>
          <p:spPr bwMode="auto">
            <a:xfrm>
              <a:off x="478896" y="2299230"/>
              <a:ext cx="1404937" cy="720725"/>
            </a:xfrm>
            <a:prstGeom prst="roundRect">
              <a:avLst/>
            </a:prstGeom>
            <a:solidFill>
              <a:srgbClr val="740D2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Definition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„Prozess“</a:t>
              </a:r>
            </a:p>
          </p:txBody>
        </p:sp>
        <p:sp>
          <p:nvSpPr>
            <p:cNvPr id="4" name="Abgerundetes Rechteck 3"/>
            <p:cNvSpPr/>
            <p:nvPr/>
          </p:nvSpPr>
          <p:spPr bwMode="auto">
            <a:xfrm>
              <a:off x="1991783" y="2299230"/>
              <a:ext cx="8172450" cy="720725"/>
            </a:xfrm>
            <a:prstGeom prst="roundRect">
              <a:avLst/>
            </a:prstGeom>
            <a:solidFill>
              <a:srgbClr val="AC6E7B"/>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„Satz</a:t>
              </a:r>
              <a:r>
                <a:rPr kumimoji="0" lang="de-DE" sz="1600" b="0" i="0" u="none" strike="noStrike" kern="1200" cap="none" spc="0" normalizeH="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 zusammenhängender oder sich gegenseitig beeinflussender Tätigkeiten, der Eingaben zum Erzielen eines vorgesehenen Ergebnisses verwendet“</a:t>
              </a:r>
              <a:endPar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endParaRPr>
            </a:p>
          </p:txBody>
        </p:sp>
        <p:sp>
          <p:nvSpPr>
            <p:cNvPr id="5" name="Abgerundetes Rechteck 4"/>
            <p:cNvSpPr/>
            <p:nvPr/>
          </p:nvSpPr>
          <p:spPr bwMode="auto">
            <a:xfrm>
              <a:off x="478896" y="3127905"/>
              <a:ext cx="1404937" cy="827087"/>
            </a:xfrm>
            <a:prstGeom prst="roundRect">
              <a:avLst>
                <a:gd name="adj" fmla="val 14622"/>
              </a:avLst>
            </a:prstGeom>
            <a:solidFill>
              <a:srgbClr val="740D2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Merkmale</a:t>
              </a:r>
            </a:p>
          </p:txBody>
        </p:sp>
        <p:sp>
          <p:nvSpPr>
            <p:cNvPr id="9" name="Abgerundetes Rechteck 8"/>
            <p:cNvSpPr/>
            <p:nvPr/>
          </p:nvSpPr>
          <p:spPr bwMode="auto">
            <a:xfrm>
              <a:off x="1991783" y="3127905"/>
              <a:ext cx="8172450" cy="827087"/>
            </a:xfrm>
            <a:prstGeom prst="roundRect">
              <a:avLst>
                <a:gd name="adj" fmla="val 15211"/>
              </a:avLst>
            </a:prstGeom>
            <a:solidFill>
              <a:srgbClr val="D9D9D9"/>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216000" marR="0" lvl="0" indent="-2160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itchFamily="-16" charset="-128"/>
                  <a:cs typeface="Calibri" panose="020F0502020204030204" pitchFamily="34" charset="0"/>
                </a:rPr>
                <a:t>Verknüpfung</a:t>
              </a:r>
              <a:r>
                <a:rPr kumimoji="0" lang="de-DE" sz="1600" b="0" i="0" u="none" strike="noStrike" kern="1200" cap="none" spc="0" normalizeH="0" noProof="0" dirty="0">
                  <a:ln>
                    <a:noFill/>
                  </a:ln>
                  <a:solidFill>
                    <a:srgbClr val="000000"/>
                  </a:solidFill>
                  <a:effectLst/>
                  <a:uLnTx/>
                  <a:uFillTx/>
                  <a:latin typeface="Calibri" panose="020F0502020204030204" pitchFamily="34" charset="0"/>
                  <a:ea typeface="ＭＳ Ｐゴシック" pitchFamily="-16" charset="-128"/>
                  <a:cs typeface="Calibri" panose="020F0502020204030204" pitchFamily="34" charset="0"/>
                </a:rPr>
                <a:t> von Ressourcen wie Mitarbeiter, Betriebsmittel, Informationen und Kapital</a:t>
              </a:r>
            </a:p>
            <a:p>
              <a:pPr marL="216000" marR="0" lvl="0" indent="-2160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de-DE" sz="1600" baseline="0" dirty="0">
                  <a:solidFill>
                    <a:srgbClr val="000000"/>
                  </a:solidFill>
                  <a:latin typeface="Calibri" panose="020F0502020204030204" pitchFamily="34" charset="0"/>
                  <a:ea typeface="ＭＳ Ｐゴシック" pitchFamily="-16" charset="-128"/>
                  <a:cs typeface="Calibri" panose="020F0502020204030204" pitchFamily="34" charset="0"/>
                </a:rPr>
                <a:t>Im</a:t>
              </a:r>
              <a:r>
                <a:rPr lang="de-DE" sz="1600" dirty="0">
                  <a:solidFill>
                    <a:srgbClr val="000000"/>
                  </a:solidFill>
                  <a:latin typeface="Calibri" panose="020F0502020204030204" pitchFamily="34" charset="0"/>
                  <a:ea typeface="ＭＳ Ｐゴシック" pitchFamily="-16" charset="-128"/>
                  <a:cs typeface="Calibri" panose="020F0502020204030204" pitchFamily="34" charset="0"/>
                </a:rPr>
                <a:t> Mittelpunkt steht die stetige Verbesserung der Qualität sowie die Reduzierung der Kosten</a:t>
              </a:r>
              <a:endParaRPr kumimoji="0" lang="de-DE"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itchFamily="-16" charset="-128"/>
                <a:cs typeface="Calibri" panose="020F0502020204030204" pitchFamily="34" charset="0"/>
              </a:endParaRPr>
            </a:p>
          </p:txBody>
        </p:sp>
      </p:grpSp>
      <p:sp>
        <p:nvSpPr>
          <p:cNvPr id="13" name="Abgerundetes Rechteck 12"/>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spTree>
    <p:extLst>
      <p:ext uri="{BB962C8B-B14F-4D97-AF65-F5344CB8AC3E}">
        <p14:creationId xmlns:p14="http://schemas.microsoft.com/office/powerpoint/2010/main" val="42557232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5. 4 Phasen des Prozessmanagements</a:t>
            </a:r>
          </a:p>
        </p:txBody>
      </p:sp>
      <p:grpSp>
        <p:nvGrpSpPr>
          <p:cNvPr id="3" name="Gruppieren 2"/>
          <p:cNvGrpSpPr/>
          <p:nvPr/>
        </p:nvGrpSpPr>
        <p:grpSpPr>
          <a:xfrm>
            <a:off x="911225" y="1808163"/>
            <a:ext cx="10369549" cy="3669810"/>
            <a:chOff x="839788" y="1700213"/>
            <a:chExt cx="10369549" cy="3669810"/>
          </a:xfrm>
        </p:grpSpPr>
        <p:grpSp>
          <p:nvGrpSpPr>
            <p:cNvPr id="4" name="Gruppieren 3"/>
            <p:cNvGrpSpPr/>
            <p:nvPr/>
          </p:nvGrpSpPr>
          <p:grpSpPr>
            <a:xfrm>
              <a:off x="839788" y="2168525"/>
              <a:ext cx="10369549" cy="3201498"/>
              <a:chOff x="839788" y="2168525"/>
              <a:chExt cx="10369549" cy="3201498"/>
            </a:xfrm>
          </p:grpSpPr>
          <p:grpSp>
            <p:nvGrpSpPr>
              <p:cNvPr id="6" name="Gruppieren 5"/>
              <p:cNvGrpSpPr/>
              <p:nvPr/>
            </p:nvGrpSpPr>
            <p:grpSpPr>
              <a:xfrm>
                <a:off x="839788" y="2636838"/>
                <a:ext cx="10369549" cy="2733185"/>
                <a:chOff x="839788" y="2636838"/>
                <a:chExt cx="10369549" cy="2733185"/>
              </a:xfrm>
            </p:grpSpPr>
            <p:grpSp>
              <p:nvGrpSpPr>
                <p:cNvPr id="15" name="Gruppieren 14"/>
                <p:cNvGrpSpPr/>
                <p:nvPr/>
              </p:nvGrpSpPr>
              <p:grpSpPr>
                <a:xfrm>
                  <a:off x="839788" y="2636838"/>
                  <a:ext cx="2484437" cy="2733185"/>
                  <a:chOff x="839788" y="2636838"/>
                  <a:chExt cx="2484437" cy="2733185"/>
                </a:xfrm>
              </p:grpSpPr>
              <p:sp>
                <p:nvSpPr>
                  <p:cNvPr id="25" name="Abgerundetes Rechteck 24"/>
                  <p:cNvSpPr/>
                  <p:nvPr/>
                </p:nvSpPr>
                <p:spPr>
                  <a:xfrm>
                    <a:off x="839788" y="2636838"/>
                    <a:ext cx="2484437" cy="576262"/>
                  </a:xfrm>
                  <a:prstGeom prst="roundRect">
                    <a:avLst>
                      <a:gd name="adj" fmla="val 23279"/>
                    </a:avLst>
                  </a:prstGeom>
                  <a:solidFill>
                    <a:srgbClr val="AC6E7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Phase 1: Vorbereitung der Prozessarbeit</a:t>
                    </a:r>
                  </a:p>
                </p:txBody>
              </p:sp>
              <p:sp>
                <p:nvSpPr>
                  <p:cNvPr id="26" name="Abgerundetes Rechteck 25"/>
                  <p:cNvSpPr/>
                  <p:nvPr/>
                </p:nvSpPr>
                <p:spPr>
                  <a:xfrm>
                    <a:off x="839788" y="3213101"/>
                    <a:ext cx="2484437" cy="2156922"/>
                  </a:xfrm>
                  <a:prstGeom prst="roundRect">
                    <a:avLst>
                      <a:gd name="adj" fmla="val 6397"/>
                    </a:avLst>
                  </a:prstGeom>
                  <a:solidFill>
                    <a:srgbClr val="D9D9D9"/>
                  </a:solidFill>
                  <a:ln w="12700" cap="flat" cmpd="sng" algn="ctr">
                    <a:noFill/>
                    <a:prstDash val="solid"/>
                    <a:miter lim="800000"/>
                  </a:ln>
                  <a:effectLst/>
                </p:spPr>
                <p:txBody>
                  <a:bodyPr lIns="72000" tIns="0" rIns="72000" rtlCol="0" anchor="t"/>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dirty="0">
                        <a:solidFill>
                          <a:prstClr val="black"/>
                        </a:solidFill>
                        <a:latin typeface="Calibri" panose="020F0502020204030204"/>
                      </a:rPr>
                      <a:t>Überwinden von Widerständen innerhalb der Organisation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a:ea typeface="+mn-ea"/>
                        <a:cs typeface="+mn-cs"/>
                      </a:rPr>
                      <a:t>Projektteam</a:t>
                    </a:r>
                    <a:r>
                      <a:rPr kumimoji="0" lang="de-DE" sz="1200" b="0" i="0" u="none" strike="noStrike" kern="0" cap="none" spc="0" normalizeH="0" noProof="0" dirty="0">
                        <a:ln>
                          <a:noFill/>
                        </a:ln>
                        <a:solidFill>
                          <a:prstClr val="black"/>
                        </a:solidFill>
                        <a:effectLst/>
                        <a:uLnTx/>
                        <a:uFillTx/>
                        <a:latin typeface="Calibri" panose="020F0502020204030204"/>
                        <a:ea typeface="+mn-ea"/>
                        <a:cs typeface="+mn-cs"/>
                      </a:rPr>
                      <a:t> identifiziert alle im Unternehmen ablaufenden Prozesse und plant und steuert notwendige Tätigkeiten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baseline="0" dirty="0">
                        <a:solidFill>
                          <a:prstClr val="black"/>
                        </a:solidFill>
                        <a:latin typeface="Calibri" panose="020F0502020204030204"/>
                      </a:rPr>
                      <a:t>Erstellung</a:t>
                    </a:r>
                    <a:r>
                      <a:rPr lang="de-DE" sz="1200" kern="0" dirty="0">
                        <a:solidFill>
                          <a:prstClr val="black"/>
                        </a:solidFill>
                        <a:latin typeface="Calibri" panose="020F0502020204030204"/>
                      </a:rPr>
                      <a:t> eines Projektzeitplans</a:t>
                    </a:r>
                    <a:endParaRPr kumimoji="0" lang="de-DE" sz="12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6" name="Gruppieren 15"/>
                <p:cNvGrpSpPr/>
                <p:nvPr/>
              </p:nvGrpSpPr>
              <p:grpSpPr>
                <a:xfrm>
                  <a:off x="3467101" y="2636838"/>
                  <a:ext cx="2484437" cy="2733185"/>
                  <a:chOff x="839788" y="2636838"/>
                  <a:chExt cx="2484437" cy="2733185"/>
                </a:xfrm>
              </p:grpSpPr>
              <p:sp>
                <p:nvSpPr>
                  <p:cNvPr id="23" name="Abgerundetes Rechteck 22"/>
                  <p:cNvSpPr/>
                  <p:nvPr/>
                </p:nvSpPr>
                <p:spPr>
                  <a:xfrm>
                    <a:off x="839788" y="2636838"/>
                    <a:ext cx="2484437" cy="576262"/>
                  </a:xfrm>
                  <a:prstGeom prst="roundRect">
                    <a:avLst>
                      <a:gd name="adj" fmla="val 23279"/>
                    </a:avLst>
                  </a:prstGeom>
                  <a:solidFill>
                    <a:srgbClr val="AC6E7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Phase 2: Prozessbeschreibung</a:t>
                    </a:r>
                  </a:p>
                </p:txBody>
              </p:sp>
              <p:sp>
                <p:nvSpPr>
                  <p:cNvPr id="24" name="Abgerundetes Rechteck 23"/>
                  <p:cNvSpPr/>
                  <p:nvPr/>
                </p:nvSpPr>
                <p:spPr>
                  <a:xfrm>
                    <a:off x="839788" y="3213101"/>
                    <a:ext cx="2484437" cy="2156922"/>
                  </a:xfrm>
                  <a:prstGeom prst="roundRect">
                    <a:avLst>
                      <a:gd name="adj" fmla="val 6397"/>
                    </a:avLst>
                  </a:prstGeom>
                  <a:solidFill>
                    <a:srgbClr val="D9D9D9"/>
                  </a:solidFill>
                  <a:ln w="12700" cap="flat" cmpd="sng" algn="ctr">
                    <a:noFill/>
                    <a:prstDash val="solid"/>
                    <a:miter lim="800000"/>
                  </a:ln>
                  <a:effectLst/>
                </p:spPr>
                <p:txBody>
                  <a:bodyPr lIns="72000" tIns="0" rIns="72000" rtlCol="0" anchor="t"/>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a:ea typeface="+mn-ea"/>
                        <a:cs typeface="+mn-cs"/>
                      </a:rPr>
                      <a:t>Festlegen von Prozess-Verantwortlichen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dirty="0">
                        <a:solidFill>
                          <a:prstClr val="black"/>
                        </a:solidFill>
                        <a:latin typeface="Calibri" panose="020F0502020204030204"/>
                      </a:rPr>
                      <a:t>Aufstellen von Prozessteams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a:ea typeface="+mn-ea"/>
                        <a:cs typeface="+mn-cs"/>
                      </a:rPr>
                      <a:t>Zusammenstellung</a:t>
                    </a:r>
                    <a:r>
                      <a:rPr kumimoji="0" lang="de-DE" sz="1200" b="0" i="0" u="none" strike="noStrike" kern="0" cap="none" spc="0" normalizeH="0" noProof="0" dirty="0">
                        <a:ln>
                          <a:noFill/>
                        </a:ln>
                        <a:solidFill>
                          <a:prstClr val="black"/>
                        </a:solidFill>
                        <a:effectLst/>
                        <a:uLnTx/>
                        <a:uFillTx/>
                        <a:latin typeface="Calibri" panose="020F0502020204030204"/>
                        <a:ea typeface="+mn-ea"/>
                        <a:cs typeface="+mn-cs"/>
                      </a:rPr>
                      <a:t> des Inputs und der Lieferanten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a:ea typeface="+mn-ea"/>
                        <a:cs typeface="+mn-cs"/>
                      </a:rPr>
                      <a:t>Erfassung aller</a:t>
                    </a:r>
                    <a:r>
                      <a:rPr kumimoji="0" lang="de-DE" sz="1200" b="0" i="0" u="none" strike="noStrike" kern="0" cap="none" spc="0" normalizeH="0" noProof="0" dirty="0">
                        <a:ln>
                          <a:noFill/>
                        </a:ln>
                        <a:solidFill>
                          <a:prstClr val="black"/>
                        </a:solidFill>
                        <a:effectLst/>
                        <a:uLnTx/>
                        <a:uFillTx/>
                        <a:latin typeface="Calibri" panose="020F0502020204030204"/>
                        <a:ea typeface="+mn-ea"/>
                        <a:cs typeface="+mn-cs"/>
                      </a:rPr>
                      <a:t> Handlungen</a:t>
                    </a:r>
                    <a:r>
                      <a:rPr lang="de-DE" sz="1200" kern="0" dirty="0">
                        <a:solidFill>
                          <a:prstClr val="black"/>
                        </a:solidFill>
                        <a:latin typeface="Calibri" panose="020F0502020204030204"/>
                      </a:rPr>
                      <a:t> einschließlich ihrer Abfolge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noProof="0" dirty="0">
                        <a:ln>
                          <a:noFill/>
                        </a:ln>
                        <a:solidFill>
                          <a:prstClr val="black"/>
                        </a:solidFill>
                        <a:effectLst/>
                        <a:uLnTx/>
                        <a:uFillTx/>
                        <a:latin typeface="Calibri" panose="020F0502020204030204"/>
                        <a:ea typeface="+mn-ea"/>
                        <a:cs typeface="+mn-cs"/>
                      </a:rPr>
                      <a:t>Erstellung einer Dekomposition mithilfe eines Fluss- oder </a:t>
                    </a:r>
                    <a:r>
                      <a:rPr kumimoji="0" lang="de-DE" sz="1200" b="0" i="0" u="none" strike="noStrike" kern="0" cap="none" spc="0" normalizeH="0" noProof="0" dirty="0" err="1">
                        <a:ln>
                          <a:noFill/>
                        </a:ln>
                        <a:solidFill>
                          <a:prstClr val="black"/>
                        </a:solidFill>
                        <a:effectLst/>
                        <a:uLnTx/>
                        <a:uFillTx/>
                        <a:latin typeface="Calibri" panose="020F0502020204030204"/>
                        <a:ea typeface="+mn-ea"/>
                        <a:cs typeface="+mn-cs"/>
                      </a:rPr>
                      <a:t>Swimlane</a:t>
                    </a:r>
                    <a:r>
                      <a:rPr kumimoji="0" lang="de-DE" sz="1200" b="0" i="0" u="none" strike="noStrike" kern="0" cap="none" spc="0" normalizeH="0" noProof="0" dirty="0">
                        <a:ln>
                          <a:noFill/>
                        </a:ln>
                        <a:solidFill>
                          <a:prstClr val="black"/>
                        </a:solidFill>
                        <a:effectLst/>
                        <a:uLnTx/>
                        <a:uFillTx/>
                        <a:latin typeface="Calibri" panose="020F0502020204030204"/>
                        <a:ea typeface="+mn-ea"/>
                        <a:cs typeface="+mn-cs"/>
                      </a:rPr>
                      <a:t>-Diagramms</a:t>
                    </a:r>
                  </a:p>
                </p:txBody>
              </p:sp>
            </p:grpSp>
            <p:grpSp>
              <p:nvGrpSpPr>
                <p:cNvPr id="17" name="Gruppieren 16"/>
                <p:cNvGrpSpPr/>
                <p:nvPr/>
              </p:nvGrpSpPr>
              <p:grpSpPr>
                <a:xfrm>
                  <a:off x="6096000" y="2636838"/>
                  <a:ext cx="2484437" cy="2733185"/>
                  <a:chOff x="839788" y="2636838"/>
                  <a:chExt cx="2484437" cy="2733185"/>
                </a:xfrm>
              </p:grpSpPr>
              <p:sp>
                <p:nvSpPr>
                  <p:cNvPr id="21" name="Abgerundetes Rechteck 20"/>
                  <p:cNvSpPr/>
                  <p:nvPr/>
                </p:nvSpPr>
                <p:spPr>
                  <a:xfrm>
                    <a:off x="839788" y="2636838"/>
                    <a:ext cx="2484437" cy="576262"/>
                  </a:xfrm>
                  <a:prstGeom prst="roundRect">
                    <a:avLst>
                      <a:gd name="adj" fmla="val 23279"/>
                    </a:avLst>
                  </a:prstGeom>
                  <a:solidFill>
                    <a:srgbClr val="AC6E7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Phase 3: Prozessoptimierung</a:t>
                    </a:r>
                  </a:p>
                </p:txBody>
              </p:sp>
              <p:sp>
                <p:nvSpPr>
                  <p:cNvPr id="22" name="Abgerundetes Rechteck 21"/>
                  <p:cNvSpPr/>
                  <p:nvPr/>
                </p:nvSpPr>
                <p:spPr>
                  <a:xfrm>
                    <a:off x="839788" y="3213101"/>
                    <a:ext cx="2484437" cy="2156922"/>
                  </a:xfrm>
                  <a:prstGeom prst="roundRect">
                    <a:avLst>
                      <a:gd name="adj" fmla="val 6397"/>
                    </a:avLst>
                  </a:prstGeom>
                  <a:solidFill>
                    <a:srgbClr val="D9D9D9"/>
                  </a:solidFill>
                  <a:ln w="12700" cap="flat" cmpd="sng" algn="ctr">
                    <a:noFill/>
                    <a:prstDash val="solid"/>
                    <a:miter lim="800000"/>
                  </a:ln>
                  <a:effectLst/>
                </p:spPr>
                <p:txBody>
                  <a:bodyPr lIns="72000" tIns="0" rIns="72000" rtlCol="0" anchor="t"/>
                  <a:lstStyle/>
                  <a:p>
                    <a:pPr marR="0" lvl="0" algn="l" defTabSz="914400" rtl="0" eaLnBrk="1" fontAlgn="auto" latinLnBrk="0" hangingPunct="1">
                      <a:lnSpc>
                        <a:spcPct val="100000"/>
                      </a:lnSpc>
                      <a:spcBef>
                        <a:spcPts val="0"/>
                      </a:spcBef>
                      <a:spcAft>
                        <a:spcPts val="0"/>
                      </a:spcAft>
                      <a:buClrTx/>
                      <a:buSzTx/>
                      <a:tabLst/>
                      <a:defRPr/>
                    </a:pPr>
                    <a:r>
                      <a:rPr lang="de-DE" sz="1200" kern="0" dirty="0">
                        <a:solidFill>
                          <a:prstClr val="black"/>
                        </a:solidFill>
                        <a:latin typeface="Calibri" panose="020F0502020204030204"/>
                      </a:rPr>
                      <a:t>Optimierung einzelner Prozesse durch:</a:t>
                    </a:r>
                    <a:endParaRPr kumimoji="0" lang="de-DE" sz="12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dirty="0">
                        <a:solidFill>
                          <a:prstClr val="black"/>
                        </a:solidFill>
                        <a:latin typeface="Calibri" panose="020F0502020204030204"/>
                      </a:rPr>
                      <a:t>Anpassung verwendeter Verfahren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dirty="0">
                        <a:solidFill>
                          <a:prstClr val="black"/>
                        </a:solidFill>
                        <a:latin typeface="Calibri" panose="020F0502020204030204"/>
                      </a:rPr>
                      <a:t>Zusammenfassung von Prozessschritten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dirty="0">
                        <a:solidFill>
                          <a:prstClr val="black"/>
                        </a:solidFill>
                        <a:latin typeface="Calibri" panose="020F0502020204030204"/>
                      </a:rPr>
                      <a:t>Änderung der Prozessreihenfolge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dirty="0">
                        <a:solidFill>
                          <a:prstClr val="black"/>
                        </a:solidFill>
                        <a:latin typeface="Calibri" panose="020F0502020204030204"/>
                      </a:rPr>
                      <a:t>Parallelisieren, Beschleunigen, Automatisieren, Hinzufügen oder Reduzieren von Prozessschritten</a:t>
                    </a:r>
                  </a:p>
                </p:txBody>
              </p:sp>
            </p:grpSp>
            <p:grpSp>
              <p:nvGrpSpPr>
                <p:cNvPr id="18" name="Gruppieren 17"/>
                <p:cNvGrpSpPr/>
                <p:nvPr/>
              </p:nvGrpSpPr>
              <p:grpSpPr>
                <a:xfrm>
                  <a:off x="8724900" y="2636838"/>
                  <a:ext cx="2484437" cy="2733185"/>
                  <a:chOff x="839788" y="2636838"/>
                  <a:chExt cx="2484437" cy="2733185"/>
                </a:xfrm>
              </p:grpSpPr>
              <p:sp>
                <p:nvSpPr>
                  <p:cNvPr id="19" name="Abgerundetes Rechteck 18"/>
                  <p:cNvSpPr/>
                  <p:nvPr/>
                </p:nvSpPr>
                <p:spPr>
                  <a:xfrm>
                    <a:off x="839788" y="2636838"/>
                    <a:ext cx="2484437" cy="576262"/>
                  </a:xfrm>
                  <a:prstGeom prst="roundRect">
                    <a:avLst>
                      <a:gd name="adj" fmla="val 23279"/>
                    </a:avLst>
                  </a:prstGeom>
                  <a:solidFill>
                    <a:srgbClr val="AC6E7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Phase 4: Prozessanwendung</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0" name="Abgerundetes Rechteck 19"/>
                  <p:cNvSpPr/>
                  <p:nvPr/>
                </p:nvSpPr>
                <p:spPr>
                  <a:xfrm>
                    <a:off x="839788" y="3213101"/>
                    <a:ext cx="2484437" cy="2156922"/>
                  </a:xfrm>
                  <a:prstGeom prst="roundRect">
                    <a:avLst>
                      <a:gd name="adj" fmla="val 6397"/>
                    </a:avLst>
                  </a:prstGeom>
                  <a:solidFill>
                    <a:srgbClr val="D9D9D9"/>
                  </a:solidFill>
                  <a:ln w="12700" cap="flat" cmpd="sng" algn="ctr">
                    <a:noFill/>
                    <a:prstDash val="solid"/>
                    <a:miter lim="800000"/>
                  </a:ln>
                  <a:effectLst/>
                </p:spPr>
                <p:txBody>
                  <a:bodyPr lIns="72000" tIns="0" rIns="72000" rtlCol="0" anchor="t"/>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a:ea typeface="+mn-ea"/>
                        <a:cs typeface="+mn-cs"/>
                      </a:rPr>
                      <a:t>Steuerung</a:t>
                    </a:r>
                    <a:r>
                      <a:rPr kumimoji="0" lang="de-DE" sz="1200" b="0" i="0" u="none" strike="noStrike" kern="0" cap="none" spc="0" normalizeH="0" noProof="0" dirty="0">
                        <a:ln>
                          <a:noFill/>
                        </a:ln>
                        <a:solidFill>
                          <a:prstClr val="black"/>
                        </a:solidFill>
                        <a:effectLst/>
                        <a:uLnTx/>
                        <a:uFillTx/>
                        <a:latin typeface="Calibri" panose="020F0502020204030204"/>
                        <a:ea typeface="+mn-ea"/>
                        <a:cs typeface="+mn-cs"/>
                      </a:rPr>
                      <a:t> und Verbesserung der entwickelten Soll-Prozesse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baseline="0" dirty="0">
                        <a:solidFill>
                          <a:prstClr val="black"/>
                        </a:solidFill>
                        <a:latin typeface="Calibri" panose="020F0502020204030204"/>
                      </a:rPr>
                      <a:t>Erstellung</a:t>
                    </a:r>
                    <a:r>
                      <a:rPr lang="de-DE" sz="1200" kern="0" dirty="0">
                        <a:solidFill>
                          <a:prstClr val="black"/>
                        </a:solidFill>
                        <a:latin typeface="Calibri" panose="020F0502020204030204"/>
                      </a:rPr>
                      <a:t> strukturierter und eindeutiger Formulare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0" cap="none" spc="0" normalizeH="0" baseline="0" noProof="0" dirty="0">
                        <a:ln>
                          <a:noFill/>
                        </a:ln>
                        <a:solidFill>
                          <a:prstClr val="black"/>
                        </a:solidFill>
                        <a:effectLst/>
                        <a:uLnTx/>
                        <a:uFillTx/>
                        <a:latin typeface="Calibri" panose="020F0502020204030204"/>
                        <a:ea typeface="+mn-ea"/>
                        <a:cs typeface="+mn-cs"/>
                      </a:rPr>
                      <a:t>Bei</a:t>
                    </a:r>
                    <a:r>
                      <a:rPr kumimoji="0" lang="de-DE" sz="1200" b="0" i="0" u="none" strike="noStrike" kern="0" cap="none" spc="0" normalizeH="0" noProof="0" dirty="0">
                        <a:ln>
                          <a:noFill/>
                        </a:ln>
                        <a:solidFill>
                          <a:prstClr val="black"/>
                        </a:solidFill>
                        <a:effectLst/>
                        <a:uLnTx/>
                        <a:uFillTx/>
                        <a:latin typeface="Calibri" panose="020F0502020204030204"/>
                        <a:ea typeface="+mn-ea"/>
                        <a:cs typeface="+mn-cs"/>
                      </a:rPr>
                      <a:t> Vornahme erneuter Änderungen wird zurück in Phase 2 gesprungen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0" baseline="0" dirty="0">
                        <a:solidFill>
                          <a:prstClr val="black"/>
                        </a:solidFill>
                        <a:latin typeface="Calibri" panose="020F0502020204030204"/>
                      </a:rPr>
                      <a:t>Erstellung</a:t>
                    </a:r>
                    <a:r>
                      <a:rPr lang="de-DE" sz="1200" kern="0" dirty="0">
                        <a:solidFill>
                          <a:prstClr val="black"/>
                        </a:solidFill>
                        <a:latin typeface="Calibri" panose="020F0502020204030204"/>
                      </a:rPr>
                      <a:t> eines Reifegradmodells</a:t>
                    </a:r>
                    <a:endParaRPr kumimoji="0" lang="de-DE" sz="12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grpSp>
          </p:grpSp>
          <p:grpSp>
            <p:nvGrpSpPr>
              <p:cNvPr id="7" name="Gruppieren 6"/>
              <p:cNvGrpSpPr/>
              <p:nvPr/>
            </p:nvGrpSpPr>
            <p:grpSpPr>
              <a:xfrm>
                <a:off x="1933575" y="2168525"/>
                <a:ext cx="8201025" cy="468313"/>
                <a:chOff x="1933575" y="2168525"/>
                <a:chExt cx="8201025" cy="468313"/>
              </a:xfrm>
              <a:solidFill>
                <a:srgbClr val="D9D9D9"/>
              </a:solidFill>
            </p:grpSpPr>
            <p:grpSp>
              <p:nvGrpSpPr>
                <p:cNvPr id="8" name="Gruppieren 7"/>
                <p:cNvGrpSpPr/>
                <p:nvPr/>
              </p:nvGrpSpPr>
              <p:grpSpPr>
                <a:xfrm>
                  <a:off x="1933575" y="2312988"/>
                  <a:ext cx="8201025" cy="323850"/>
                  <a:chOff x="1933575" y="2312988"/>
                  <a:chExt cx="8201025" cy="323850"/>
                </a:xfrm>
                <a:grpFill/>
              </p:grpSpPr>
              <p:sp>
                <p:nvSpPr>
                  <p:cNvPr id="10" name="Pfeil nach unten 9"/>
                  <p:cNvSpPr/>
                  <p:nvPr/>
                </p:nvSpPr>
                <p:spPr>
                  <a:xfrm>
                    <a:off x="4686300" y="2420938"/>
                    <a:ext cx="209550" cy="215900"/>
                  </a:xfrm>
                  <a:prstGeom prst="downArrow">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Pfeil nach unten 10"/>
                  <p:cNvSpPr/>
                  <p:nvPr/>
                </p:nvSpPr>
                <p:spPr>
                  <a:xfrm>
                    <a:off x="1933575" y="2420938"/>
                    <a:ext cx="209550" cy="215900"/>
                  </a:xfrm>
                  <a:prstGeom prst="downArrow">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Pfeil nach unten 11"/>
                  <p:cNvSpPr/>
                  <p:nvPr/>
                </p:nvSpPr>
                <p:spPr>
                  <a:xfrm>
                    <a:off x="7219950" y="2420938"/>
                    <a:ext cx="209550" cy="215900"/>
                  </a:xfrm>
                  <a:prstGeom prst="downArrow">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Pfeil nach unten 12"/>
                  <p:cNvSpPr/>
                  <p:nvPr/>
                </p:nvSpPr>
                <p:spPr>
                  <a:xfrm>
                    <a:off x="9925050" y="2420938"/>
                    <a:ext cx="209550" cy="215900"/>
                  </a:xfrm>
                  <a:prstGeom prst="downArrow">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 name="Rechteck 13"/>
                  <p:cNvSpPr/>
                  <p:nvPr/>
                </p:nvSpPr>
                <p:spPr>
                  <a:xfrm>
                    <a:off x="1981201" y="2312988"/>
                    <a:ext cx="8105774" cy="107950"/>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9" name="Rechteck 8"/>
                <p:cNvSpPr/>
                <p:nvPr/>
              </p:nvSpPr>
              <p:spPr>
                <a:xfrm>
                  <a:off x="5951538" y="2168525"/>
                  <a:ext cx="144462" cy="252413"/>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sp>
          <p:nvSpPr>
            <p:cNvPr id="5" name="Abgerundetes Rechteck 4"/>
            <p:cNvSpPr/>
            <p:nvPr/>
          </p:nvSpPr>
          <p:spPr>
            <a:xfrm>
              <a:off x="4781550" y="1700213"/>
              <a:ext cx="2476500" cy="468312"/>
            </a:xfrm>
            <a:prstGeom prst="roundRect">
              <a:avLst>
                <a:gd name="adj" fmla="val 20735"/>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Prozessmanagement</a:t>
              </a:r>
            </a:p>
          </p:txBody>
        </p:sp>
      </p:grpSp>
      <p:sp>
        <p:nvSpPr>
          <p:cNvPr id="28" name="Abgerundetes Rechteck 27"/>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spTree>
    <p:extLst>
      <p:ext uri="{BB962C8B-B14F-4D97-AF65-F5344CB8AC3E}">
        <p14:creationId xmlns:p14="http://schemas.microsoft.com/office/powerpoint/2010/main" val="98504013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E4P_STYLE_ID" val="03effed7-f237-433a-8ee7-470a9995dac5"/>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MIO_FALLBACK_LAYOUT" val="1"/>
  <p:tag name="MIO_SHOW_DATE" val="False"/>
  <p:tag name="MIO_SHOW_FOOTER" val="False"/>
  <p:tag name="MIO_SHOW_PAGENUMBER" val="False"/>
  <p:tag name="MIO_AVOID_BLANK_LAYOUT" val="True"/>
  <p:tag name="MIO_CD_LAYOUT_VALID_AREA" val="False"/>
  <p:tag name="MIO_NUMBER_OF_VALID_LAYOUTS" val="8"/>
  <p:tag name="MIO_HDS" val="True"/>
  <p:tag name="MIO_SKIPVERSION" val="01.01.0001 00:00:00"/>
  <p:tag name="MIO_EKGUID" val="734b5f3c-252a-4a49-8798-b47f4527c7c1"/>
  <p:tag name="MIO_UPDATE" val="True"/>
  <p:tag name="MIO_VERSION" val="10.02.2020 12:44:50"/>
  <p:tag name="MIO_DBID" val="067E5F22-164C-4316-9CC1-72F38E219372"/>
  <p:tag name="MIO_LASTDOWNLOADED" val="27.05.2021 14:31:26"/>
  <p:tag name="MIO_OBJECTNAME" val="IFA-Master v3.4 16:9"/>
  <p:tag name="MIO_CDID" val="7a67b6ad-2868-4f66-ab37-1cb1201d51fc"/>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x4pxJQVoMqBymeiWb5V0P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MIO_FALLBACK_LAYOUT" val="1"/>
  <p:tag name="MIO_SHOW_DATE" val="False"/>
  <p:tag name="MIO_SHOW_FOOTER" val="False"/>
  <p:tag name="MIO_SHOW_PAGENUMBER" val="False"/>
  <p:tag name="MIO_AVOID_BLANK_LAYOUT" val="True"/>
  <p:tag name="MIO_CD_LAYOUT_VALID_AREA" val="False"/>
  <p:tag name="MIO_NUMBER_OF_VALID_LAYOUTS" val="8"/>
  <p:tag name="MIO_HDS" val="True"/>
  <p:tag name="MIO_SKIPVERSION" val="01.01.0001 00:00:00"/>
  <p:tag name="MIO_EKGUID" val="734b5f3c-252a-4a49-8798-b47f4527c7c1"/>
  <p:tag name="MIO_UPDATE" val="True"/>
  <p:tag name="MIO_VERSION" val="10.02.2020 12:44:50"/>
  <p:tag name="MIO_DBID" val="067E5F22-164C-4316-9CC1-72F38E219372"/>
  <p:tag name="MIO_LASTDOWNLOADED" val="27.05.2021 14:31:26"/>
  <p:tag name="MIO_OBJECTNAME" val="IFA-Master v3.4 16:9"/>
  <p:tag name="MIO_CDID" val="7a67b6ad-2868-4f66-ab37-1cb1201d51fc"/>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x4pxJQVoMqBymeiWb5V0Pg"/>
</p:tagLst>
</file>

<file path=ppt/theme/theme1.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Leere Präsentation">
  <a:themeElements>
    <a:clrScheme name="Benutzerdefiniert 1">
      <a:dk1>
        <a:srgbClr val="000000"/>
      </a:dk1>
      <a:lt1>
        <a:srgbClr val="FFFFFF"/>
      </a:lt1>
      <a:dk2>
        <a:srgbClr val="F7F7F7"/>
      </a:dk2>
      <a:lt2>
        <a:srgbClr val="4C4C4C"/>
      </a:lt2>
      <a:accent1>
        <a:srgbClr val="E5E5E5"/>
      </a:accent1>
      <a:accent2>
        <a:srgbClr val="E51D44"/>
      </a:accent2>
      <a:accent3>
        <a:srgbClr val="00509B"/>
      </a:accent3>
      <a:accent4>
        <a:srgbClr val="B2CAE1"/>
      </a:accent4>
      <a:accent5>
        <a:srgbClr val="003C74"/>
      </a:accent5>
      <a:accent6>
        <a:srgbClr val="E5EDF5"/>
      </a:accent6>
      <a:hlink>
        <a:srgbClr val="00284D"/>
      </a:hlink>
      <a:folHlink>
        <a:srgbClr val="B2CAE1"/>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Leere Präsentation">
  <a:themeElements>
    <a:clrScheme name="Benutzerdefiniert 1">
      <a:dk1>
        <a:srgbClr val="000000"/>
      </a:dk1>
      <a:lt1>
        <a:srgbClr val="FFFFFF"/>
      </a:lt1>
      <a:dk2>
        <a:srgbClr val="F7F7F7"/>
      </a:dk2>
      <a:lt2>
        <a:srgbClr val="4C4C4C"/>
      </a:lt2>
      <a:accent1>
        <a:srgbClr val="E5E5E5"/>
      </a:accent1>
      <a:accent2>
        <a:srgbClr val="E51D44"/>
      </a:accent2>
      <a:accent3>
        <a:srgbClr val="00509B"/>
      </a:accent3>
      <a:accent4>
        <a:srgbClr val="B2CAE1"/>
      </a:accent4>
      <a:accent5>
        <a:srgbClr val="003C74"/>
      </a:accent5>
      <a:accent6>
        <a:srgbClr val="E5EDF5"/>
      </a:accent6>
      <a:hlink>
        <a:srgbClr val="00284D"/>
      </a:hlink>
      <a:folHlink>
        <a:srgbClr val="B2CAE1"/>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2626</Words>
  <Application>Microsoft Office PowerPoint</Application>
  <PresentationFormat>Breitbild</PresentationFormat>
  <Paragraphs>640</Paragraphs>
  <Slides>43</Slides>
  <Notes>4</Notes>
  <HiddenSlides>0</HiddenSlides>
  <MMClips>0</MMClips>
  <ScaleCrop>false</ScaleCrop>
  <HeadingPairs>
    <vt:vector size="8" baseType="variant">
      <vt:variant>
        <vt:lpstr>Verwendete Schriftarten</vt:lpstr>
      </vt:variant>
      <vt:variant>
        <vt:i4>5</vt:i4>
      </vt:variant>
      <vt:variant>
        <vt:lpstr>Design</vt:lpstr>
      </vt:variant>
      <vt:variant>
        <vt:i4>3</vt:i4>
      </vt:variant>
      <vt:variant>
        <vt:lpstr>Eingebettete OLE-Server</vt:lpstr>
      </vt:variant>
      <vt:variant>
        <vt:i4>1</vt:i4>
      </vt:variant>
      <vt:variant>
        <vt:lpstr>Folientitel</vt:lpstr>
      </vt:variant>
      <vt:variant>
        <vt:i4>43</vt:i4>
      </vt:variant>
    </vt:vector>
  </HeadingPairs>
  <TitlesOfParts>
    <vt:vector size="52" baseType="lpstr">
      <vt:lpstr>ＭＳ Ｐゴシック</vt:lpstr>
      <vt:lpstr>Arial</vt:lpstr>
      <vt:lpstr>Calibri</vt:lpstr>
      <vt:lpstr>Calibri Light</vt:lpstr>
      <vt:lpstr>Wingdings</vt:lpstr>
      <vt:lpstr>1_Office</vt:lpstr>
      <vt:lpstr>3_Leere Präsentation</vt:lpstr>
      <vt:lpstr>5_Leere Präsentation</vt:lpstr>
      <vt:lpstr>think-cell Folie</vt:lpstr>
      <vt:lpstr>Grundlagen des Qualitätsmanagements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Quiz  Grundlagen des  Qualitätsmangements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Fotoalbum</dc:title>
  <dc:creator>tanya jahangirkhani</dc:creator>
  <cp:lastModifiedBy>Hiwi FAP2</cp:lastModifiedBy>
  <cp:revision>45</cp:revision>
  <dcterms:created xsi:type="dcterms:W3CDTF">2023-10-23T07:45:29Z</dcterms:created>
  <dcterms:modified xsi:type="dcterms:W3CDTF">2024-01-09T10:02:48Z</dcterms:modified>
</cp:coreProperties>
</file>