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sldIdLst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7" r:id="rId15"/>
    <p:sldId id="303" r:id="rId16"/>
    <p:sldId id="299" r:id="rId17"/>
    <p:sldId id="306" r:id="rId18"/>
    <p:sldId id="307" r:id="rId19"/>
    <p:sldId id="308" r:id="rId20"/>
    <p:sldId id="300" r:id="rId21"/>
    <p:sldId id="304" r:id="rId22"/>
    <p:sldId id="301" r:id="rId23"/>
    <p:sldId id="305" r:id="rId24"/>
    <p:sldId id="296" r:id="rId25"/>
  </p:sldIdLst>
  <p:sldSz cx="12192000" cy="6858000"/>
  <p:notesSz cx="6858000" cy="9144000"/>
  <p:photoAlbum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1" userDrawn="1">
          <p15:clr>
            <a:srgbClr val="A4A3A4"/>
          </p15:clr>
        </p15:guide>
        <p15:guide id="2" orient="horz" pos="482" userDrawn="1">
          <p15:clr>
            <a:srgbClr val="A4A3A4"/>
          </p15:clr>
        </p15:guide>
        <p15:guide id="3" orient="horz" pos="1117" userDrawn="1">
          <p15:clr>
            <a:srgbClr val="A4A3A4"/>
          </p15:clr>
        </p15:guide>
        <p15:guide id="4" pos="2162" userDrawn="1">
          <p15:clr>
            <a:srgbClr val="A4A3A4"/>
          </p15:clr>
        </p15:guide>
        <p15:guide id="5" orient="horz" pos="2115" userDrawn="1">
          <p15:clr>
            <a:srgbClr val="A4A3A4"/>
          </p15:clr>
        </p15:guide>
        <p15:guide id="6" pos="1096" userDrawn="1">
          <p15:clr>
            <a:srgbClr val="A4A3A4"/>
          </p15:clr>
        </p15:guide>
        <p15:guide id="7" orient="horz" pos="2500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orient="horz" pos="3884" userDrawn="1">
          <p15:clr>
            <a:srgbClr val="A4A3A4"/>
          </p15:clr>
        </p15:guide>
        <p15:guide id="10" pos="2842" userDrawn="1">
          <p15:clr>
            <a:srgbClr val="A4A3A4"/>
          </p15:clr>
        </p15:guide>
        <p15:guide id="11" pos="2887" userDrawn="1">
          <p15:clr>
            <a:srgbClr val="A4A3A4"/>
          </p15:clr>
        </p15:guide>
        <p15:guide id="12" pos="4135" userDrawn="1">
          <p15:clr>
            <a:srgbClr val="A4A3A4"/>
          </p15:clr>
        </p15:guide>
        <p15:guide id="13" pos="6312" userDrawn="1">
          <p15:clr>
            <a:srgbClr val="A4A3A4"/>
          </p15:clr>
        </p15:guide>
        <p15:guide id="14" pos="4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D22"/>
    <a:srgbClr val="AC6E7B"/>
    <a:srgbClr val="D9D9D9"/>
    <a:srgbClr val="808080"/>
    <a:srgbClr val="C89FA7"/>
    <a:srgbClr val="E4D0D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3823" autoAdjust="0"/>
  </p:normalViewPr>
  <p:slideViewPr>
    <p:cSldViewPr snapToGrid="0">
      <p:cViewPr varScale="1">
        <p:scale>
          <a:sx n="102" d="100"/>
          <a:sy n="102" d="100"/>
        </p:scale>
        <p:origin x="72" y="108"/>
      </p:cViewPr>
      <p:guideLst>
        <p:guide pos="211"/>
        <p:guide orient="horz" pos="482"/>
        <p:guide orient="horz" pos="1117"/>
        <p:guide pos="2162"/>
        <p:guide orient="horz" pos="2115"/>
        <p:guide pos="1096"/>
        <p:guide orient="horz" pos="2500"/>
        <p:guide orient="horz" pos="2886"/>
        <p:guide orient="horz" pos="3884"/>
        <p:guide pos="2842"/>
        <p:guide pos="2887"/>
        <p:guide pos="4135"/>
        <p:guide pos="6312"/>
        <p:guide pos="4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2E1A8E-0E85-4982-9CBB-3E1A0BD31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2D1572A-4F39-4589-AC90-8B46E0909C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160EB4-1224-44BD-95D1-256DD9BBC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6515C6-168F-406A-849F-A031989F6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45A1F8-31AE-4987-B251-69E039D07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591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B9C56E-983F-4B9C-B883-959D3E8FD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88F213B-997F-46C6-84DD-423735CC88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243EEE-D90E-422C-AAED-952E43874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072696-34D2-4C06-B470-DE975588A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D4EFB4-33BD-4E7F-8787-B75AE04F6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566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A0D0CF-CBCE-4C09-8560-CADF9AF1C0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B22C027-859A-4D84-9474-08FCFB18C9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9325E0-91F8-462F-8C25-CA73AB178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452CEC-215F-4021-A0C7-A1B5ABC06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422DEE-C7B7-4438-9575-6018090DE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347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erade Verbindung 9"/>
          <p:cNvCxnSpPr/>
          <p:nvPr userDrawn="1"/>
        </p:nvCxnSpPr>
        <p:spPr bwMode="auto">
          <a:xfrm>
            <a:off x="0" y="5734050"/>
            <a:ext cx="121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E3003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10"/>
          <p:cNvCxnSpPr/>
          <p:nvPr userDrawn="1"/>
        </p:nvCxnSpPr>
        <p:spPr bwMode="auto">
          <a:xfrm>
            <a:off x="0" y="2133600"/>
            <a:ext cx="121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E3003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79875" y="2286000"/>
            <a:ext cx="7848773" cy="1143000"/>
          </a:xfrm>
          <a:prstGeom prst="rect">
            <a:avLst/>
          </a:prstGeom>
        </p:spPr>
        <p:txBody>
          <a:bodyPr anchor="b" anchorCtr="0"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sp>
        <p:nvSpPr>
          <p:cNvPr id="2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79875" y="3573016"/>
            <a:ext cx="7848773" cy="1131168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</a:lstStyle>
          <a:p>
            <a:pPr lvl="0"/>
            <a:r>
              <a:rPr lang="de-DE" noProof="0" dirty="0"/>
              <a:t>Master-Untertitelformat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75" y="5368922"/>
            <a:ext cx="2844800" cy="360040"/>
          </a:xfrm>
          <a:prstGeom prst="rect">
            <a:avLst/>
          </a:prstGeom>
        </p:spPr>
        <p:txBody>
          <a:bodyPr anchor="b" anchorCtr="0"/>
          <a:lstStyle>
            <a:lvl1pPr>
              <a:defRPr lang="de-DE" sz="1400" b="0" kern="0" dirty="0" smtClean="0">
                <a:latin typeface="Arial" charset="0"/>
                <a:ea typeface="ＭＳ Ｐゴシック" pitchFamily="-16" charset="-128"/>
              </a:defRPr>
            </a:lvl1pPr>
            <a:lvl2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2pPr>
            <a:lvl3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3pPr>
            <a:lvl4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4pPr>
            <a:lvl5pPr>
              <a:defRPr lang="de-DE" sz="2400" kern="1200" dirty="0">
                <a:latin typeface="Arial" charset="0"/>
                <a:ea typeface="ＭＳ Ｐゴシック" pitchFamily="-16" charset="-128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968332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orient="horz" pos="799">
          <p15:clr>
            <a:srgbClr val="FBAE40"/>
          </p15:clr>
        </p15:guide>
        <p15:guide id="3" pos="406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auto">
          <a:xfrm>
            <a:off x="0" y="0"/>
            <a:ext cx="4079776" cy="2133600"/>
          </a:xfrm>
          <a:prstGeom prst="rect">
            <a:avLst/>
          </a:prstGeom>
          <a:solidFill>
            <a:srgbClr val="F8C6D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cxnSp>
        <p:nvCxnSpPr>
          <p:cNvPr id="10" name="Gerade Verbindung 9"/>
          <p:cNvCxnSpPr/>
          <p:nvPr userDrawn="1"/>
        </p:nvCxnSpPr>
        <p:spPr bwMode="auto">
          <a:xfrm>
            <a:off x="0" y="5734050"/>
            <a:ext cx="121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E3003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10"/>
          <p:cNvCxnSpPr/>
          <p:nvPr userDrawn="1"/>
        </p:nvCxnSpPr>
        <p:spPr bwMode="auto">
          <a:xfrm>
            <a:off x="0" y="2133600"/>
            <a:ext cx="121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E3003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79875" y="2286000"/>
            <a:ext cx="7848773" cy="1143000"/>
          </a:xfrm>
          <a:prstGeom prst="rect">
            <a:avLst/>
          </a:prstGeom>
        </p:spPr>
        <p:txBody>
          <a:bodyPr anchor="b" anchorCtr="0"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sp>
        <p:nvSpPr>
          <p:cNvPr id="2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79875" y="3573016"/>
            <a:ext cx="7848773" cy="1131168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</a:lstStyle>
          <a:p>
            <a:pPr lvl="0"/>
            <a:r>
              <a:rPr lang="de-DE" noProof="0" dirty="0"/>
              <a:t>Master-Untertitelformat bearbeiten</a:t>
            </a: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784" y="6021288"/>
            <a:ext cx="1662687" cy="48006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0"/>
            <a:ext cx="12192370" cy="126379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600" y="836712"/>
            <a:ext cx="2502413" cy="114605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368" y="6021288"/>
            <a:ext cx="2016298" cy="476486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75" y="5368922"/>
            <a:ext cx="2844800" cy="360040"/>
          </a:xfrm>
          <a:prstGeom prst="rect">
            <a:avLst/>
          </a:prstGeom>
        </p:spPr>
        <p:txBody>
          <a:bodyPr anchor="b" anchorCtr="0"/>
          <a:lstStyle>
            <a:lvl1pPr>
              <a:defRPr lang="de-DE" sz="1400" b="0" kern="0" dirty="0" smtClean="0">
                <a:latin typeface="Arial" charset="0"/>
                <a:ea typeface="ＭＳ Ｐゴシック" pitchFamily="-16" charset="-128"/>
              </a:defRPr>
            </a:lvl1pPr>
            <a:lvl2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2pPr>
            <a:lvl3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3pPr>
            <a:lvl4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4pPr>
            <a:lvl5pPr>
              <a:defRPr lang="de-DE" sz="2400" kern="1200" dirty="0">
                <a:latin typeface="Arial" charset="0"/>
                <a:ea typeface="ＭＳ Ｐゴシック" pitchFamily="-16" charset="-128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858161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orient="horz" pos="799">
          <p15:clr>
            <a:srgbClr val="FBAE40"/>
          </p15:clr>
        </p15:guide>
        <p15:guide id="3" pos="406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itel_und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769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think-cell Folie" r:id="rId5" imgW="352" imgH="353" progId="TCLayout.ActiveDocument.1">
                  <p:embed/>
                </p:oleObj>
              </mc:Choice>
              <mc:Fallback>
                <p:oleObj name="think-cell Folie" r:id="rId5" imgW="352" imgH="353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40001" y="108000"/>
            <a:ext cx="9601067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000" b="1"/>
            </a:lvl1pPr>
          </a:lstStyle>
          <a:p>
            <a:pPr lvl="0"/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59972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A6D57F-C0D1-4664-AE33-C2A21D43C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887B60-A2F1-4E95-8CBA-30CF1A723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628BFF-A053-4B93-956D-19D7AE211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CD5A86-9864-4A76-9110-435FB3B85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489613-83FF-4B01-A8F6-9663889AF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31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53D294-4EB6-410A-9C18-510507999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3902788-266A-49FF-A373-79AABC21B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747B62-382D-4E45-AB27-C4185D090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F5BE01-71B1-4E1D-A75B-67F3635E3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7F038D-8F3C-4A27-821C-A0444843C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6507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A66AD5-8858-4818-A7BE-0312872FD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ECCC54-3BFE-4D65-B4A2-E9A525B5C1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9031850-2FFC-496E-BE7D-0365EAF3C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291C61-9111-438B-92EF-ED2C0F90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05B1F6-AE3E-4C32-A6D1-8F4C650F3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275413-43D1-4500-95A6-F4402CD96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225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16BB71-1EF8-4C3B-8692-0E4ADEC4C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933FA2-F44B-4C0E-B4AA-E08C8D84E8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154968-C6B9-4291-8C90-9173A7437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2CA437E-72C2-4452-9235-B92306ADDE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64E58D5-3F1E-434E-B198-5E9F5C391B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504740-A599-4B52-B238-C56165AB8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55E8AE7-8108-46FA-8133-BB68ED55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D5CE39D-0B3E-45D8-8651-64239DEF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3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3D6A5-C9B4-41DD-AF83-A8430FE5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83F6EA7-A12B-4DCA-824B-5767E92A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055EEB-581C-47A3-BE06-A206F231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10AF4E1-DF9B-44E3-A1ED-DA7B0C335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65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8413FB2-5948-4602-A878-B652E17C2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ECC003-68D1-4925-88B8-C640F7FEC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661275-1875-4604-9CC0-22273FAC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7332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19981-B182-4E1C-BF89-DC9CEEABB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13BA45-FADE-4C81-9C70-E875788A8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D61CCF-0DE7-452A-BB57-D3FCEFB339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C7DDC9-5A33-4D4D-87FA-64F4C0A5A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7CF3A6C-57B3-4F05-8324-EC3538C59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69152D-EFE1-4C03-A5CA-B688E2E0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43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D3970B-2D15-450E-BE95-033B58FC3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D956D05-EB65-4011-BBF8-1754A8AFA3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15AF12-433C-4D59-8A13-F24968A844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2316963-D510-4605-85B9-E0FB1F2F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3FEE992-DC03-4A87-BBDB-D50F2BAF7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C11D66-BD09-45A2-B453-C89A44CA2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49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15.xml"/><Relationship Id="rId7" Type="http://schemas.openxmlformats.org/officeDocument/2006/relationships/tags" Target="../tags/tag2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ags" Target="../tags/tag1.xml"/><Relationship Id="rId11" Type="http://schemas.openxmlformats.org/officeDocument/2006/relationships/image" Target="../media/image3.png"/><Relationship Id="rId5" Type="http://schemas.openxmlformats.org/officeDocument/2006/relationships/vmlDrawing" Target="../drawings/vmlDrawing1.vml"/><Relationship Id="rId10" Type="http://schemas.openxmlformats.org/officeDocument/2006/relationships/image" Target="../media/image2.png"/><Relationship Id="rId4" Type="http://schemas.openxmlformats.org/officeDocument/2006/relationships/theme" Target="../theme/theme2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CC5F997-DF21-4A12-8026-6E5A9DE8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039632-F79F-4A33-9E0A-8D58F8073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822548-981B-44F4-B17C-29EE9D9C4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79C355-5B31-461F-9DC4-C3135F1A46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F2DB79-2FC0-4065-A3A2-43492131F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9984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6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think-cell Folie" r:id="rId8" imgW="352" imgH="353" progId="TCLayout.ActiveDocument.1">
                  <p:embed/>
                </p:oleObj>
              </mc:Choice>
              <mc:Fallback>
                <p:oleObj name="think-cell Folie" r:id="rId8" imgW="352" imgH="353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Gerader Verbinder 22"/>
          <p:cNvCxnSpPr/>
          <p:nvPr userDrawn="1"/>
        </p:nvCxnSpPr>
        <p:spPr bwMode="auto">
          <a:xfrm>
            <a:off x="0" y="692150"/>
            <a:ext cx="12192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E51C4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r Verbinder 7"/>
          <p:cNvCxnSpPr/>
          <p:nvPr userDrawn="1"/>
        </p:nvCxnSpPr>
        <p:spPr bwMode="auto">
          <a:xfrm>
            <a:off x="0" y="6408000"/>
            <a:ext cx="12192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feld 9"/>
          <p:cNvSpPr txBox="1"/>
          <p:nvPr userDrawn="1"/>
        </p:nvSpPr>
        <p:spPr>
          <a:xfrm>
            <a:off x="241200" y="6408000"/>
            <a:ext cx="7488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b="1" dirty="0">
                <a:latin typeface="Calibri" panose="020F0502020204030204" pitchFamily="34" charset="0"/>
                <a:cs typeface="Calibri" panose="020F0502020204030204" pitchFamily="34" charset="0"/>
              </a:rPr>
              <a:t>E-Learning</a:t>
            </a:r>
            <a:r>
              <a:rPr lang="de-DE" altLang="de-DE" sz="1000" b="1" baseline="0" dirty="0">
                <a:latin typeface="Calibri" panose="020F0502020204030204" pitchFamily="34" charset="0"/>
                <a:cs typeface="Calibri" panose="020F0502020204030204" pitchFamily="34" charset="0"/>
              </a:rPr>
              <a:t> – Grundlagen des agilen Projektmanagements</a:t>
            </a:r>
            <a:endParaRPr lang="de-DE" altLang="de-DE" sz="1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mpower - DO NOT DELETE!!!" hidden="1"/>
          <p:cNvSpPr/>
          <p:nvPr userDrawn="1">
            <p:custDataLst>
              <p:tags r:id="rId7"/>
            </p:custDataLst>
          </p:nvPr>
        </p:nvSpPr>
        <p:spPr bwMode="auto"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9" name="Rechteck 8"/>
          <p:cNvSpPr/>
          <p:nvPr userDrawn="1"/>
        </p:nvSpPr>
        <p:spPr>
          <a:xfrm rot="5400000">
            <a:off x="13538095" y="944724"/>
            <a:ext cx="720080" cy="648072"/>
          </a:xfrm>
          <a:prstGeom prst="rect">
            <a:avLst/>
          </a:prstGeom>
          <a:solidFill>
            <a:schemeClr val="dk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 userDrawn="1"/>
        </p:nvSpPr>
        <p:spPr>
          <a:xfrm rot="5400000">
            <a:off x="14403514" y="947111"/>
            <a:ext cx="720080" cy="648072"/>
          </a:xfrm>
          <a:prstGeom prst="rect">
            <a:avLst/>
          </a:prstGeom>
          <a:solidFill>
            <a:srgbClr val="00509B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>
          <a:xfrm rot="5400000">
            <a:off x="13440615" y="-5055"/>
            <a:ext cx="915041" cy="252028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>
          <a:xfrm rot="5400000">
            <a:off x="13550019" y="1831768"/>
            <a:ext cx="720080" cy="648072"/>
          </a:xfrm>
          <a:prstGeom prst="rect">
            <a:avLst/>
          </a:prstGeom>
          <a:solidFill>
            <a:srgbClr val="4C4C4C">
              <a:alpha val="85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 userDrawn="1"/>
        </p:nvSpPr>
        <p:spPr>
          <a:xfrm rot="5400000">
            <a:off x="13550019" y="2718812"/>
            <a:ext cx="720080" cy="648072"/>
          </a:xfrm>
          <a:prstGeom prst="rect">
            <a:avLst/>
          </a:prstGeom>
          <a:solidFill>
            <a:srgbClr val="B2B2B2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 userDrawn="1"/>
        </p:nvSpPr>
        <p:spPr>
          <a:xfrm rot="5400000">
            <a:off x="13550019" y="3605856"/>
            <a:ext cx="720080" cy="648072"/>
          </a:xfrm>
          <a:prstGeom prst="rect">
            <a:avLst/>
          </a:prstGeom>
          <a:solidFill>
            <a:srgbClr val="E5E5E5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 userDrawn="1"/>
        </p:nvSpPr>
        <p:spPr>
          <a:xfrm rot="5400000">
            <a:off x="13550019" y="4492900"/>
            <a:ext cx="720080" cy="648072"/>
          </a:xfrm>
          <a:prstGeom prst="rect">
            <a:avLst/>
          </a:prstGeom>
          <a:solidFill>
            <a:srgbClr val="F7F7F7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9" name="Rechteck 18"/>
          <p:cNvSpPr/>
          <p:nvPr userDrawn="1"/>
        </p:nvSpPr>
        <p:spPr>
          <a:xfrm rot="5400000">
            <a:off x="14403515" y="2718812"/>
            <a:ext cx="720080" cy="648072"/>
          </a:xfrm>
          <a:prstGeom prst="rect">
            <a:avLst/>
          </a:prstGeom>
          <a:solidFill>
            <a:srgbClr val="7FA7CD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 userDrawn="1"/>
        </p:nvSpPr>
        <p:spPr>
          <a:xfrm rot="5400000">
            <a:off x="14403515" y="3605856"/>
            <a:ext cx="720080" cy="648072"/>
          </a:xfrm>
          <a:prstGeom prst="rect">
            <a:avLst/>
          </a:prstGeom>
          <a:solidFill>
            <a:srgbClr val="B2CAE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 userDrawn="1"/>
        </p:nvSpPr>
        <p:spPr>
          <a:xfrm rot="5400000">
            <a:off x="14403515" y="4492900"/>
            <a:ext cx="720080" cy="648072"/>
          </a:xfrm>
          <a:prstGeom prst="rect">
            <a:avLst/>
          </a:prstGeom>
          <a:solidFill>
            <a:srgbClr val="E5EDF5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 userDrawn="1"/>
        </p:nvSpPr>
        <p:spPr>
          <a:xfrm rot="5400000">
            <a:off x="14409410" y="1831768"/>
            <a:ext cx="720080" cy="648072"/>
          </a:xfrm>
          <a:prstGeom prst="rect">
            <a:avLst/>
          </a:prstGeom>
          <a:solidFill>
            <a:srgbClr val="003C74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 userDrawn="1"/>
        </p:nvSpPr>
        <p:spPr>
          <a:xfrm rot="5400000">
            <a:off x="13550019" y="5379942"/>
            <a:ext cx="7200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 userDrawn="1"/>
        </p:nvSpPr>
        <p:spPr>
          <a:xfrm rot="5400000">
            <a:off x="12684732" y="944724"/>
            <a:ext cx="720080" cy="648072"/>
          </a:xfrm>
          <a:prstGeom prst="rect">
            <a:avLst/>
          </a:prstGeom>
          <a:solidFill>
            <a:srgbClr val="E51D44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 userDrawn="1"/>
        </p:nvSpPr>
        <p:spPr>
          <a:xfrm rot="5400000">
            <a:off x="12684732" y="3609018"/>
            <a:ext cx="720080" cy="648072"/>
          </a:xfrm>
          <a:prstGeom prst="rect">
            <a:avLst/>
          </a:prstGeom>
          <a:solidFill>
            <a:srgbClr val="F8C6D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 userDrawn="1"/>
        </p:nvSpPr>
        <p:spPr>
          <a:xfrm rot="5400000">
            <a:off x="12684732" y="4495810"/>
            <a:ext cx="720080" cy="648072"/>
          </a:xfrm>
          <a:prstGeom prst="rect">
            <a:avLst/>
          </a:prstGeom>
          <a:solidFill>
            <a:srgbClr val="FCE8EC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8" name="Rechteck 27"/>
          <p:cNvSpPr/>
          <p:nvPr userDrawn="1"/>
        </p:nvSpPr>
        <p:spPr>
          <a:xfrm rot="5400000">
            <a:off x="12684732" y="1830313"/>
            <a:ext cx="720080" cy="648072"/>
          </a:xfrm>
          <a:prstGeom prst="rect">
            <a:avLst/>
          </a:prstGeom>
          <a:solidFill>
            <a:srgbClr val="95132C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 userDrawn="1"/>
        </p:nvSpPr>
        <p:spPr>
          <a:xfrm rot="5400000">
            <a:off x="12684732" y="2724725"/>
            <a:ext cx="720080" cy="648072"/>
          </a:xfrm>
          <a:prstGeom prst="rect">
            <a:avLst/>
          </a:prstGeom>
          <a:solidFill>
            <a:srgbClr val="F18398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>
              <a:solidFill>
                <a:schemeClr val="tx1"/>
              </a:solidFill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89804DB0-620E-4620-A02F-0F1CA3A2765A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 l="4110" t="14154" r="10596" b="12991"/>
          <a:stretch/>
        </p:blipFill>
        <p:spPr bwMode="auto">
          <a:xfrm>
            <a:off x="9552384" y="6507277"/>
            <a:ext cx="930136" cy="28800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18121411-5B00-4B0F-BFC8-F9C2B7BD712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r="23936" b="52342"/>
          <a:stretch/>
        </p:blipFill>
        <p:spPr bwMode="auto">
          <a:xfrm>
            <a:off x="10755207" y="6507277"/>
            <a:ext cx="1242457" cy="288000"/>
          </a:xfrm>
          <a:prstGeom prst="rect">
            <a:avLst/>
          </a:prstGeom>
        </p:spPr>
      </p:pic>
      <p:pic>
        <p:nvPicPr>
          <p:cNvPr id="33" name="Picture 281">
            <a:extLst>
              <a:ext uri="{FF2B5EF4-FFF2-40B4-BE49-F238E27FC236}">
                <a16:creationId xmlns:a16="http://schemas.microsoft.com/office/drawing/2014/main" id="{97BB14C0-69B5-48DA-A093-EEDC5F95BD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/>
          <a:stretch/>
        </p:blipFill>
        <p:spPr bwMode="auto">
          <a:xfrm>
            <a:off x="11346909" y="200572"/>
            <a:ext cx="654646" cy="3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8200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pitchFamily="-1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pitchFamily="-1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pitchFamily="-1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pitchFamily="-1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pitchFamily="-1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pitchFamily="-1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pitchFamily="-1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pitchFamily="-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905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542925" indent="-18573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3pPr>
      <a:lvl4pPr marL="192405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4pPr>
      <a:lvl5pPr marL="23431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800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2575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714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171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24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9.sv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2A68E-5A35-49D0-B5A8-DEF3562AC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6250" y="2857500"/>
            <a:ext cx="8740226" cy="1143000"/>
          </a:xfrm>
        </p:spPr>
        <p:txBody>
          <a:bodyPr>
            <a:normAutofit/>
          </a:bodyPr>
          <a:lstStyle/>
          <a:p>
            <a:pPr algn="ctr"/>
            <a:r>
              <a:rPr lang="en-GB" sz="3600" err="1">
                <a:solidFill>
                  <a:schemeClr val="bg1"/>
                </a:solidFill>
                <a:latin typeface="+mn-lt"/>
              </a:rPr>
              <a:t>Grundlagen</a:t>
            </a:r>
            <a:r>
              <a:rPr lang="en-GB" sz="3600">
                <a:solidFill>
                  <a:schemeClr val="bg1"/>
                </a:solidFill>
                <a:latin typeface="+mn-lt"/>
              </a:rPr>
              <a:t> des </a:t>
            </a:r>
            <a:r>
              <a:rPr lang="en-GB" sz="3600" err="1">
                <a:solidFill>
                  <a:schemeClr val="bg1"/>
                </a:solidFill>
                <a:latin typeface="+mn-lt"/>
              </a:rPr>
              <a:t>agilen</a:t>
            </a:r>
            <a:r>
              <a:rPr lang="en-GB" sz="3600">
                <a:solidFill>
                  <a:schemeClr val="bg1"/>
                </a:solidFill>
                <a:latin typeface="+mn-lt"/>
              </a:rPr>
              <a:t> </a:t>
            </a:r>
            <a:r>
              <a:rPr lang="en-GB" sz="3600" err="1">
                <a:solidFill>
                  <a:schemeClr val="bg1"/>
                </a:solidFill>
                <a:latin typeface="+mn-lt"/>
              </a:rPr>
              <a:t>Projektmanagements</a:t>
            </a:r>
            <a:endParaRPr lang="en-GB" sz="36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5232400" y="5186215"/>
            <a:ext cx="1727200" cy="480291"/>
          </a:xfrm>
          <a:prstGeom prst="roundRect">
            <a:avLst/>
          </a:prstGeom>
          <a:solidFill>
            <a:srgbClr val="F07088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Weiter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C5BE0C0-0A27-4657-B3C6-2ED9090D0C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10" t="14154" r="10596" b="12991"/>
          <a:stretch/>
        </p:blipFill>
        <p:spPr bwMode="auto">
          <a:xfrm>
            <a:off x="2333644" y="5971683"/>
            <a:ext cx="2092806" cy="648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3E7E1C4-D720-468C-88B5-238A2C255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312662" y="5972350"/>
            <a:ext cx="2239722" cy="646667"/>
          </a:xfrm>
          <a:prstGeom prst="rect">
            <a:avLst/>
          </a:prstGeom>
        </p:spPr>
      </p:pic>
      <p:pic>
        <p:nvPicPr>
          <p:cNvPr id="6" name="Picture 268">
            <a:extLst>
              <a:ext uri="{FF2B5EF4-FFF2-40B4-BE49-F238E27FC236}">
                <a16:creationId xmlns:a16="http://schemas.microsoft.com/office/drawing/2014/main" id="{DA98DD17-1244-4E9B-A353-30536997A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840118" y="5972391"/>
            <a:ext cx="2160538" cy="646584"/>
          </a:xfrm>
          <a:prstGeom prst="rect">
            <a:avLst/>
          </a:prstGeom>
          <a:noFill/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DAA390F-2A58-4652-BE24-128E0D457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6148" y="5971684"/>
            <a:ext cx="1751524" cy="648000"/>
          </a:xfrm>
          <a:prstGeom prst="rect">
            <a:avLst/>
          </a:prstGeom>
        </p:spPr>
      </p:pic>
      <p:pic>
        <p:nvPicPr>
          <p:cNvPr id="8" name="Picture 271" descr="World Interferometry Day 2022 – Transparente Photodioden als Detektoren –  CiS">
            <a:extLst>
              <a:ext uri="{FF2B5EF4-FFF2-40B4-BE49-F238E27FC236}">
                <a16:creationId xmlns:a16="http://schemas.microsoft.com/office/drawing/2014/main" id="{6D18D92F-F4F5-469D-B513-D9CD973D6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335360" y="240393"/>
            <a:ext cx="1435778" cy="1543847"/>
          </a:xfrm>
          <a:prstGeom prst="rect">
            <a:avLst/>
          </a:prstGeom>
          <a:noFill/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092DE98E-18A2-412D-92AB-B8285BCE0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0675882" y="562316"/>
            <a:ext cx="1324774" cy="9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003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6. Agile Methode -</a:t>
            </a:r>
            <a:r>
              <a:rPr kumimoji="0" lang="de-DE" sz="2800" b="0" i="0" u="none" strike="noStrike" kern="0" cap="none" spc="0" normalizeH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sz="2800" b="0" i="0" u="none" strike="noStrike" kern="0" cap="none" spc="0" normalizeH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Scrum</a:t>
            </a:r>
            <a:endParaRPr kumimoji="0" lang="de-DE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334963" y="1772444"/>
            <a:ext cx="9577387" cy="4392612"/>
            <a:chOff x="334963" y="1773238"/>
            <a:chExt cx="9685337" cy="4392612"/>
          </a:xfrm>
        </p:grpSpPr>
        <p:sp>
          <p:nvSpPr>
            <p:cNvPr id="4" name="Abgerundetes Rechteck 3"/>
            <p:cNvSpPr/>
            <p:nvPr/>
          </p:nvSpPr>
          <p:spPr>
            <a:xfrm>
              <a:off x="1847850" y="1773238"/>
              <a:ext cx="8172450" cy="539750"/>
            </a:xfrm>
            <a:prstGeom prst="roundRect">
              <a:avLst>
                <a:gd name="adj" fmla="val 22827"/>
              </a:avLst>
            </a:prstGeom>
            <a:solidFill>
              <a:srgbClr val="AC6E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sz="1400">
                  <a:latin typeface="Calibri" panose="020F0502020204030204" pitchFamily="34" charset="0"/>
                  <a:cs typeface="Calibri" panose="020F0502020204030204" pitchFamily="34" charset="0"/>
                </a:rPr>
                <a:t>bildet ein Rahmenwerk für ein agiles Prozessmanagement, in dem es die Verantwortlichkeiten von insgesamt drei verschiedenen Rollen innerhalb eines Projektteams beschreibt</a:t>
              </a:r>
            </a:p>
          </p:txBody>
        </p:sp>
        <p:sp>
          <p:nvSpPr>
            <p:cNvPr id="5" name="Abgerundetes Rechteck 4"/>
            <p:cNvSpPr/>
            <p:nvPr/>
          </p:nvSpPr>
          <p:spPr>
            <a:xfrm>
              <a:off x="334963" y="1773238"/>
              <a:ext cx="1404937" cy="539750"/>
            </a:xfrm>
            <a:prstGeom prst="roundRect">
              <a:avLst>
                <a:gd name="adj" fmla="val 32068"/>
              </a:avLst>
            </a:prstGeom>
            <a:solidFill>
              <a:srgbClr val="740D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Merkmal</a:t>
              </a:r>
            </a:p>
          </p:txBody>
        </p:sp>
        <p:sp>
          <p:nvSpPr>
            <p:cNvPr id="6" name="Abgerundetes Rechteck 5"/>
            <p:cNvSpPr/>
            <p:nvPr/>
          </p:nvSpPr>
          <p:spPr>
            <a:xfrm>
              <a:off x="334963" y="2420938"/>
              <a:ext cx="1404937" cy="3744912"/>
            </a:xfrm>
            <a:prstGeom prst="roundRect">
              <a:avLst>
                <a:gd name="adj" fmla="val 11934"/>
              </a:avLst>
            </a:prstGeom>
            <a:solidFill>
              <a:srgbClr val="740D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latin typeface="Calibri" panose="020F0502020204030204" pitchFamily="34" charset="0"/>
                  <a:cs typeface="Calibri" panose="020F0502020204030204" pitchFamily="34" charset="0"/>
                </a:rPr>
                <a:t>Rollen</a:t>
              </a:r>
            </a:p>
          </p:txBody>
        </p:sp>
        <p:grpSp>
          <p:nvGrpSpPr>
            <p:cNvPr id="7" name="Gruppieren 6"/>
            <p:cNvGrpSpPr/>
            <p:nvPr/>
          </p:nvGrpSpPr>
          <p:grpSpPr>
            <a:xfrm>
              <a:off x="1847850" y="2420938"/>
              <a:ext cx="2663825" cy="3744912"/>
              <a:chOff x="1847850" y="2420938"/>
              <a:chExt cx="2663825" cy="3744912"/>
            </a:xfrm>
          </p:grpSpPr>
          <p:sp>
            <p:nvSpPr>
              <p:cNvPr id="14" name="Abgerundetes Rechteck 13"/>
              <p:cNvSpPr/>
              <p:nvPr/>
            </p:nvSpPr>
            <p:spPr>
              <a:xfrm>
                <a:off x="1847850" y="2420938"/>
                <a:ext cx="2663825" cy="503237"/>
              </a:xfrm>
              <a:prstGeom prst="roundRect">
                <a:avLst>
                  <a:gd name="adj" fmla="val 23275"/>
                </a:avLst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err="1">
                    <a:latin typeface="Calibri" panose="020F0502020204030204" pitchFamily="34" charset="0"/>
                    <a:cs typeface="Calibri" panose="020F0502020204030204" pitchFamily="34" charset="0"/>
                  </a:rPr>
                  <a:t>Scrum</a:t>
                </a:r>
                <a:r>
                  <a:rPr lang="de-DE">
                    <a:latin typeface="Calibri" panose="020F0502020204030204" pitchFamily="34" charset="0"/>
                    <a:cs typeface="Calibri" panose="020F0502020204030204" pitchFamily="34" charset="0"/>
                  </a:rPr>
                  <a:t>-Master</a:t>
                </a:r>
              </a:p>
            </p:txBody>
          </p:sp>
          <p:sp>
            <p:nvSpPr>
              <p:cNvPr id="15" name="Abgerundetes Rechteck 14"/>
              <p:cNvSpPr/>
              <p:nvPr/>
            </p:nvSpPr>
            <p:spPr>
              <a:xfrm>
                <a:off x="1847850" y="3033713"/>
                <a:ext cx="2663825" cy="3132137"/>
              </a:xfrm>
              <a:prstGeom prst="roundRect">
                <a:avLst>
                  <a:gd name="adj" fmla="val 5433"/>
                </a:avLst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Prozessverantwortlicher</a:t>
                </a:r>
              </a:p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coacht das </a:t>
                </a:r>
                <a:r>
                  <a:rPr lang="de-DE" sz="12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Theam</a:t>
                </a: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und sorgt dafür, dass alle Regeln sowie Rahmenbedingungen von </a:t>
                </a:r>
                <a:r>
                  <a:rPr lang="de-DE" sz="12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Scrum</a:t>
                </a: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von allen Beteiligten verstanden und eingehalten werden </a:t>
                </a:r>
              </a:p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Identifikation und Beseitigung von Hindernissen</a:t>
                </a:r>
              </a:p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Beantwortung von im Prozess entstehenden Fragen</a:t>
                </a:r>
              </a:p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Identifikation von Möglichkeiten, wie die Produktivität des Entwicklungsteams gesteigert werden kann</a:t>
                </a:r>
              </a:p>
            </p:txBody>
          </p:sp>
        </p:grpSp>
        <p:grpSp>
          <p:nvGrpSpPr>
            <p:cNvPr id="8" name="Gruppieren 7"/>
            <p:cNvGrpSpPr/>
            <p:nvPr/>
          </p:nvGrpSpPr>
          <p:grpSpPr>
            <a:xfrm>
              <a:off x="4619625" y="2420938"/>
              <a:ext cx="2663825" cy="3744912"/>
              <a:chOff x="1847850" y="2420938"/>
              <a:chExt cx="2663825" cy="3744912"/>
            </a:xfrm>
          </p:grpSpPr>
          <p:sp>
            <p:nvSpPr>
              <p:cNvPr id="12" name="Abgerundetes Rechteck 11"/>
              <p:cNvSpPr/>
              <p:nvPr/>
            </p:nvSpPr>
            <p:spPr>
              <a:xfrm>
                <a:off x="1847850" y="2420938"/>
                <a:ext cx="2663825" cy="503237"/>
              </a:xfrm>
              <a:prstGeom prst="roundRect">
                <a:avLst>
                  <a:gd name="adj" fmla="val 23275"/>
                </a:avLst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err="1">
                    <a:latin typeface="Calibri" panose="020F0502020204030204" pitchFamily="34" charset="0"/>
                    <a:cs typeface="Calibri" panose="020F0502020204030204" pitchFamily="34" charset="0"/>
                  </a:rPr>
                  <a:t>Product</a:t>
                </a:r>
                <a:r>
                  <a:rPr lang="de-DE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de-DE" err="1">
                    <a:latin typeface="Calibri" panose="020F0502020204030204" pitchFamily="34" charset="0"/>
                    <a:cs typeface="Calibri" panose="020F0502020204030204" pitchFamily="34" charset="0"/>
                  </a:rPr>
                  <a:t>Owner</a:t>
                </a:r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" name="Abgerundetes Rechteck 12"/>
              <p:cNvSpPr/>
              <p:nvPr/>
            </p:nvSpPr>
            <p:spPr>
              <a:xfrm>
                <a:off x="1847850" y="3033713"/>
                <a:ext cx="2663825" cy="3132137"/>
              </a:xfrm>
              <a:prstGeom prst="roundRect">
                <a:avLst>
                  <a:gd name="adj" fmla="val 5433"/>
                </a:avLst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handelt aus Sicht des Endkunden</a:t>
                </a:r>
                <a:endParaRPr lang="de-DE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erfasst die Kundenanforderungen und definiert diese in Form eines </a:t>
                </a:r>
                <a:r>
                  <a:rPr lang="de-DE" sz="12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Product-Backlogs</a:t>
                </a:r>
                <a:endParaRPr lang="de-DE" sz="12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ist stets für das Entwicklungsteam verfügbar und arbeitet eng mit diesem zusammen</a:t>
                </a:r>
              </a:p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stellt sicher, dass das </a:t>
                </a:r>
                <a:r>
                  <a:rPr lang="de-DE" sz="12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Product-Backlog</a:t>
                </a: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für jedes Teammitglied sichtbar und einfach verständlich ist</a:t>
                </a:r>
              </a:p>
              <a:p>
                <a:pPr marL="144000" indent="-14400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trägt die fachliche Verantwortung für das Projekt und koordiniert Tätigkeiten und Anforderungen</a:t>
                </a:r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>
              <a:off x="7356475" y="2420938"/>
              <a:ext cx="2663825" cy="3744912"/>
              <a:chOff x="1847850" y="2420938"/>
              <a:chExt cx="2663825" cy="3744912"/>
            </a:xfrm>
          </p:grpSpPr>
          <p:sp>
            <p:nvSpPr>
              <p:cNvPr id="10" name="Abgerundetes Rechteck 9"/>
              <p:cNvSpPr/>
              <p:nvPr/>
            </p:nvSpPr>
            <p:spPr>
              <a:xfrm>
                <a:off x="1847850" y="2420938"/>
                <a:ext cx="2663825" cy="503237"/>
              </a:xfrm>
              <a:prstGeom prst="roundRect">
                <a:avLst>
                  <a:gd name="adj" fmla="val 23275"/>
                </a:avLst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err="1">
                    <a:latin typeface="Calibri" panose="020F0502020204030204" pitchFamily="34" charset="0"/>
                    <a:cs typeface="Calibri" panose="020F0502020204030204" pitchFamily="34" charset="0"/>
                  </a:rPr>
                  <a:t>Developement</a:t>
                </a:r>
                <a:r>
                  <a:rPr lang="de-DE">
                    <a:latin typeface="Calibri" panose="020F0502020204030204" pitchFamily="34" charset="0"/>
                    <a:cs typeface="Calibri" panose="020F0502020204030204" pitchFamily="34" charset="0"/>
                  </a:rPr>
                  <a:t> Team</a:t>
                </a:r>
              </a:p>
            </p:txBody>
          </p:sp>
          <p:sp>
            <p:nvSpPr>
              <p:cNvPr id="11" name="Abgerundetes Rechteck 10"/>
              <p:cNvSpPr/>
              <p:nvPr/>
            </p:nvSpPr>
            <p:spPr>
              <a:xfrm>
                <a:off x="1847850" y="3033713"/>
                <a:ext cx="2663825" cy="3132137"/>
              </a:xfrm>
              <a:prstGeom prst="roundRect">
                <a:avLst>
                  <a:gd name="adj" fmla="val 5433"/>
                </a:avLst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zuständig für die Entwicklung des Produkts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Zusammensetzung des Teams spielt entscheidende Rolle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alle für das Projekt notwendigen Fähigkeiten sollten von den Teammitgliedern repräsentiert werden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Während einer Iteration (Sprint) organisiert sich das Team selbst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maximal neun Entwickler, die ausschließlich nach Vorgaben des </a:t>
                </a:r>
                <a:r>
                  <a:rPr lang="de-DE" sz="12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Product</a:t>
                </a: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de-DE" sz="12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Owners</a:t>
                </a: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handeln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dürfen keine Aufgaben außerhalb des </a:t>
                </a:r>
                <a:r>
                  <a:rPr lang="de-DE" sz="12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Scrum</a:t>
                </a:r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-Prozesses übernehmen</a:t>
                </a:r>
              </a:p>
            </p:txBody>
          </p:sp>
        </p:grpSp>
      </p:grpSp>
      <p:sp>
        <p:nvSpPr>
          <p:cNvPr id="16" name="Abgerundetes Rechteck 15"/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011FBF03-A795-41BA-AE92-EBF4E026C1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57" y="2491762"/>
            <a:ext cx="360000" cy="36000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40E4B64-DE3A-4092-AE36-56EFA7F35D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17522" y="2491762"/>
            <a:ext cx="360000" cy="3600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56A029DD-7D31-48D2-BCD9-B754A784DF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2350" y="2491762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6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</a:t>
            </a:r>
            <a:r>
              <a:rPr lang="de-DE" sz="2800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Agile Methode -</a:t>
            </a:r>
            <a:r>
              <a:rPr kumimoji="0" lang="de-DE" sz="2800" b="0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Kanban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334963" y="1773237"/>
            <a:ext cx="9577387" cy="4392612"/>
            <a:chOff x="478896" y="2307250"/>
            <a:chExt cx="9685337" cy="4392612"/>
          </a:xfrm>
        </p:grpSpPr>
        <p:sp>
          <p:nvSpPr>
            <p:cNvPr id="4" name="Abgerundetes Rechteck 3"/>
            <p:cNvSpPr/>
            <p:nvPr/>
          </p:nvSpPr>
          <p:spPr bwMode="auto">
            <a:xfrm>
              <a:off x="478896" y="2307250"/>
              <a:ext cx="1404937" cy="2663825"/>
            </a:xfrm>
            <a:prstGeom prst="roundRect">
              <a:avLst>
                <a:gd name="adj" fmla="val 12100"/>
              </a:avLst>
            </a:prstGeom>
            <a:solidFill>
              <a:srgbClr val="740D2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dirty="0">
                <a:solidFill>
                  <a:srgbClr val="FFFFFF"/>
                </a:solidFill>
                <a:latin typeface="Calibri" panose="020F0502020204030204"/>
                <a:ea typeface="ＭＳ Ｐゴシック" pitchFamily="-16" charset="-128"/>
                <a:cs typeface="Calibri" panose="020F050202020403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dirty="0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Merkmale</a:t>
              </a:r>
              <a:endParaRPr lang="de-DE" sz="2000" dirty="0">
                <a:solidFill>
                  <a:srgbClr val="FFFFFF"/>
                </a:solidFill>
                <a:latin typeface="Calibri" panose="020F0502020204030204"/>
                <a:ea typeface="ＭＳ Ｐゴシック" pitchFamily="-16" charset="-128"/>
                <a:cs typeface="Calibri" panose="020F0502020204030204" pitchFamily="34" charset="0"/>
              </a:endParaRPr>
            </a:p>
          </p:txBody>
        </p:sp>
        <p:sp>
          <p:nvSpPr>
            <p:cNvPr id="5" name="Abgerundetes Rechteck 4"/>
            <p:cNvSpPr/>
            <p:nvPr/>
          </p:nvSpPr>
          <p:spPr bwMode="auto">
            <a:xfrm>
              <a:off x="1991783" y="2307250"/>
              <a:ext cx="8172450" cy="2663825"/>
            </a:xfrm>
            <a:prstGeom prst="roundRect">
              <a:avLst>
                <a:gd name="adj" fmla="val 8261"/>
              </a:avLst>
            </a:prstGeom>
            <a:solidFill>
              <a:srgbClr val="AC6E7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216000" indent="-216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stammt aus dem Lean Manufacturing, in dem sie als Steuerungssystem für Produktionsprozesse nach dem Hol- oder Pull-Prinzip genutzt wurde</a:t>
              </a:r>
            </a:p>
            <a:p>
              <a:pPr marL="216000" indent="-216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Materialfluss vorwärts gerichtet – vom Erzeuger zum Verbraucher</a:t>
              </a:r>
            </a:p>
            <a:p>
              <a:pPr marL="216000" indent="-216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Informationsfluss ist genau entgegengesetzt gerichtet – vom Verbraucher zum Erzeuger</a:t>
              </a:r>
            </a:p>
            <a:p>
              <a:pPr marL="216000" indent="-216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mithilfe von Kanban-Karten kann signalisiert werden, dass ein bestimmtes Produktionsmittel nachgefüllt werden muss</a:t>
              </a:r>
            </a:p>
            <a:p>
              <a:pPr marL="216000" indent="-216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Organisation mithilfe eines Task-Boards, dem sogenannten Kanban-Board</a:t>
              </a:r>
            </a:p>
            <a:p>
              <a:pPr marL="216000" indent="-216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Optimierung des Prozessflusses mithilfe von </a:t>
              </a:r>
              <a:r>
                <a:rPr lang="de-DE" sz="1600" dirty="0" err="1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Cumulative</a:t>
              </a:r>
              <a:r>
                <a:rPr lang="de-DE" sz="1600" dirty="0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 Flow Diagramm</a:t>
              </a:r>
            </a:p>
          </p:txBody>
        </p:sp>
        <p:sp>
          <p:nvSpPr>
            <p:cNvPr id="6" name="Abgerundetes Rechteck 5"/>
            <p:cNvSpPr/>
            <p:nvPr/>
          </p:nvSpPr>
          <p:spPr bwMode="auto">
            <a:xfrm>
              <a:off x="478896" y="5079025"/>
              <a:ext cx="1404937" cy="1620837"/>
            </a:xfrm>
            <a:prstGeom prst="roundRect">
              <a:avLst>
                <a:gd name="adj" fmla="val 12420"/>
              </a:avLst>
            </a:prstGeom>
            <a:solidFill>
              <a:srgbClr val="740D2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dirty="0">
                <a:solidFill>
                  <a:srgbClr val="FFFFFF"/>
                </a:solidFill>
                <a:latin typeface="Calibri" panose="020F0502020204030204"/>
                <a:ea typeface="ＭＳ Ｐゴシック" pitchFamily="-16" charset="-128"/>
                <a:cs typeface="Calibri" panose="020F050202020403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dirty="0">
                  <a:solidFill>
                    <a:srgbClr val="FFFFFF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Ziel</a:t>
              </a:r>
            </a:p>
          </p:txBody>
        </p:sp>
        <p:sp>
          <p:nvSpPr>
            <p:cNvPr id="7" name="Abgerundetes Rechteck 6"/>
            <p:cNvSpPr/>
            <p:nvPr/>
          </p:nvSpPr>
          <p:spPr bwMode="auto">
            <a:xfrm>
              <a:off x="1991783" y="5079025"/>
              <a:ext cx="8172450" cy="1620837"/>
            </a:xfrm>
            <a:prstGeom prst="roundRect">
              <a:avLst>
                <a:gd name="adj" fmla="val 9570"/>
              </a:avLst>
            </a:prstGeom>
            <a:solidFill>
              <a:srgbClr val="D9D9D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216000" indent="-216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Behebung von Fehlern innerhalb des Entwicklungsprozesses:</a:t>
              </a:r>
            </a:p>
            <a:p>
              <a:pPr marL="720000" lvl="1" indent="-2880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Identifikation von Fehlern und Schwachstellen im System</a:t>
              </a:r>
            </a:p>
            <a:p>
              <a:pPr marL="720000" lvl="1" indent="-2880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Definition von Maßnahmen</a:t>
              </a:r>
            </a:p>
            <a:p>
              <a:pPr marL="720000" lvl="1" indent="-2880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Umsetzung der Maßnahmen nach Priorisierung</a:t>
              </a:r>
            </a:p>
            <a:p>
              <a:pPr marL="720000" lvl="1" indent="-2880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/>
                  <a:ea typeface="ＭＳ Ｐゴシック" pitchFamily="-16" charset="-128"/>
                  <a:cs typeface="Calibri" panose="020F0502020204030204" pitchFamily="34" charset="0"/>
                </a:rPr>
                <a:t>Vorgang kontinuierlicher Verbesserung wird für jede identifizierte Schwachstelle so lange wiederholt, bis diese minimiert oder ganz beseitigt ist</a:t>
              </a:r>
            </a:p>
          </p:txBody>
        </p:sp>
      </p:grpSp>
      <p:sp>
        <p:nvSpPr>
          <p:cNvPr id="8" name="Abgerundetes Rechteck 7"/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4FA016A-B44C-4802-AD27-3020899FF1D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9602" y="5205396"/>
            <a:ext cx="720000" cy="720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94E605A-7CD7-4685-BCE9-E0561B6A7549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9602" y="274514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46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2A68E-5A35-49D0-B5A8-DEF3562AC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613" y="2857499"/>
            <a:ext cx="7848773" cy="2361045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GB" sz="7200" dirty="0">
                <a:solidFill>
                  <a:schemeClr val="bg1"/>
                </a:solidFill>
                <a:latin typeface="+mn-lt"/>
              </a:rPr>
              <a:t>Quiz</a:t>
            </a:r>
            <a:r>
              <a:rPr lang="en-GB" sz="3600" dirty="0">
                <a:solidFill>
                  <a:schemeClr val="bg1"/>
                </a:solidFill>
                <a:latin typeface="+mn-lt"/>
              </a:rPr>
              <a:t/>
            </a:r>
            <a:br>
              <a:rPr lang="en-GB" sz="3600" dirty="0">
                <a:solidFill>
                  <a:schemeClr val="bg1"/>
                </a:solidFill>
                <a:latin typeface="+mn-lt"/>
              </a:rPr>
            </a:br>
            <a:r>
              <a:rPr lang="en-GB" sz="3600" dirty="0">
                <a:solidFill>
                  <a:schemeClr val="bg1"/>
                </a:solidFill>
                <a:latin typeface="+mn-lt"/>
              </a:rPr>
              <a:t/>
            </a:r>
            <a:br>
              <a:rPr lang="en-GB" sz="3600" dirty="0">
                <a:solidFill>
                  <a:schemeClr val="bg1"/>
                </a:solidFill>
                <a:latin typeface="+mn-lt"/>
              </a:rPr>
            </a:br>
            <a:r>
              <a:rPr lang="en-GB" sz="3600" dirty="0" err="1">
                <a:solidFill>
                  <a:schemeClr val="bg1"/>
                </a:solidFill>
                <a:latin typeface="+mn-lt"/>
              </a:rPr>
              <a:t>Grundlagen</a:t>
            </a:r>
            <a:r>
              <a:rPr lang="en-GB" sz="3600" dirty="0">
                <a:solidFill>
                  <a:schemeClr val="bg1"/>
                </a:solidFill>
                <a:latin typeface="+mn-lt"/>
              </a:rPr>
              <a:t> des </a:t>
            </a:r>
            <a:r>
              <a:rPr lang="en-GB" sz="3600" dirty="0" err="1">
                <a:solidFill>
                  <a:schemeClr val="bg1"/>
                </a:solidFill>
                <a:latin typeface="+mn-lt"/>
              </a:rPr>
              <a:t>agilen</a:t>
            </a:r>
            <a:r>
              <a:rPr lang="en-GB" sz="3600" dirty="0">
                <a:solidFill>
                  <a:schemeClr val="bg1"/>
                </a:solidFill>
                <a:latin typeface="+mn-lt"/>
              </a:rPr>
              <a:t> </a:t>
            </a:r>
            <a:br>
              <a:rPr lang="en-GB" sz="3600" dirty="0">
                <a:solidFill>
                  <a:schemeClr val="bg1"/>
                </a:solidFill>
                <a:latin typeface="+mn-lt"/>
              </a:rPr>
            </a:br>
            <a:r>
              <a:rPr lang="en-GB" sz="3600" dirty="0" err="1">
                <a:solidFill>
                  <a:schemeClr val="bg1"/>
                </a:solidFill>
                <a:latin typeface="+mn-lt"/>
              </a:rPr>
              <a:t>Projektmanagements</a:t>
            </a:r>
            <a:endParaRPr lang="en-GB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9982200" y="4964834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Los geht‘s!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5"/>
          <a:stretch/>
        </p:blipFill>
        <p:spPr>
          <a:xfrm rot="20384957">
            <a:off x="302360" y="2836730"/>
            <a:ext cx="2946149" cy="255211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0" t="3774" r="21279" b="15722"/>
          <a:stretch/>
        </p:blipFill>
        <p:spPr>
          <a:xfrm>
            <a:off x="10020300" y="2446668"/>
            <a:ext cx="1785668" cy="242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71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83080" y="86264"/>
            <a:ext cx="6638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Merkmale von Agilität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Textfeld 14"/>
          <p:cNvSpPr txBox="1"/>
          <p:nvPr/>
        </p:nvSpPr>
        <p:spPr>
          <a:xfrm>
            <a:off x="526211" y="1224951"/>
            <a:ext cx="10360325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82102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Markieren Sie die richtigen Aussagen.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Agile Organisationen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können unvorhergesehenen Veränderungen begegnen und im besten Fall von diesen profitieren, indem sie einen Wandel initiieren und sich stetig verändernden Rahmenbedingungen flexibel anpassen.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lang="de-DE" noProof="0" dirty="0">
                <a:solidFill>
                  <a:prstClr val="black"/>
                </a:solidFill>
                <a:latin typeface="Calibri" panose="020F0502020204030204"/>
              </a:rPr>
              <a:t>Die Einführung von Agilität im Unternehmen führt zu einem erhöhten Planungsaufwand.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Durch Agilität im Unternehmen wird die Transparenz innerhalb des Entwicklungsprozesses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erhöht.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lang="de-DE" baseline="0" dirty="0">
                <a:solidFill>
                  <a:prstClr val="black"/>
                </a:solidFill>
                <a:latin typeface="Calibri" panose="020F0502020204030204"/>
              </a:rPr>
              <a:t>In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einem agilen Unternehmen können kurzfristige Änderungen auch noch spät in den Produktentstehungsprozess eingebracht werden.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9073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83080" y="86264"/>
            <a:ext cx="6638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Merkmale von Agilität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Textfeld 14"/>
          <p:cNvSpPr txBox="1"/>
          <p:nvPr/>
        </p:nvSpPr>
        <p:spPr>
          <a:xfrm>
            <a:off x="526211" y="1224951"/>
            <a:ext cx="10360325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82102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Markieren Sie die richtigen Aussagen.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þ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Agile Organisationen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können unvorhergesehenen Veränderungen begegnen und im besten Fall von diesen profitieren, indem sie einen Wandel initiieren und sich stetig verändernden Rahmenbedingungen flexibel anpassen.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lang="de-DE" noProof="0" dirty="0">
                <a:solidFill>
                  <a:prstClr val="black"/>
                </a:solidFill>
                <a:latin typeface="Calibri" panose="020F0502020204030204"/>
              </a:rPr>
              <a:t>Die Einführung von Agilität im Unternehmen führt zu einem erhöhten Planungsaufwand.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þ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Durch Agilität im Unternehmen wird die Transparenz innerhalb des Entwicklungsprozesses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erhöht.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þ"/>
              <a:tabLst/>
              <a:defRPr/>
            </a:pPr>
            <a:r>
              <a:rPr lang="de-DE" baseline="0" dirty="0">
                <a:solidFill>
                  <a:prstClr val="black"/>
                </a:solidFill>
                <a:latin typeface="Calibri" panose="020F0502020204030204"/>
              </a:rPr>
              <a:t>In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einem agilen Unternehmen können kurzfristige Änderungen auch noch spät in den Produktentstehungsprozess eingebracht werden.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1548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Rechteck 14"/>
          <p:cNvSpPr/>
          <p:nvPr/>
        </p:nvSpPr>
        <p:spPr>
          <a:xfrm>
            <a:off x="0" y="0"/>
            <a:ext cx="12192000" cy="800100"/>
          </a:xfrm>
          <a:prstGeom prst="rect">
            <a:avLst/>
          </a:prstGeom>
          <a:solidFill>
            <a:srgbClr val="FCC4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</a:t>
            </a:r>
            <a:r>
              <a:rPr kumimoji="0" lang="de-DE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Bausteine des agilen Projektmanagements</a:t>
            </a:r>
            <a:endParaRPr kumimoji="0" lang="de-DE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526211" y="1224951"/>
            <a:ext cx="11000387" cy="3553484"/>
            <a:chOff x="526211" y="1224951"/>
            <a:chExt cx="11000387" cy="3553484"/>
          </a:xfrm>
        </p:grpSpPr>
        <p:sp>
          <p:nvSpPr>
            <p:cNvPr id="14" name="Textfeld 13"/>
            <p:cNvSpPr txBox="1"/>
            <p:nvPr/>
          </p:nvSpPr>
          <p:spPr>
            <a:xfrm>
              <a:off x="526211" y="1224951"/>
              <a:ext cx="103603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82102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Ordnen Sie die folgenden Beschreibungen den jeweiligen Begriffen zu.</a:t>
              </a:r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1526378" y="1912245"/>
              <a:ext cx="10000220" cy="2866190"/>
              <a:chOff x="1552755" y="1604514"/>
              <a:chExt cx="10000220" cy="2866190"/>
            </a:xfrm>
          </p:grpSpPr>
          <p:sp>
            <p:nvSpPr>
              <p:cNvPr id="17" name="Textfeld 16"/>
              <p:cNvSpPr txBox="1"/>
              <p:nvPr/>
            </p:nvSpPr>
            <p:spPr>
              <a:xfrm>
                <a:off x="1552755" y="1604514"/>
                <a:ext cx="1914406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2102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Begriff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Agile Methoden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Agile Techniken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Agile Prinzipien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Agile Werte</a:t>
                </a: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6627202" y="1608382"/>
                <a:ext cx="4925773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2102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Beschreibung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sind</a:t>
                </a: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konkrete Verfahren zur praktischen Umsetzung der Werte und Prinzipien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geben den agilen Techniken</a:t>
                </a: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eine Gesamtstruktur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basieren auf den agilen Werten</a:t>
                </a: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und bilden Handlungsgrundsätze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de-DE" sz="1400" baseline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de-DE" sz="1200" baseline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bilden das Fundament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9926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Rechteck 14"/>
          <p:cNvSpPr/>
          <p:nvPr/>
        </p:nvSpPr>
        <p:spPr>
          <a:xfrm>
            <a:off x="0" y="0"/>
            <a:ext cx="12192000" cy="800100"/>
          </a:xfrm>
          <a:prstGeom prst="rect">
            <a:avLst/>
          </a:prstGeom>
          <a:solidFill>
            <a:srgbClr val="FCC4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</a:t>
            </a:r>
            <a:r>
              <a:rPr kumimoji="0" lang="de-DE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Bausteine des agilen Projektmanagements</a:t>
            </a:r>
            <a:endParaRPr kumimoji="0" lang="de-DE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526211" y="1224951"/>
            <a:ext cx="11000387" cy="3553484"/>
            <a:chOff x="526211" y="1224951"/>
            <a:chExt cx="11000387" cy="3553484"/>
          </a:xfrm>
        </p:grpSpPr>
        <p:sp>
          <p:nvSpPr>
            <p:cNvPr id="14" name="Textfeld 13"/>
            <p:cNvSpPr txBox="1"/>
            <p:nvPr/>
          </p:nvSpPr>
          <p:spPr>
            <a:xfrm>
              <a:off x="526211" y="1224951"/>
              <a:ext cx="103603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82102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Ordnen Sie die folgenden Beschreibungen den jeweiligen Begriffen zu.</a:t>
              </a:r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1526378" y="1912245"/>
              <a:ext cx="10000220" cy="2866190"/>
              <a:chOff x="1552755" y="1604514"/>
              <a:chExt cx="10000220" cy="2866190"/>
            </a:xfrm>
          </p:grpSpPr>
          <p:sp>
            <p:nvSpPr>
              <p:cNvPr id="17" name="Textfeld 16"/>
              <p:cNvSpPr txBox="1"/>
              <p:nvPr/>
            </p:nvSpPr>
            <p:spPr>
              <a:xfrm>
                <a:off x="1552755" y="1604514"/>
                <a:ext cx="1914406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2102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Begriff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Agile Methoden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Agile Techniken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Agile Prinzipien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Agile Werte</a:t>
                </a: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6627202" y="1608382"/>
                <a:ext cx="4925773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2102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Beschreibung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sind</a:t>
                </a: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konkrete Verfahren zur praktischen Umsetzung der Werte und Prinzipien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geben den agilen Techniken</a:t>
                </a: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eine Gesamtstruktur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basieren auf den agilen Werten</a:t>
                </a: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und bilden Handlungsgrundsätze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de-DE" sz="1400" baseline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de-DE" sz="1200" baseline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bilden das Fundament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19" name="Gerader Verbinder 18"/>
          <p:cNvCxnSpPr>
            <a:stCxn id="17" idx="3"/>
          </p:cNvCxnSpPr>
          <p:nvPr/>
        </p:nvCxnSpPr>
        <p:spPr bwMode="auto">
          <a:xfrm flipV="1">
            <a:off x="3440784" y="2744788"/>
            <a:ext cx="3123529" cy="5986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Gerader Verbinder 22"/>
          <p:cNvCxnSpPr/>
          <p:nvPr/>
        </p:nvCxnSpPr>
        <p:spPr bwMode="auto">
          <a:xfrm>
            <a:off x="3432175" y="4581525"/>
            <a:ext cx="31321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r Verbinder 24"/>
          <p:cNvCxnSpPr/>
          <p:nvPr/>
        </p:nvCxnSpPr>
        <p:spPr bwMode="auto">
          <a:xfrm>
            <a:off x="3432175" y="3968750"/>
            <a:ext cx="31321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Gerader Verbinder 20"/>
          <p:cNvCxnSpPr/>
          <p:nvPr/>
        </p:nvCxnSpPr>
        <p:spPr bwMode="auto">
          <a:xfrm>
            <a:off x="3432175" y="2744788"/>
            <a:ext cx="3132138" cy="6127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60037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Rechteck 14"/>
          <p:cNvSpPr/>
          <p:nvPr/>
        </p:nvSpPr>
        <p:spPr>
          <a:xfrm>
            <a:off x="0" y="0"/>
            <a:ext cx="12192000" cy="800100"/>
          </a:xfrm>
          <a:prstGeom prst="rect">
            <a:avLst/>
          </a:prstGeom>
          <a:solidFill>
            <a:srgbClr val="FCC4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</a:t>
            </a:r>
            <a:r>
              <a:rPr kumimoji="0" lang="de-DE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Bausteine des agilen Projektmanagements</a:t>
            </a:r>
            <a:endParaRPr kumimoji="0" lang="de-DE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526211" y="1224951"/>
            <a:ext cx="11000387" cy="3549616"/>
            <a:chOff x="526211" y="1224951"/>
            <a:chExt cx="11000387" cy="3549616"/>
          </a:xfrm>
        </p:grpSpPr>
        <p:sp>
          <p:nvSpPr>
            <p:cNvPr id="14" name="Textfeld 13"/>
            <p:cNvSpPr txBox="1"/>
            <p:nvPr/>
          </p:nvSpPr>
          <p:spPr>
            <a:xfrm>
              <a:off x="526211" y="1224951"/>
              <a:ext cx="103603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82102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Ordnen Sie die folgenden Beschreibungen den jeweiligen Begriffen zu.</a:t>
              </a:r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1526378" y="1912245"/>
              <a:ext cx="10000220" cy="2862322"/>
              <a:chOff x="1552755" y="1604514"/>
              <a:chExt cx="10000220" cy="2862322"/>
            </a:xfrm>
          </p:grpSpPr>
          <p:sp>
            <p:nvSpPr>
              <p:cNvPr id="17" name="Textfeld 16"/>
              <p:cNvSpPr txBox="1"/>
              <p:nvPr/>
            </p:nvSpPr>
            <p:spPr>
              <a:xfrm>
                <a:off x="1552755" y="1604514"/>
                <a:ext cx="1914406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2102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Begriff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User Stories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 err="1">
                    <a:solidFill>
                      <a:prstClr val="black"/>
                    </a:solidFill>
                    <a:latin typeface="Calibri" panose="020F0502020204030204"/>
                  </a:rPr>
                  <a:t>Product</a:t>
                </a: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 </a:t>
                </a:r>
                <a:r>
                  <a:rPr lang="de-DE" sz="2000" dirty="0" err="1">
                    <a:solidFill>
                      <a:prstClr val="black"/>
                    </a:solidFill>
                    <a:latin typeface="Calibri" panose="020F0502020204030204"/>
                  </a:rPr>
                  <a:t>Backlog</a:t>
                </a:r>
                <a:endParaRPr lang="de-DE" sz="20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Review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noProof="0" dirty="0">
                    <a:solidFill>
                      <a:prstClr val="black"/>
                    </a:solidFill>
                    <a:latin typeface="Calibri" panose="020F0502020204030204"/>
                  </a:rPr>
                  <a:t>Task Board</a:t>
                </a: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6627202" y="1608382"/>
                <a:ext cx="4925773" cy="2831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2102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Beschreibung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Sitzung, in der Kunden/Stakeholder</a:t>
                </a: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Rückmeldungen zu einem Teilprodukt geben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Übersicht über aktuelle Aufgaben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400" dirty="0">
                    <a:solidFill>
                      <a:prstClr val="black"/>
                    </a:solidFill>
                    <a:latin typeface="Calibri" panose="020F0502020204030204"/>
                  </a:rPr>
                  <a:t>Sammlung der Anforderungen eines Produktes</a:t>
                </a:r>
                <a:endParaRPr kumimoji="0" lang="de-DE" sz="1400" b="0" i="0" u="none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de-DE" sz="1400" baseline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de-DE" sz="1200" baseline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400" dirty="0">
                    <a:solidFill>
                      <a:prstClr val="black"/>
                    </a:solidFill>
                    <a:latin typeface="Calibri" panose="020F0502020204030204"/>
                  </a:rPr>
                  <a:t>Prägnante Beschreibung von Anforderungen aus Kundensicht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6369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Rechteck 14"/>
          <p:cNvSpPr/>
          <p:nvPr/>
        </p:nvSpPr>
        <p:spPr>
          <a:xfrm>
            <a:off x="0" y="0"/>
            <a:ext cx="12192000" cy="800100"/>
          </a:xfrm>
          <a:prstGeom prst="rect">
            <a:avLst/>
          </a:prstGeom>
          <a:solidFill>
            <a:srgbClr val="FCC4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</a:t>
            </a:r>
            <a:r>
              <a:rPr kumimoji="0" lang="de-DE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Bausteine des agilen Projektmanagements</a:t>
            </a:r>
            <a:endParaRPr kumimoji="0" lang="de-DE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526211" y="1224951"/>
            <a:ext cx="11000387" cy="3549616"/>
            <a:chOff x="526211" y="1224951"/>
            <a:chExt cx="11000387" cy="3549616"/>
          </a:xfrm>
        </p:grpSpPr>
        <p:sp>
          <p:nvSpPr>
            <p:cNvPr id="14" name="Textfeld 13"/>
            <p:cNvSpPr txBox="1"/>
            <p:nvPr/>
          </p:nvSpPr>
          <p:spPr>
            <a:xfrm>
              <a:off x="526211" y="1224951"/>
              <a:ext cx="103603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82102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Ordnen Sie die folgenden Beschreibungen den jeweiligen Begriffen zu.</a:t>
              </a:r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1526378" y="1912245"/>
              <a:ext cx="10000220" cy="2862322"/>
              <a:chOff x="1552755" y="1604514"/>
              <a:chExt cx="10000220" cy="2862322"/>
            </a:xfrm>
          </p:grpSpPr>
          <p:sp>
            <p:nvSpPr>
              <p:cNvPr id="17" name="Textfeld 16"/>
              <p:cNvSpPr txBox="1"/>
              <p:nvPr/>
            </p:nvSpPr>
            <p:spPr>
              <a:xfrm>
                <a:off x="1552755" y="1604514"/>
                <a:ext cx="1914406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2102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Begriff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User Stories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 err="1">
                    <a:solidFill>
                      <a:prstClr val="black"/>
                    </a:solidFill>
                    <a:latin typeface="Calibri" panose="020F0502020204030204"/>
                  </a:rPr>
                  <a:t>Product</a:t>
                </a: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 </a:t>
                </a:r>
                <a:r>
                  <a:rPr lang="de-DE" sz="2000" dirty="0" err="1">
                    <a:solidFill>
                      <a:prstClr val="black"/>
                    </a:solidFill>
                    <a:latin typeface="Calibri" panose="020F0502020204030204"/>
                  </a:rPr>
                  <a:t>Backlog</a:t>
                </a:r>
                <a:endParaRPr lang="de-DE" sz="200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dirty="0">
                    <a:solidFill>
                      <a:prstClr val="black"/>
                    </a:solidFill>
                    <a:latin typeface="Calibri" panose="020F0502020204030204"/>
                  </a:rPr>
                  <a:t>Review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2000" noProof="0" dirty="0">
                    <a:solidFill>
                      <a:prstClr val="black"/>
                    </a:solidFill>
                    <a:latin typeface="Calibri" panose="020F0502020204030204"/>
                  </a:rPr>
                  <a:t>Task Board</a:t>
                </a:r>
                <a:endParaRPr kumimoji="0" lang="de-DE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6627202" y="1608382"/>
                <a:ext cx="4925773" cy="2831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2102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Beschreibung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Sitzung, in der Kunden/Stakeholder</a:t>
                </a:r>
                <a:r>
                  <a:rPr kumimoji="0" lang="de-DE" sz="1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Rückmeldungen zu einem Teilprodukt geben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Übersicht über aktuelle Aufgaben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400" dirty="0">
                    <a:solidFill>
                      <a:prstClr val="black"/>
                    </a:solidFill>
                    <a:latin typeface="Calibri" panose="020F0502020204030204"/>
                  </a:rPr>
                  <a:t>Sammlung der Anforderungen eines Produktes</a:t>
                </a:r>
                <a:endParaRPr kumimoji="0" lang="de-DE" sz="1400" b="0" i="0" u="none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de-DE" sz="1400" baseline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de-DE" sz="1200" baseline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400" dirty="0">
                    <a:solidFill>
                      <a:prstClr val="black"/>
                    </a:solidFill>
                    <a:latin typeface="Calibri" panose="020F0502020204030204"/>
                  </a:rPr>
                  <a:t>Prägnante Beschreibung von Anforderungen aus Kundensicht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19" name="Gerader Verbinder 18"/>
          <p:cNvCxnSpPr>
            <a:stCxn id="17" idx="3"/>
          </p:cNvCxnSpPr>
          <p:nvPr/>
        </p:nvCxnSpPr>
        <p:spPr bwMode="auto">
          <a:xfrm>
            <a:off x="3440784" y="3343406"/>
            <a:ext cx="3123529" cy="625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Gerader Verbinder 22"/>
          <p:cNvCxnSpPr/>
          <p:nvPr/>
        </p:nvCxnSpPr>
        <p:spPr bwMode="auto">
          <a:xfrm flipV="1">
            <a:off x="3432175" y="3357563"/>
            <a:ext cx="3132138" cy="1223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r Verbinder 24"/>
          <p:cNvCxnSpPr/>
          <p:nvPr/>
        </p:nvCxnSpPr>
        <p:spPr bwMode="auto">
          <a:xfrm flipV="1">
            <a:off x="3432175" y="2744788"/>
            <a:ext cx="3132138" cy="1223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Gerader Verbinder 20"/>
          <p:cNvCxnSpPr/>
          <p:nvPr/>
        </p:nvCxnSpPr>
        <p:spPr bwMode="auto">
          <a:xfrm>
            <a:off x="3432175" y="2744788"/>
            <a:ext cx="3132138" cy="18367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71659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83080" y="86264"/>
            <a:ext cx="6638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Scrum</a:t>
            </a:r>
            <a:r>
              <a:rPr kumimoji="0" lang="de-DE" sz="3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Rollen</a:t>
            </a: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Textfeld 14"/>
          <p:cNvSpPr txBox="1"/>
          <p:nvPr/>
        </p:nvSpPr>
        <p:spPr>
          <a:xfrm>
            <a:off x="526211" y="1224951"/>
            <a:ext cx="10360325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82102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Markieren Sie die richtigen Aussagen.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Product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coacht das Team und sorgt dafür, dass alle Regeln sowie Rahmenbedingungen von </a:t>
            </a:r>
            <a:r>
              <a:rPr kumimoji="0" lang="de-DE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Scrum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von allen Beteiligten verstanden und eingehalten werden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Während einer Iteration (Sprint) organisiert sich das Development Team selbst.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Der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Scrum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-Master ist dafür verantwortlich, Hindernisse zu identifizieren und zu beseitigen.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Scrum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-Master erfasst die Kundenanforderungen und definiert dies in Form eines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Product-Backlogs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516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3675" y="1773238"/>
            <a:ext cx="2208325" cy="415931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0" y="765175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Willkommen zum E-Learning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01600" y="2096655"/>
            <a:ext cx="93287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Herzlich Willkommen zum E-Learning zu den Grundlagen des agilen</a:t>
            </a:r>
            <a:r>
              <a:rPr kumimoji="0" lang="de-DE" sz="2000" b="0" i="0" u="none" strike="noStrike" kern="120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Projektmanagements</a:t>
            </a: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 Rahmen dieses E-Learning-Moduls werden Ihnen Grundlagen zu</a:t>
            </a:r>
            <a:r>
              <a:rPr kumimoji="0" lang="de-DE" sz="2000" b="0" i="0" u="none" strike="noStrike" kern="120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Agilität mit Fokus auf agiles Projektmanagement</a:t>
            </a: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nähergebracht.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Abschluss dieses Moduls bildet ein Test, in dem Fragen zu den behandelten Inhalten gestellt werden. Zum Bestehen dieses Moduls und für das Fortfahren mit dem nächsten E-Learning müssen innerhalb eines  Quiz mindestens 80% der darin gestellten Fragen richtig beantwortet werden.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5140902" y="5754255"/>
            <a:ext cx="1910196" cy="480291"/>
          </a:xfrm>
          <a:prstGeom prst="roundRect">
            <a:avLst/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los!</a:t>
            </a:r>
          </a:p>
        </p:txBody>
      </p:sp>
      <p:sp>
        <p:nvSpPr>
          <p:cNvPr id="11" name="Ovale Legende 8"/>
          <p:cNvSpPr/>
          <p:nvPr/>
        </p:nvSpPr>
        <p:spPr>
          <a:xfrm flipH="1">
            <a:off x="8008403" y="837514"/>
            <a:ext cx="2595999" cy="2041248"/>
          </a:xfrm>
          <a:custGeom>
            <a:avLst/>
            <a:gdLst>
              <a:gd name="connsiteX0" fmla="*/ 689656 w 2364508"/>
              <a:gd name="connsiteY0" fmla="*/ 1620983 h 1440874"/>
              <a:gd name="connsiteX1" fmla="*/ 601258 w 2364508"/>
              <a:gd name="connsiteY1" fmla="*/ 1347878 h 1440874"/>
              <a:gd name="connsiteX2" fmla="*/ 408107 w 2364508"/>
              <a:gd name="connsiteY2" fmla="*/ 175934 h 1440874"/>
              <a:gd name="connsiteX3" fmla="*/ 1538946 w 2364508"/>
              <a:gd name="connsiteY3" fmla="*/ 33572 h 1440874"/>
              <a:gd name="connsiteX4" fmla="*/ 2200641 w 2364508"/>
              <a:gd name="connsiteY4" fmla="*/ 1086375 h 1440874"/>
              <a:gd name="connsiteX5" fmla="*/ 1029276 w 2364508"/>
              <a:gd name="connsiteY5" fmla="*/ 1434818 h 1440874"/>
              <a:gd name="connsiteX6" fmla="*/ 689656 w 2364508"/>
              <a:gd name="connsiteY6" fmla="*/ 1620983 h 1440874"/>
              <a:gd name="connsiteX0" fmla="*/ 163265 w 2365172"/>
              <a:gd name="connsiteY0" fmla="*/ 2110520 h 2110520"/>
              <a:gd name="connsiteX1" fmla="*/ 601339 w 2365172"/>
              <a:gd name="connsiteY1" fmla="*/ 1347888 h 2110520"/>
              <a:gd name="connsiteX2" fmla="*/ 408188 w 2365172"/>
              <a:gd name="connsiteY2" fmla="*/ 175944 h 2110520"/>
              <a:gd name="connsiteX3" fmla="*/ 1539027 w 2365172"/>
              <a:gd name="connsiteY3" fmla="*/ 33582 h 2110520"/>
              <a:gd name="connsiteX4" fmla="*/ 2200722 w 2365172"/>
              <a:gd name="connsiteY4" fmla="*/ 1086385 h 2110520"/>
              <a:gd name="connsiteX5" fmla="*/ 1029357 w 2365172"/>
              <a:gd name="connsiteY5" fmla="*/ 1434828 h 2110520"/>
              <a:gd name="connsiteX6" fmla="*/ 163265 w 2365172"/>
              <a:gd name="connsiteY6" fmla="*/ 2110520 h 2110520"/>
              <a:gd name="connsiteX0" fmla="*/ 366465 w 2365172"/>
              <a:gd name="connsiteY0" fmla="*/ 2045865 h 2045865"/>
              <a:gd name="connsiteX1" fmla="*/ 601339 w 2365172"/>
              <a:gd name="connsiteY1" fmla="*/ 1347888 h 2045865"/>
              <a:gd name="connsiteX2" fmla="*/ 408188 w 2365172"/>
              <a:gd name="connsiteY2" fmla="*/ 175944 h 2045865"/>
              <a:gd name="connsiteX3" fmla="*/ 1539027 w 2365172"/>
              <a:gd name="connsiteY3" fmla="*/ 33582 h 2045865"/>
              <a:gd name="connsiteX4" fmla="*/ 2200722 w 2365172"/>
              <a:gd name="connsiteY4" fmla="*/ 1086385 h 2045865"/>
              <a:gd name="connsiteX5" fmla="*/ 1029357 w 2365172"/>
              <a:gd name="connsiteY5" fmla="*/ 1434828 h 2045865"/>
              <a:gd name="connsiteX6" fmla="*/ 366465 w 2365172"/>
              <a:gd name="connsiteY6" fmla="*/ 2045865 h 204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5172" h="2045865">
                <a:moveTo>
                  <a:pt x="366465" y="2045865"/>
                </a:moveTo>
                <a:cubicBezTo>
                  <a:pt x="336999" y="1954830"/>
                  <a:pt x="630805" y="1438923"/>
                  <a:pt x="601339" y="1347888"/>
                </a:cubicBezTo>
                <a:cubicBezTo>
                  <a:pt x="-110742" y="1103038"/>
                  <a:pt x="-209769" y="502194"/>
                  <a:pt x="408188" y="175944"/>
                </a:cubicBezTo>
                <a:cubicBezTo>
                  <a:pt x="718883" y="11912"/>
                  <a:pt x="1147100" y="-41996"/>
                  <a:pt x="1539027" y="33582"/>
                </a:cubicBezTo>
                <a:cubicBezTo>
                  <a:pt x="2263662" y="173319"/>
                  <a:pt x="2586782" y="687424"/>
                  <a:pt x="2200722" y="1086385"/>
                </a:cubicBezTo>
                <a:cubicBezTo>
                  <a:pt x="1960094" y="1335054"/>
                  <a:pt x="1499109" y="1472183"/>
                  <a:pt x="1029357" y="1434828"/>
                </a:cubicBezTo>
                <a:lnTo>
                  <a:pt x="366465" y="2045865"/>
                </a:lnTo>
                <a:close/>
              </a:path>
            </a:pathLst>
          </a:custGeom>
          <a:solidFill>
            <a:srgbClr val="FCC4D2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srgbClr val="82102D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srgbClr val="82102D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82102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Schön, dass du hier bist!</a:t>
            </a:r>
          </a:p>
        </p:txBody>
      </p:sp>
    </p:spTree>
    <p:extLst>
      <p:ext uri="{BB962C8B-B14F-4D97-AF65-F5344CB8AC3E}">
        <p14:creationId xmlns:p14="http://schemas.microsoft.com/office/powerpoint/2010/main" val="3547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83080" y="86264"/>
            <a:ext cx="6638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Scrum</a:t>
            </a:r>
            <a:r>
              <a:rPr kumimoji="0" lang="de-DE" sz="3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Rollen</a:t>
            </a: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Textfeld 14"/>
          <p:cNvSpPr txBox="1"/>
          <p:nvPr/>
        </p:nvSpPr>
        <p:spPr>
          <a:xfrm>
            <a:off x="526211" y="1224951"/>
            <a:ext cx="10360325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82102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Markieren Sie die richtigen Aussagen.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Product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Owner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coacht das Team und sorgt dafür, dass alle Regeln sowie Rahmenbedingungen von </a:t>
            </a:r>
            <a:r>
              <a:rPr kumimoji="0" lang="de-DE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Scrum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von allen Beteiligten verstanden und eingehalten werden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þ"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Während einer Iteration (Sprint) organisiert sich das Development Team selbst.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þ"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Der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Scrum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-Master ist dafür verantwortlich, Hindernisse zu identifizieren und zu beseitigen.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Scrum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-Master erfasst die Kundenanforderungen und definiert dies in Form eines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Product-Backlogs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6315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83080" y="86264"/>
            <a:ext cx="6638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Kanban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Textfeld 14"/>
          <p:cNvSpPr txBox="1"/>
          <p:nvPr/>
        </p:nvSpPr>
        <p:spPr>
          <a:xfrm>
            <a:off x="526211" y="1224951"/>
            <a:ext cx="103603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82102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Markieren Sie die richtigen Aussagen.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Ziel der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agilen Methode Kanban ist die Behebung von Fehlern innerhalb des Entwicklungsprozesses.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Bei Kanban ist der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Materialfluss rückwärts gerichtet – vom Verbraucher zum Erzeuger.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Der Vorgang der kontinuierlichen Verbesserung wird für jede identifizierte Schwachstelle so lange wiederholt, bis diese minimiert oder ganz beseitigt ist.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Bei Kanban ist der Informationsfluss vorwärts gerichtet -  vom Erzeuger zum Verbraucher.</a:t>
            </a:r>
          </a:p>
        </p:txBody>
      </p:sp>
    </p:spTree>
    <p:extLst>
      <p:ext uri="{BB962C8B-B14F-4D97-AF65-F5344CB8AC3E}">
        <p14:creationId xmlns:p14="http://schemas.microsoft.com/office/powerpoint/2010/main" val="4022622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83080" y="86264"/>
            <a:ext cx="6638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Kanban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620714" y="5697538"/>
            <a:ext cx="10947399" cy="360363"/>
            <a:chOff x="620714" y="5768975"/>
            <a:chExt cx="10947399" cy="360363"/>
          </a:xfrm>
        </p:grpSpPr>
        <p:sp>
          <p:nvSpPr>
            <p:cNvPr id="7" name="Rechteck 6"/>
            <p:cNvSpPr/>
            <p:nvPr/>
          </p:nvSpPr>
          <p:spPr>
            <a:xfrm>
              <a:off x="62071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&lt;&lt;</a:t>
              </a: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2528889" y="5768975"/>
              <a:ext cx="9039224" cy="360363"/>
              <a:chOff x="2528889" y="5768975"/>
              <a:chExt cx="9039224" cy="360363"/>
            </a:xfrm>
          </p:grpSpPr>
          <p:sp>
            <p:nvSpPr>
              <p:cNvPr id="9" name="Rechteck 8"/>
              <p:cNvSpPr/>
              <p:nvPr/>
            </p:nvSpPr>
            <p:spPr>
              <a:xfrm>
                <a:off x="447357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Löschen</a:t>
                </a: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252888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&gt;&gt;</a:t>
                </a:r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10271126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Alles senden</a:t>
                </a: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8326439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Weiter</a:t>
                </a: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6418264" y="5768975"/>
                <a:ext cx="1296987" cy="360363"/>
              </a:xfrm>
              <a:prstGeom prst="rect">
                <a:avLst/>
              </a:prstGeom>
              <a:solidFill>
                <a:srgbClr val="FCC4D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Zurück</a:t>
                </a:r>
              </a:p>
            </p:txBody>
          </p:sp>
        </p:grpSp>
      </p:grpSp>
      <p:sp>
        <p:nvSpPr>
          <p:cNvPr id="15" name="Textfeld 14"/>
          <p:cNvSpPr txBox="1"/>
          <p:nvPr/>
        </p:nvSpPr>
        <p:spPr>
          <a:xfrm>
            <a:off x="526211" y="1224951"/>
            <a:ext cx="103603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82102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Markieren Sie die richtigen Aussagen.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þ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Ziel der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agilen Methode Kanban ist die Behebung von Fehlern innerhalb des Entwicklungsprozesses.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Bei Kanban ist der</a:t>
            </a:r>
            <a:r>
              <a:rPr kumimoji="0" lang="de-DE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Materialfluss rückwärts gerichtet – vom Verbraucher zum Erzeuger.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þ"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Der Vorgang der kontinuierlichen Verbesserung wird für jede identifizierte Schwachstelle so lange wiederholt, bis diese minimiert oder ganz beseitigt ist.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¨"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Bei Kanban ist der Informationsfluss vorwärts gerichtet -  vom Erzeuger zum Verbraucher.</a:t>
            </a:r>
          </a:p>
        </p:txBody>
      </p:sp>
    </p:spTree>
    <p:extLst>
      <p:ext uri="{BB962C8B-B14F-4D97-AF65-F5344CB8AC3E}">
        <p14:creationId xmlns:p14="http://schemas.microsoft.com/office/powerpoint/2010/main" val="3960150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874712" y="5445125"/>
            <a:ext cx="1944687" cy="539750"/>
          </a:xfrm>
          <a:prstGeom prst="rect">
            <a:avLst/>
          </a:prstGeom>
          <a:solidFill>
            <a:srgbClr val="FCC4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Quiz überprüfen</a:t>
            </a:r>
          </a:p>
        </p:txBody>
      </p:sp>
      <p:sp>
        <p:nvSpPr>
          <p:cNvPr id="12" name="Rechteck 11"/>
          <p:cNvSpPr/>
          <p:nvPr/>
        </p:nvSpPr>
        <p:spPr>
          <a:xfrm>
            <a:off x="3683000" y="5445125"/>
            <a:ext cx="1944688" cy="539750"/>
          </a:xfrm>
          <a:prstGeom prst="rect">
            <a:avLst/>
          </a:prstGeom>
          <a:solidFill>
            <a:srgbClr val="FCC4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Weiter</a:t>
            </a:r>
          </a:p>
        </p:txBody>
      </p:sp>
      <p:sp>
        <p:nvSpPr>
          <p:cNvPr id="15" name="Rechteck 14"/>
          <p:cNvSpPr/>
          <p:nvPr/>
        </p:nvSpPr>
        <p:spPr>
          <a:xfrm>
            <a:off x="0" y="0"/>
            <a:ext cx="12192000" cy="800100"/>
          </a:xfrm>
          <a:prstGeom prst="rect">
            <a:avLst/>
          </a:prstGeom>
          <a:solidFill>
            <a:srgbClr val="FCC4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</a:t>
            </a:r>
            <a:r>
              <a:rPr kumimoji="0" lang="de-DE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Quizergebnisse</a:t>
            </a:r>
            <a:endParaRPr kumimoji="0" lang="de-DE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3543300" y="981075"/>
            <a:ext cx="5495192" cy="4280659"/>
            <a:chOff x="3543300" y="981075"/>
            <a:chExt cx="5495192" cy="4280659"/>
          </a:xfrm>
        </p:grpSpPr>
        <p:sp>
          <p:nvSpPr>
            <p:cNvPr id="2" name="Textfeld 1"/>
            <p:cNvSpPr txBox="1"/>
            <p:nvPr/>
          </p:nvSpPr>
          <p:spPr>
            <a:xfrm>
              <a:off x="3543300" y="981075"/>
              <a:ext cx="2084388" cy="4280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Ihre Punktzahl:</a:t>
              </a: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Höchstpunktzahl:</a:t>
              </a: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Fragen richtig:</a:t>
              </a: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Fragen insgesamt:</a:t>
              </a: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Genauigkeit:</a:t>
              </a: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Versuche:</a:t>
              </a: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6527800" y="981075"/>
              <a:ext cx="2510692" cy="4280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{score}</a:t>
              </a: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{</a:t>
              </a: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max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-score}</a:t>
              </a: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{</a:t>
              </a: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correct-questions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}</a:t>
              </a: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{total-</a:t>
              </a: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questions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}</a:t>
              </a: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{</a:t>
              </a: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percents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}</a:t>
              </a: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{total-</a:t>
              </a: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attempts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}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0746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Übersicht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334963" y="1773238"/>
            <a:ext cx="7561262" cy="3887787"/>
            <a:chOff x="334963" y="1773238"/>
            <a:chExt cx="7561262" cy="3887787"/>
          </a:xfrm>
        </p:grpSpPr>
        <p:grpSp>
          <p:nvGrpSpPr>
            <p:cNvPr id="8" name="Gruppieren 7"/>
            <p:cNvGrpSpPr/>
            <p:nvPr/>
          </p:nvGrpSpPr>
          <p:grpSpPr>
            <a:xfrm>
              <a:off x="334963" y="4437063"/>
              <a:ext cx="7561262" cy="792162"/>
              <a:chOff x="334963" y="5300663"/>
              <a:chExt cx="7561262" cy="792162"/>
            </a:xfrm>
          </p:grpSpPr>
          <p:sp>
            <p:nvSpPr>
              <p:cNvPr id="31" name="Abgerundetes Rechteck 30"/>
              <p:cNvSpPr/>
              <p:nvPr/>
            </p:nvSpPr>
            <p:spPr>
              <a:xfrm>
                <a:off x="334963" y="5300663"/>
                <a:ext cx="504825" cy="360362"/>
              </a:xfrm>
              <a:prstGeom prst="roundRect">
                <a:avLst/>
              </a:prstGeom>
              <a:solidFill>
                <a:srgbClr val="740D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6</a:t>
                </a:r>
              </a:p>
            </p:txBody>
          </p:sp>
          <p:sp>
            <p:nvSpPr>
              <p:cNvPr id="32" name="Abgerundetes Rechteck 31"/>
              <p:cNvSpPr/>
              <p:nvPr/>
            </p:nvSpPr>
            <p:spPr>
              <a:xfrm>
                <a:off x="911225" y="5300663"/>
                <a:ext cx="6985000" cy="360362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Agile Methode – </a:t>
                </a:r>
                <a:r>
                  <a:rPr kumimoji="0" lang="de-DE" sz="18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Scrum</a:t>
                </a: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Abgerundetes Rechteck 32"/>
              <p:cNvSpPr/>
              <p:nvPr/>
            </p:nvSpPr>
            <p:spPr>
              <a:xfrm>
                <a:off x="911225" y="5734050"/>
                <a:ext cx="6985000" cy="358775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Agile Methode –</a:t>
                </a:r>
                <a:r>
                  <a:rPr kumimoji="0" lang="de-DE" sz="1800" b="0" i="0" u="none" strike="noStrike" kern="0" cap="none" spc="0" normalizeH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Kanban </a:t>
                </a: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Abgerundetes Rechteck 33"/>
              <p:cNvSpPr/>
              <p:nvPr/>
            </p:nvSpPr>
            <p:spPr>
              <a:xfrm>
                <a:off x="334963" y="5734050"/>
                <a:ext cx="504825" cy="358775"/>
              </a:xfrm>
              <a:prstGeom prst="roundRect">
                <a:avLst/>
              </a:prstGeom>
              <a:solidFill>
                <a:srgbClr val="740D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7</a:t>
                </a:r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>
              <a:off x="334963" y="1773238"/>
              <a:ext cx="7561262" cy="863600"/>
              <a:chOff x="334963" y="5229225"/>
              <a:chExt cx="7561262" cy="863600"/>
            </a:xfrm>
          </p:grpSpPr>
          <p:sp>
            <p:nvSpPr>
              <p:cNvPr id="27" name="Abgerundetes Rechteck 26"/>
              <p:cNvSpPr/>
              <p:nvPr/>
            </p:nvSpPr>
            <p:spPr>
              <a:xfrm>
                <a:off x="334963" y="5229225"/>
                <a:ext cx="504825" cy="431800"/>
              </a:xfrm>
              <a:prstGeom prst="roundRect">
                <a:avLst/>
              </a:prstGeom>
              <a:solidFill>
                <a:srgbClr val="740D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Nr.</a:t>
                </a:r>
              </a:p>
            </p:txBody>
          </p:sp>
          <p:sp>
            <p:nvSpPr>
              <p:cNvPr id="28" name="Abgerundetes Rechteck 27"/>
              <p:cNvSpPr/>
              <p:nvPr/>
            </p:nvSpPr>
            <p:spPr>
              <a:xfrm>
                <a:off x="911225" y="5229225"/>
                <a:ext cx="6985000" cy="431800"/>
              </a:xfrm>
              <a:prstGeom prst="roundRect">
                <a:avLst/>
              </a:prstGeom>
              <a:solidFill>
                <a:srgbClr val="740D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Thema</a:t>
                </a:r>
              </a:p>
            </p:txBody>
          </p:sp>
          <p:sp>
            <p:nvSpPr>
              <p:cNvPr id="29" name="Abgerundetes Rechteck 28"/>
              <p:cNvSpPr/>
              <p:nvPr/>
            </p:nvSpPr>
            <p:spPr>
              <a:xfrm>
                <a:off x="911225" y="5734050"/>
                <a:ext cx="6985000" cy="358775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Agilität - Begriffsdefinition</a:t>
                </a: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Abgerundetes Rechteck 29"/>
              <p:cNvSpPr/>
              <p:nvPr/>
            </p:nvSpPr>
            <p:spPr>
              <a:xfrm>
                <a:off x="334963" y="5734050"/>
                <a:ext cx="504825" cy="358775"/>
              </a:xfrm>
              <a:prstGeom prst="roundRect">
                <a:avLst/>
              </a:prstGeom>
              <a:solidFill>
                <a:srgbClr val="740D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</a:t>
                </a:r>
              </a:p>
            </p:txBody>
          </p:sp>
        </p:grpSp>
        <p:grpSp>
          <p:nvGrpSpPr>
            <p:cNvPr id="10" name="Gruppieren 9"/>
            <p:cNvGrpSpPr/>
            <p:nvPr/>
          </p:nvGrpSpPr>
          <p:grpSpPr>
            <a:xfrm>
              <a:off x="334963" y="2709863"/>
              <a:ext cx="7561262" cy="1655762"/>
              <a:chOff x="334963" y="4437063"/>
              <a:chExt cx="7561262" cy="1655762"/>
            </a:xfrm>
          </p:grpSpPr>
          <p:grpSp>
            <p:nvGrpSpPr>
              <p:cNvPr id="17" name="Gruppieren 16"/>
              <p:cNvGrpSpPr/>
              <p:nvPr/>
            </p:nvGrpSpPr>
            <p:grpSpPr>
              <a:xfrm>
                <a:off x="334963" y="4437063"/>
                <a:ext cx="7561262" cy="792162"/>
                <a:chOff x="334963" y="5300663"/>
                <a:chExt cx="7561262" cy="792162"/>
              </a:xfrm>
            </p:grpSpPr>
            <p:sp>
              <p:nvSpPr>
                <p:cNvPr id="23" name="Abgerundetes Rechteck 22"/>
                <p:cNvSpPr/>
                <p:nvPr/>
              </p:nvSpPr>
              <p:spPr>
                <a:xfrm>
                  <a:off x="334963" y="5300663"/>
                  <a:ext cx="504825" cy="360362"/>
                </a:xfrm>
                <a:prstGeom prst="roundRect">
                  <a:avLst/>
                </a:prstGeom>
                <a:solidFill>
                  <a:srgbClr val="740D2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24" name="Abgerundetes Rechteck 23"/>
                <p:cNvSpPr/>
                <p:nvPr/>
              </p:nvSpPr>
              <p:spPr>
                <a:xfrm>
                  <a:off x="911225" y="5300663"/>
                  <a:ext cx="6985000" cy="360362"/>
                </a:xfrm>
                <a:prstGeom prst="roundRect">
                  <a:avLst/>
                </a:prstGeom>
                <a:solidFill>
                  <a:srgbClr val="AC6E7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Bausteine des agilen Projektmanagements</a:t>
                  </a:r>
                </a:p>
              </p:txBody>
            </p:sp>
            <p:sp>
              <p:nvSpPr>
                <p:cNvPr id="25" name="Abgerundetes Rechteck 24"/>
                <p:cNvSpPr/>
                <p:nvPr/>
              </p:nvSpPr>
              <p:spPr>
                <a:xfrm>
                  <a:off x="911225" y="5734050"/>
                  <a:ext cx="6985000" cy="358775"/>
                </a:xfrm>
                <a:prstGeom prst="roundRect">
                  <a:avLst/>
                </a:prstGeom>
                <a:solidFill>
                  <a:srgbClr val="AC6E7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Agile Werte – da</a:t>
                  </a:r>
                  <a:r>
                    <a:rPr lang="de-DE" kern="0">
                      <a:solidFill>
                        <a:prstClr val="white"/>
                      </a:solidFill>
                      <a:latin typeface="Calibri" panose="020F0502020204030204"/>
                    </a:rPr>
                    <a:t>s agile Manifest</a:t>
                  </a: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Abgerundetes Rechteck 25"/>
                <p:cNvSpPr/>
                <p:nvPr/>
              </p:nvSpPr>
              <p:spPr>
                <a:xfrm>
                  <a:off x="334963" y="5734050"/>
                  <a:ext cx="504825" cy="358775"/>
                </a:xfrm>
                <a:prstGeom prst="roundRect">
                  <a:avLst/>
                </a:prstGeom>
                <a:solidFill>
                  <a:srgbClr val="740D2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3</a:t>
                  </a:r>
                </a:p>
              </p:txBody>
            </p:sp>
          </p:grpSp>
          <p:grpSp>
            <p:nvGrpSpPr>
              <p:cNvPr id="18" name="Gruppieren 17"/>
              <p:cNvGrpSpPr/>
              <p:nvPr/>
            </p:nvGrpSpPr>
            <p:grpSpPr>
              <a:xfrm>
                <a:off x="334963" y="5300663"/>
                <a:ext cx="7561262" cy="792162"/>
                <a:chOff x="334963" y="5300663"/>
                <a:chExt cx="7561262" cy="792162"/>
              </a:xfrm>
            </p:grpSpPr>
            <p:sp>
              <p:nvSpPr>
                <p:cNvPr id="19" name="Abgerundetes Rechteck 18"/>
                <p:cNvSpPr/>
                <p:nvPr/>
              </p:nvSpPr>
              <p:spPr>
                <a:xfrm>
                  <a:off x="334963" y="5300663"/>
                  <a:ext cx="504825" cy="360362"/>
                </a:xfrm>
                <a:prstGeom prst="roundRect">
                  <a:avLst/>
                </a:prstGeom>
                <a:solidFill>
                  <a:srgbClr val="740D2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4</a:t>
                  </a:r>
                </a:p>
              </p:txBody>
            </p:sp>
            <p:sp>
              <p:nvSpPr>
                <p:cNvPr id="20" name="Abgerundetes Rechteck 19"/>
                <p:cNvSpPr/>
                <p:nvPr/>
              </p:nvSpPr>
              <p:spPr>
                <a:xfrm>
                  <a:off x="911225" y="5300663"/>
                  <a:ext cx="6985000" cy="360362"/>
                </a:xfrm>
                <a:prstGeom prst="roundRect">
                  <a:avLst/>
                </a:prstGeom>
                <a:solidFill>
                  <a:srgbClr val="AC6E7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Agile Prinzipien</a:t>
                  </a:r>
                </a:p>
              </p:txBody>
            </p:sp>
            <p:sp>
              <p:nvSpPr>
                <p:cNvPr id="21" name="Abgerundetes Rechteck 20"/>
                <p:cNvSpPr/>
                <p:nvPr/>
              </p:nvSpPr>
              <p:spPr>
                <a:xfrm>
                  <a:off x="911225" y="5734050"/>
                  <a:ext cx="6985000" cy="358775"/>
                </a:xfrm>
                <a:prstGeom prst="roundRect">
                  <a:avLst/>
                </a:prstGeom>
                <a:solidFill>
                  <a:srgbClr val="AC6E7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Agile Techniken im Überblick</a:t>
                  </a:r>
                </a:p>
              </p:txBody>
            </p:sp>
            <p:sp>
              <p:nvSpPr>
                <p:cNvPr id="22" name="Abgerundetes Rechteck 21"/>
                <p:cNvSpPr/>
                <p:nvPr/>
              </p:nvSpPr>
              <p:spPr>
                <a:xfrm>
                  <a:off x="334963" y="5734050"/>
                  <a:ext cx="504825" cy="358775"/>
                </a:xfrm>
                <a:prstGeom prst="roundRect">
                  <a:avLst/>
                </a:prstGeom>
                <a:solidFill>
                  <a:srgbClr val="740D2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5</a:t>
                  </a:r>
                </a:p>
              </p:txBody>
            </p:sp>
          </p:grpSp>
        </p:grpSp>
        <p:grpSp>
          <p:nvGrpSpPr>
            <p:cNvPr id="11" name="Gruppieren 10"/>
            <p:cNvGrpSpPr/>
            <p:nvPr/>
          </p:nvGrpSpPr>
          <p:grpSpPr>
            <a:xfrm>
              <a:off x="334963" y="5300663"/>
              <a:ext cx="7561262" cy="360362"/>
              <a:chOff x="334963" y="5300663"/>
              <a:chExt cx="7561262" cy="360362"/>
            </a:xfrm>
          </p:grpSpPr>
          <p:sp>
            <p:nvSpPr>
              <p:cNvPr id="12" name="Abgerundetes Rechteck 11"/>
              <p:cNvSpPr/>
              <p:nvPr/>
            </p:nvSpPr>
            <p:spPr>
              <a:xfrm>
                <a:off x="334963" y="5300663"/>
                <a:ext cx="504825" cy="360362"/>
              </a:xfrm>
              <a:prstGeom prst="roundRect">
                <a:avLst/>
              </a:prstGeom>
              <a:solidFill>
                <a:srgbClr val="740D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8</a:t>
                </a:r>
              </a:p>
            </p:txBody>
          </p:sp>
          <p:sp>
            <p:nvSpPr>
              <p:cNvPr id="13" name="Abgerundetes Rechteck 12"/>
              <p:cNvSpPr/>
              <p:nvPr/>
            </p:nvSpPr>
            <p:spPr>
              <a:xfrm>
                <a:off x="911225" y="5300663"/>
                <a:ext cx="6985000" cy="360362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Quiz</a:t>
                </a:r>
              </a:p>
            </p:txBody>
          </p:sp>
        </p:grpSp>
      </p:grpSp>
      <p:sp>
        <p:nvSpPr>
          <p:cNvPr id="36" name="Abgerundetes Rechteck 35"/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</p:spTree>
    <p:extLst>
      <p:ext uri="{BB962C8B-B14F-4D97-AF65-F5344CB8AC3E}">
        <p14:creationId xmlns:p14="http://schemas.microsoft.com/office/powerpoint/2010/main" val="93921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1.</a:t>
            </a:r>
            <a:r>
              <a:rPr kumimoji="0" lang="de-DE" sz="2800" b="0" i="0" u="none" strike="noStrike" kern="0" cap="none" spc="0" normalizeH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Agilität -  Begriffsdefinition</a:t>
            </a:r>
            <a:endParaRPr kumimoji="0" lang="de-DE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334964" y="1808162"/>
            <a:ext cx="9577387" cy="4443009"/>
            <a:chOff x="478897" y="2299229"/>
            <a:chExt cx="9577387" cy="4443009"/>
          </a:xfrm>
        </p:grpSpPr>
        <p:sp>
          <p:nvSpPr>
            <p:cNvPr id="3" name="Abgerundetes Rechteck 2"/>
            <p:cNvSpPr/>
            <p:nvPr/>
          </p:nvSpPr>
          <p:spPr bwMode="auto">
            <a:xfrm>
              <a:off x="478897" y="2299229"/>
              <a:ext cx="1223962" cy="504825"/>
            </a:xfrm>
            <a:prstGeom prst="roundRect">
              <a:avLst/>
            </a:prstGeom>
            <a:solidFill>
              <a:srgbClr val="740D2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Definition</a:t>
              </a:r>
            </a:p>
          </p:txBody>
        </p:sp>
        <p:sp>
          <p:nvSpPr>
            <p:cNvPr id="4" name="Abgerundetes Rechteck 3"/>
            <p:cNvSpPr/>
            <p:nvPr/>
          </p:nvSpPr>
          <p:spPr bwMode="auto">
            <a:xfrm>
              <a:off x="1810808" y="2299229"/>
              <a:ext cx="8245476" cy="504825"/>
            </a:xfrm>
            <a:prstGeom prst="roundRect">
              <a:avLst/>
            </a:prstGeom>
            <a:solidFill>
              <a:srgbClr val="AC6E7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72000" tIns="45720" rIns="36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„Fähigkeit</a:t>
              </a:r>
              <a:r>
                <a:rPr kumimoji="0" lang="de-DE" sz="1600" b="0" i="0" u="none" strike="noStrike" kern="1200" cap="none" spc="0" normalizeH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 einer Organisation, schnell auf Veränderungen reagieren und sich anpassen zu können</a:t>
              </a:r>
              <a:r>
                <a: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“</a:t>
              </a:r>
            </a:p>
          </p:txBody>
        </p:sp>
        <p:sp>
          <p:nvSpPr>
            <p:cNvPr id="5" name="Abgerundetes Rechteck 4"/>
            <p:cNvSpPr/>
            <p:nvPr/>
          </p:nvSpPr>
          <p:spPr bwMode="auto">
            <a:xfrm>
              <a:off x="478897" y="2912005"/>
              <a:ext cx="1223962" cy="3830233"/>
            </a:xfrm>
            <a:prstGeom prst="roundRect">
              <a:avLst>
                <a:gd name="adj" fmla="val 7853"/>
              </a:avLst>
            </a:prstGeom>
            <a:solidFill>
              <a:srgbClr val="740D2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Merkmale</a:t>
              </a:r>
            </a:p>
          </p:txBody>
        </p:sp>
        <p:sp>
          <p:nvSpPr>
            <p:cNvPr id="9" name="Abgerundetes Rechteck 8"/>
            <p:cNvSpPr/>
            <p:nvPr/>
          </p:nvSpPr>
          <p:spPr bwMode="auto">
            <a:xfrm>
              <a:off x="1810807" y="2912005"/>
              <a:ext cx="8245476" cy="3830233"/>
            </a:xfrm>
            <a:prstGeom prst="roundRect">
              <a:avLst>
                <a:gd name="adj" fmla="val 2434"/>
              </a:avLst>
            </a:prstGeom>
            <a:solidFill>
              <a:srgbClr val="D9D9D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flexibel anpassen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Wandel der Unternehmenskultur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flache Hierarchien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interaktive Entscheidungsprozesse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interdisziplinäre Teams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iterative Vorgehensweise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inkrementelle Beschreibung des Produktentstehungsprozesses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kurzfristige Änderungen können auch spät in den Produktentstehungsprozess eingebracht werden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Reduzierung des Planungsaufwands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Reduzierung von Verschwendung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Stärkung der Teams durch Kundenfeedback</a:t>
              </a:r>
            </a:p>
            <a:p>
              <a:pPr marL="252000" lvl="0" indent="-2520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ＭＳ Ｐゴシック" pitchFamily="-16" charset="-128"/>
                  <a:cs typeface="Calibri" panose="020F0502020204030204" pitchFamily="34" charset="0"/>
                </a:rPr>
                <a:t>Erhöhung der Transparenz innerhalb des Entwicklungsprozesses</a:t>
              </a:r>
              <a:endPara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-16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13" name="Abgerundetes Rechteck 12"/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0B2DC65-D1D0-44CB-8E98-FB6886CC56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1056" y="242093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2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2. Bausteine des agile</a:t>
            </a:r>
            <a:r>
              <a:rPr lang="de-DE" sz="2800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Projektmanagements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2770909" y="1662545"/>
            <a:ext cx="6650182" cy="4389120"/>
            <a:chOff x="2770909" y="1379913"/>
            <a:chExt cx="6650182" cy="4671752"/>
          </a:xfrm>
        </p:grpSpPr>
        <p:sp>
          <p:nvSpPr>
            <p:cNvPr id="12" name="Gleichschenkliges Dreieck 11"/>
            <p:cNvSpPr/>
            <p:nvPr/>
          </p:nvSpPr>
          <p:spPr>
            <a:xfrm>
              <a:off x="3359150" y="1379913"/>
              <a:ext cx="5473700" cy="1725237"/>
            </a:xfrm>
            <a:prstGeom prst="triangle">
              <a:avLst/>
            </a:prstGeom>
            <a:solidFill>
              <a:srgbClr val="E4D0D2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none" lIns="0" tIns="0" rIns="0" bIns="3600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Agile Methoden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Geben den agilen Techniken eine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Gesamtstruktur hin zum Projektmanagement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359150" y="3105150"/>
              <a:ext cx="5473700" cy="971550"/>
            </a:xfrm>
            <a:prstGeom prst="rect">
              <a:avLst/>
            </a:prstGeom>
            <a:solidFill>
              <a:srgbClr val="C89FA7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Agile Techniken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sind konkrete Verfahren zur praktischen Umsetzung der Werte und Prinzipien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3359150" y="4076700"/>
              <a:ext cx="5473700" cy="973138"/>
            </a:xfrm>
            <a:prstGeom prst="rect">
              <a:avLst/>
            </a:prstGeom>
            <a:solidFill>
              <a:srgbClr val="AC6E7B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Agile Prinzipien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basieren auf den agile Werten und bilden Handlungsgrundsätze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2770909" y="5049838"/>
              <a:ext cx="6650182" cy="1001827"/>
            </a:xfrm>
            <a:prstGeom prst="rect">
              <a:avLst/>
            </a:prstGeom>
            <a:solidFill>
              <a:srgbClr val="740D22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Agile Werte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bilden das Fundament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612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3. Agile Werte – das agile Manifest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982662" y="2276475"/>
            <a:ext cx="10226676" cy="2916238"/>
            <a:chOff x="982662" y="2276475"/>
            <a:chExt cx="10226676" cy="2916238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982662" y="2276475"/>
              <a:ext cx="4105275" cy="2916238"/>
              <a:chOff x="982663" y="2276475"/>
              <a:chExt cx="6985000" cy="2087562"/>
            </a:xfrm>
          </p:grpSpPr>
          <p:sp>
            <p:nvSpPr>
              <p:cNvPr id="28" name="Abgerundetes Rechteck 27"/>
              <p:cNvSpPr/>
              <p:nvPr/>
            </p:nvSpPr>
            <p:spPr>
              <a:xfrm>
                <a:off x="982663" y="2276475"/>
                <a:ext cx="6985000" cy="358775"/>
              </a:xfrm>
              <a:prstGeom prst="roundRect">
                <a:avLst/>
              </a:prstGeom>
              <a:solidFill>
                <a:srgbClr val="8080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Agil</a:t>
                </a:r>
              </a:p>
            </p:txBody>
          </p:sp>
          <p:sp>
            <p:nvSpPr>
              <p:cNvPr id="29" name="Abgerundetes Rechteck 28"/>
              <p:cNvSpPr/>
              <p:nvPr/>
            </p:nvSpPr>
            <p:spPr>
              <a:xfrm>
                <a:off x="982663" y="2708275"/>
                <a:ext cx="6985000" cy="360362"/>
              </a:xfrm>
              <a:prstGeom prst="roundRect">
                <a:avLst/>
              </a:prstGeom>
              <a:solidFill>
                <a:srgbClr val="740D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Menschen und Interaktionen…</a:t>
                </a:r>
              </a:p>
            </p:txBody>
          </p:sp>
          <p:sp>
            <p:nvSpPr>
              <p:cNvPr id="30" name="Abgerundetes Rechteck 29"/>
              <p:cNvSpPr/>
              <p:nvPr/>
            </p:nvSpPr>
            <p:spPr>
              <a:xfrm>
                <a:off x="982663" y="3141662"/>
                <a:ext cx="6985000" cy="358775"/>
              </a:xfrm>
              <a:prstGeom prst="roundRect">
                <a:avLst/>
              </a:prstGeom>
              <a:solidFill>
                <a:srgbClr val="740D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Funktionierende Software…</a:t>
                </a:r>
              </a:p>
            </p:txBody>
          </p:sp>
          <p:sp>
            <p:nvSpPr>
              <p:cNvPr id="31" name="Abgerundetes Rechteck 30"/>
              <p:cNvSpPr/>
              <p:nvPr/>
            </p:nvSpPr>
            <p:spPr>
              <a:xfrm>
                <a:off x="982663" y="3571875"/>
                <a:ext cx="6985000" cy="360362"/>
              </a:xfrm>
              <a:prstGeom prst="roundRect">
                <a:avLst/>
              </a:prstGeom>
              <a:solidFill>
                <a:srgbClr val="740D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Zusammenarbeit mit den Kunden…</a:t>
                </a:r>
              </a:p>
            </p:txBody>
          </p:sp>
          <p:sp>
            <p:nvSpPr>
              <p:cNvPr id="32" name="Abgerundetes Rechteck 31"/>
              <p:cNvSpPr/>
              <p:nvPr/>
            </p:nvSpPr>
            <p:spPr>
              <a:xfrm>
                <a:off x="982663" y="4005262"/>
                <a:ext cx="6985000" cy="358775"/>
              </a:xfrm>
              <a:prstGeom prst="roundRect">
                <a:avLst/>
              </a:prstGeom>
              <a:solidFill>
                <a:srgbClr val="740D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Reagieren auf Veränderungen…</a:t>
                </a:r>
              </a:p>
            </p:txBody>
          </p:sp>
        </p:grpSp>
        <p:grpSp>
          <p:nvGrpSpPr>
            <p:cNvPr id="17" name="Gruppieren 16"/>
            <p:cNvGrpSpPr/>
            <p:nvPr/>
          </p:nvGrpSpPr>
          <p:grpSpPr>
            <a:xfrm>
              <a:off x="7104063" y="2276475"/>
              <a:ext cx="4105275" cy="2916238"/>
              <a:chOff x="982663" y="2276475"/>
              <a:chExt cx="6985000" cy="2087562"/>
            </a:xfrm>
          </p:grpSpPr>
          <p:sp>
            <p:nvSpPr>
              <p:cNvPr id="23" name="Abgerundetes Rechteck 22"/>
              <p:cNvSpPr/>
              <p:nvPr/>
            </p:nvSpPr>
            <p:spPr>
              <a:xfrm>
                <a:off x="982663" y="2276475"/>
                <a:ext cx="6985000" cy="358775"/>
              </a:xfrm>
              <a:prstGeom prst="roundRect">
                <a:avLst/>
              </a:prstGeom>
              <a:solidFill>
                <a:srgbClr val="8080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Klassisch</a:t>
                </a:r>
              </a:p>
            </p:txBody>
          </p:sp>
          <p:sp>
            <p:nvSpPr>
              <p:cNvPr id="24" name="Abgerundetes Rechteck 23"/>
              <p:cNvSpPr/>
              <p:nvPr/>
            </p:nvSpPr>
            <p:spPr>
              <a:xfrm>
                <a:off x="982663" y="2708275"/>
                <a:ext cx="6985000" cy="360362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Prozesse und Werkzeuge</a:t>
                </a:r>
              </a:p>
            </p:txBody>
          </p:sp>
          <p:sp>
            <p:nvSpPr>
              <p:cNvPr id="25" name="Abgerundetes Rechteck 24"/>
              <p:cNvSpPr/>
              <p:nvPr/>
            </p:nvSpPr>
            <p:spPr>
              <a:xfrm>
                <a:off x="982663" y="3141662"/>
                <a:ext cx="6985000" cy="358775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e</a:t>
                </a:r>
                <a:r>
                  <a:rPr lang="de-DE" kern="0" err="1">
                    <a:solidFill>
                      <a:prstClr val="white"/>
                    </a:solidFill>
                    <a:latin typeface="Calibri" panose="020F0502020204030204"/>
                  </a:rPr>
                  <a:t>ine</a:t>
                </a: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 umfassende Dokumentation</a:t>
                </a:r>
              </a:p>
            </p:txBody>
          </p:sp>
          <p:sp>
            <p:nvSpPr>
              <p:cNvPr id="26" name="Abgerundetes Rechteck 25"/>
              <p:cNvSpPr/>
              <p:nvPr/>
            </p:nvSpPr>
            <p:spPr>
              <a:xfrm>
                <a:off x="982663" y="3571875"/>
                <a:ext cx="6985000" cy="360362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Vertragsverhandlungen</a:t>
                </a:r>
              </a:p>
            </p:txBody>
          </p:sp>
          <p:sp>
            <p:nvSpPr>
              <p:cNvPr id="27" name="Abgerundetes Rechteck 26"/>
              <p:cNvSpPr/>
              <p:nvPr/>
            </p:nvSpPr>
            <p:spPr>
              <a:xfrm>
                <a:off x="982663" y="4005262"/>
                <a:ext cx="6985000" cy="358775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>
                  <a:defRPr/>
                </a:pP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d</a:t>
                </a:r>
                <a:r>
                  <a:rPr lang="de-DE" kern="0" err="1">
                    <a:solidFill>
                      <a:prstClr val="white"/>
                    </a:solidFill>
                    <a:latin typeface="Calibri" panose="020F0502020204030204"/>
                  </a:rPr>
                  <a:t>as</a:t>
                </a:r>
                <a:r>
                  <a:rPr lang="de-DE" kern="0">
                    <a:solidFill>
                      <a:prstClr val="white"/>
                    </a:solidFill>
                    <a:latin typeface="Calibri" panose="020F0502020204030204"/>
                  </a:rPr>
                  <a:t> Befolgen eines Plans</a:t>
                </a:r>
              </a:p>
            </p:txBody>
          </p:sp>
        </p:grpSp>
        <p:grpSp>
          <p:nvGrpSpPr>
            <p:cNvPr id="18" name="Gruppieren 17"/>
            <p:cNvGrpSpPr/>
            <p:nvPr/>
          </p:nvGrpSpPr>
          <p:grpSpPr>
            <a:xfrm>
              <a:off x="5195888" y="2879681"/>
              <a:ext cx="1800225" cy="2313031"/>
              <a:chOff x="982663" y="2708275"/>
              <a:chExt cx="6985000" cy="1655762"/>
            </a:xfrm>
          </p:grpSpPr>
          <p:sp>
            <p:nvSpPr>
              <p:cNvPr id="19" name="Abgerundetes Rechteck 18"/>
              <p:cNvSpPr/>
              <p:nvPr/>
            </p:nvSpPr>
            <p:spPr>
              <a:xfrm>
                <a:off x="982663" y="2708275"/>
                <a:ext cx="6985000" cy="360362"/>
              </a:xfrm>
              <a:prstGeom prst="roundRect">
                <a:avLst/>
              </a:prstGeom>
              <a:solidFill>
                <a:srgbClr val="D9D9D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de-DE" kern="0">
                    <a:solidFill>
                      <a:prstClr val="black"/>
                    </a:solidFill>
                    <a:latin typeface="Calibri" panose="020F0502020204030204"/>
                  </a:rPr>
                  <a:t>mehr als…</a:t>
                </a:r>
              </a:p>
            </p:txBody>
          </p:sp>
          <p:sp>
            <p:nvSpPr>
              <p:cNvPr id="20" name="Abgerundetes Rechteck 19"/>
              <p:cNvSpPr/>
              <p:nvPr/>
            </p:nvSpPr>
            <p:spPr>
              <a:xfrm>
                <a:off x="982663" y="3141662"/>
                <a:ext cx="6985000" cy="358775"/>
              </a:xfrm>
              <a:prstGeom prst="roundRect">
                <a:avLst/>
              </a:prstGeom>
              <a:solidFill>
                <a:srgbClr val="D9D9D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de-DE" kern="0">
                    <a:solidFill>
                      <a:prstClr val="black"/>
                    </a:solidFill>
                    <a:latin typeface="Calibri" panose="020F0502020204030204"/>
                  </a:rPr>
                  <a:t>mehr als…</a:t>
                </a:r>
              </a:p>
            </p:txBody>
          </p:sp>
          <p:sp>
            <p:nvSpPr>
              <p:cNvPr id="21" name="Abgerundetes Rechteck 20"/>
              <p:cNvSpPr/>
              <p:nvPr/>
            </p:nvSpPr>
            <p:spPr>
              <a:xfrm>
                <a:off x="982663" y="3571875"/>
                <a:ext cx="6985000" cy="360362"/>
              </a:xfrm>
              <a:prstGeom prst="roundRect">
                <a:avLst/>
              </a:prstGeom>
              <a:solidFill>
                <a:srgbClr val="D9D9D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de-DE" kern="0">
                    <a:solidFill>
                      <a:prstClr val="black"/>
                    </a:solidFill>
                    <a:latin typeface="Calibri" panose="020F0502020204030204"/>
                  </a:rPr>
                  <a:t>mehr als…</a:t>
                </a:r>
              </a:p>
            </p:txBody>
          </p:sp>
          <p:sp>
            <p:nvSpPr>
              <p:cNvPr id="22" name="Abgerundetes Rechteck 21"/>
              <p:cNvSpPr/>
              <p:nvPr/>
            </p:nvSpPr>
            <p:spPr>
              <a:xfrm>
                <a:off x="982663" y="4005262"/>
                <a:ext cx="6985000" cy="358775"/>
              </a:xfrm>
              <a:prstGeom prst="roundRect">
                <a:avLst/>
              </a:prstGeom>
              <a:solidFill>
                <a:srgbClr val="D9D9D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de-DE" kern="0">
                    <a:solidFill>
                      <a:prstClr val="black"/>
                    </a:solidFill>
                    <a:latin typeface="Calibri" panose="020F0502020204030204"/>
                  </a:rPr>
                  <a:t>mehr als…</a:t>
                </a:r>
              </a:p>
            </p:txBody>
          </p:sp>
        </p:grp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C31429BD-E002-425E-B632-7FD1755E62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16000" y="2347072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0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Übersicht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561308" y="1595251"/>
            <a:ext cx="619993" cy="483580"/>
          </a:xfrm>
          <a:prstGeom prst="roundRect">
            <a:avLst/>
          </a:prstGeom>
          <a:solidFill>
            <a:srgbClr val="8080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4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Nr.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1257039" y="1591097"/>
            <a:ext cx="4428180" cy="483580"/>
          </a:xfrm>
          <a:prstGeom prst="roundRect">
            <a:avLst/>
          </a:prstGeom>
          <a:solidFill>
            <a:srgbClr val="8080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4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Prinzip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B7E34172-A139-44C4-BCFA-229BF7D421C0}"/>
              </a:ext>
            </a:extLst>
          </p:cNvPr>
          <p:cNvGrpSpPr/>
          <p:nvPr/>
        </p:nvGrpSpPr>
        <p:grpSpPr>
          <a:xfrm>
            <a:off x="561308" y="2184640"/>
            <a:ext cx="5123912" cy="3395756"/>
            <a:chOff x="561308" y="2114969"/>
            <a:chExt cx="5123912" cy="3395756"/>
          </a:xfrm>
        </p:grpSpPr>
        <p:sp>
          <p:nvSpPr>
            <p:cNvPr id="31" name="Abgerundetes Rechteck 30"/>
            <p:cNvSpPr/>
            <p:nvPr/>
          </p:nvSpPr>
          <p:spPr>
            <a:xfrm>
              <a:off x="561308" y="5025007"/>
              <a:ext cx="619993" cy="485718"/>
            </a:xfrm>
            <a:prstGeom prst="roundRect">
              <a:avLst/>
            </a:prstGeom>
            <a:solidFill>
              <a:srgbClr val="8080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32" name="Abgerundetes Rechteck 31"/>
            <p:cNvSpPr/>
            <p:nvPr/>
          </p:nvSpPr>
          <p:spPr>
            <a:xfrm>
              <a:off x="1257040" y="5025005"/>
              <a:ext cx="4428179" cy="485720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Direkte Kommunikation</a:t>
              </a:r>
            </a:p>
          </p:txBody>
        </p:sp>
        <p:sp>
          <p:nvSpPr>
            <p:cNvPr id="29" name="Abgerundetes Rechteck 28"/>
            <p:cNvSpPr/>
            <p:nvPr/>
          </p:nvSpPr>
          <p:spPr>
            <a:xfrm>
              <a:off x="1257040" y="2114969"/>
              <a:ext cx="4428180" cy="483580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944" kern="0">
                  <a:solidFill>
                    <a:prstClr val="white"/>
                  </a:solidFill>
                  <a:latin typeface="Calibri" panose="020F0502020204030204"/>
                </a:rPr>
                <a:t>Kundenbindung durch Teilprodukte</a:t>
              </a:r>
              <a:endParaRPr kumimoji="0" lang="de-DE" sz="1944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" name="Abgerundetes Rechteck 29"/>
            <p:cNvSpPr/>
            <p:nvPr/>
          </p:nvSpPr>
          <p:spPr>
            <a:xfrm>
              <a:off x="561308" y="2114969"/>
              <a:ext cx="619993" cy="483580"/>
            </a:xfrm>
            <a:prstGeom prst="roundRect">
              <a:avLst/>
            </a:prstGeom>
            <a:solidFill>
              <a:srgbClr val="8080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561308" y="2696975"/>
              <a:ext cx="5123910" cy="2231744"/>
              <a:chOff x="255003" y="4437062"/>
              <a:chExt cx="4832934" cy="1655763"/>
            </a:xfrm>
          </p:grpSpPr>
          <p:grpSp>
            <p:nvGrpSpPr>
              <p:cNvPr id="17" name="Gruppieren 16"/>
              <p:cNvGrpSpPr/>
              <p:nvPr/>
            </p:nvGrpSpPr>
            <p:grpSpPr>
              <a:xfrm>
                <a:off x="255003" y="4437062"/>
                <a:ext cx="4832934" cy="792163"/>
                <a:chOff x="255003" y="5300662"/>
                <a:chExt cx="4832934" cy="792163"/>
              </a:xfrm>
            </p:grpSpPr>
            <p:sp>
              <p:nvSpPr>
                <p:cNvPr id="23" name="Abgerundetes Rechteck 22"/>
                <p:cNvSpPr/>
                <p:nvPr/>
              </p:nvSpPr>
              <p:spPr>
                <a:xfrm>
                  <a:off x="255003" y="5300663"/>
                  <a:ext cx="584785" cy="360362"/>
                </a:xfrm>
                <a:prstGeom prst="roundRect">
                  <a:avLst/>
                </a:prstGeom>
                <a:solidFill>
                  <a:srgbClr val="8080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148133" tIns="74066" rIns="148133" bIns="74066" rtlCol="0" anchor="ctr"/>
                <a:lstStyle/>
                <a:p>
                  <a:pPr marR="0" lvl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944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24" name="Abgerundetes Rechteck 23"/>
                <p:cNvSpPr/>
                <p:nvPr/>
              </p:nvSpPr>
              <p:spPr>
                <a:xfrm>
                  <a:off x="911225" y="5300662"/>
                  <a:ext cx="4176712" cy="360364"/>
                </a:xfrm>
                <a:prstGeom prst="roundRect">
                  <a:avLst/>
                </a:prstGeom>
                <a:solidFill>
                  <a:srgbClr val="740D2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148133" tIns="74066" rIns="148133" bIns="74066" rtlCol="0" anchor="ctr"/>
                <a:lstStyle/>
                <a:p>
                  <a:pPr marR="0" lvl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944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Veränderungen begrüßen</a:t>
                  </a:r>
                </a:p>
              </p:txBody>
            </p:sp>
            <p:sp>
              <p:nvSpPr>
                <p:cNvPr id="25" name="Abgerundetes Rechteck 24"/>
                <p:cNvSpPr/>
                <p:nvPr/>
              </p:nvSpPr>
              <p:spPr>
                <a:xfrm>
                  <a:off x="911225" y="5734050"/>
                  <a:ext cx="4176712" cy="358775"/>
                </a:xfrm>
                <a:prstGeom prst="roundRect">
                  <a:avLst/>
                </a:prstGeom>
                <a:solidFill>
                  <a:srgbClr val="740D2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148133" tIns="74066" rIns="148133" bIns="74066" rtlCol="0" anchor="ctr"/>
                <a:lstStyle/>
                <a:p>
                  <a:pPr marR="0" lvl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de-DE" sz="1944" kern="0">
                      <a:solidFill>
                        <a:prstClr val="white"/>
                      </a:solidFill>
                      <a:latin typeface="Calibri" panose="020F0502020204030204"/>
                    </a:rPr>
                    <a:t>Kurze Entwicklungszyklen</a:t>
                  </a:r>
                  <a:endParaRPr kumimoji="0" lang="de-DE" sz="1944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6" name="Abgerundetes Rechteck 25"/>
                <p:cNvSpPr/>
                <p:nvPr/>
              </p:nvSpPr>
              <p:spPr>
                <a:xfrm>
                  <a:off x="255003" y="5734050"/>
                  <a:ext cx="584785" cy="358775"/>
                </a:xfrm>
                <a:prstGeom prst="roundRect">
                  <a:avLst/>
                </a:prstGeom>
                <a:solidFill>
                  <a:srgbClr val="8080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148133" tIns="74066" rIns="148133" bIns="74066" rtlCol="0" anchor="ctr"/>
                <a:lstStyle/>
                <a:p>
                  <a:pPr marR="0" lvl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944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3</a:t>
                  </a:r>
                </a:p>
              </p:txBody>
            </p:sp>
          </p:grpSp>
          <p:grpSp>
            <p:nvGrpSpPr>
              <p:cNvPr id="18" name="Gruppieren 17"/>
              <p:cNvGrpSpPr/>
              <p:nvPr/>
            </p:nvGrpSpPr>
            <p:grpSpPr>
              <a:xfrm>
                <a:off x="255003" y="5300663"/>
                <a:ext cx="4832934" cy="792162"/>
                <a:chOff x="255003" y="5300663"/>
                <a:chExt cx="4832934" cy="792162"/>
              </a:xfrm>
            </p:grpSpPr>
            <p:sp>
              <p:nvSpPr>
                <p:cNvPr id="19" name="Abgerundetes Rechteck 18"/>
                <p:cNvSpPr/>
                <p:nvPr/>
              </p:nvSpPr>
              <p:spPr>
                <a:xfrm>
                  <a:off x="255003" y="5300663"/>
                  <a:ext cx="584785" cy="360362"/>
                </a:xfrm>
                <a:prstGeom prst="roundRect">
                  <a:avLst/>
                </a:prstGeom>
                <a:solidFill>
                  <a:srgbClr val="8080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148133" tIns="74066" rIns="148133" bIns="74066" rtlCol="0" anchor="ctr"/>
                <a:lstStyle/>
                <a:p>
                  <a:pPr marR="0" lvl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944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4</a:t>
                  </a:r>
                </a:p>
              </p:txBody>
            </p:sp>
            <p:sp>
              <p:nvSpPr>
                <p:cNvPr id="20" name="Abgerundetes Rechteck 19"/>
                <p:cNvSpPr/>
                <p:nvPr/>
              </p:nvSpPr>
              <p:spPr>
                <a:xfrm>
                  <a:off x="911225" y="5300664"/>
                  <a:ext cx="4176712" cy="360361"/>
                </a:xfrm>
                <a:prstGeom prst="roundRect">
                  <a:avLst/>
                </a:prstGeom>
                <a:solidFill>
                  <a:srgbClr val="740D2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148133" tIns="74066" rIns="148133" bIns="74066" rtlCol="0" anchor="ctr"/>
                <a:lstStyle/>
                <a:p>
                  <a:pPr marR="0" lvl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944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Einbindung von Fachexperten</a:t>
                  </a:r>
                </a:p>
              </p:txBody>
            </p:sp>
            <p:sp>
              <p:nvSpPr>
                <p:cNvPr id="21" name="Abgerundetes Rechteck 20"/>
                <p:cNvSpPr/>
                <p:nvPr/>
              </p:nvSpPr>
              <p:spPr>
                <a:xfrm>
                  <a:off x="911225" y="5734050"/>
                  <a:ext cx="4176712" cy="358775"/>
                </a:xfrm>
                <a:prstGeom prst="roundRect">
                  <a:avLst/>
                </a:prstGeom>
                <a:solidFill>
                  <a:srgbClr val="740D2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148133" tIns="74066" rIns="148133" bIns="74066" rtlCol="0" anchor="ctr"/>
                <a:lstStyle/>
                <a:p>
                  <a:pPr marR="0" lvl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944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Eigenverantwortliche Mitarbeiter</a:t>
                  </a:r>
                </a:p>
              </p:txBody>
            </p:sp>
            <p:sp>
              <p:nvSpPr>
                <p:cNvPr id="22" name="Abgerundetes Rechteck 21"/>
                <p:cNvSpPr/>
                <p:nvPr/>
              </p:nvSpPr>
              <p:spPr>
                <a:xfrm>
                  <a:off x="255003" y="5734050"/>
                  <a:ext cx="584785" cy="358775"/>
                </a:xfrm>
                <a:prstGeom prst="roundRect">
                  <a:avLst/>
                </a:prstGeom>
                <a:solidFill>
                  <a:srgbClr val="8080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148133" tIns="74066" rIns="148133" bIns="74066" rtlCol="0" anchor="ctr"/>
                <a:lstStyle/>
                <a:p>
                  <a:pPr marR="0" lvl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944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5</a:t>
                  </a:r>
                </a:p>
              </p:txBody>
            </p:sp>
          </p:grpSp>
        </p:grp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FC726F5C-EB5D-4AFF-AC5E-FC538C50C200}"/>
              </a:ext>
            </a:extLst>
          </p:cNvPr>
          <p:cNvGrpSpPr>
            <a:grpSpLocks/>
          </p:cNvGrpSpPr>
          <p:nvPr/>
        </p:nvGrpSpPr>
        <p:grpSpPr>
          <a:xfrm>
            <a:off x="6145819" y="2184640"/>
            <a:ext cx="5123912" cy="3393619"/>
            <a:chOff x="5795158" y="2034010"/>
            <a:chExt cx="3162909" cy="2094827"/>
          </a:xfrm>
        </p:grpSpPr>
        <p:sp>
          <p:nvSpPr>
            <p:cNvPr id="33" name="Abgerundetes Rechteck 32"/>
            <p:cNvSpPr/>
            <p:nvPr/>
          </p:nvSpPr>
          <p:spPr>
            <a:xfrm>
              <a:off x="6224622" y="2034010"/>
              <a:ext cx="2733444" cy="298506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Funktionierendes Teilprodukt</a:t>
              </a:r>
            </a:p>
          </p:txBody>
        </p:sp>
        <p:sp>
          <p:nvSpPr>
            <p:cNvPr id="34" name="Abgerundetes Rechteck 33"/>
            <p:cNvSpPr/>
            <p:nvPr/>
          </p:nvSpPr>
          <p:spPr>
            <a:xfrm>
              <a:off x="5795158" y="2034010"/>
              <a:ext cx="382712" cy="298506"/>
            </a:xfrm>
            <a:prstGeom prst="roundRect">
              <a:avLst/>
            </a:prstGeom>
            <a:solidFill>
              <a:srgbClr val="8080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</a:t>
              </a:r>
            </a:p>
          </p:txBody>
        </p:sp>
        <p:grpSp>
          <p:nvGrpSpPr>
            <p:cNvPr id="11" name="Gruppieren 10"/>
            <p:cNvGrpSpPr/>
            <p:nvPr/>
          </p:nvGrpSpPr>
          <p:grpSpPr>
            <a:xfrm>
              <a:off x="5795158" y="2391954"/>
              <a:ext cx="3162908" cy="299827"/>
              <a:chOff x="255003" y="5300662"/>
              <a:chExt cx="4832934" cy="360363"/>
            </a:xfrm>
          </p:grpSpPr>
          <p:sp>
            <p:nvSpPr>
              <p:cNvPr id="12" name="Abgerundetes Rechteck 11"/>
              <p:cNvSpPr/>
              <p:nvPr/>
            </p:nvSpPr>
            <p:spPr>
              <a:xfrm>
                <a:off x="255003" y="5300663"/>
                <a:ext cx="584785" cy="360362"/>
              </a:xfrm>
              <a:prstGeom prst="roundRect">
                <a:avLst/>
              </a:prstGeom>
              <a:solidFill>
                <a:srgbClr val="8080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48133" tIns="74066" rIns="148133" bIns="74066" rtlCol="0" anchor="ctr"/>
              <a:lstStyle/>
              <a:p>
                <a:pPr marR="0" lvl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944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8</a:t>
                </a:r>
              </a:p>
            </p:txBody>
          </p:sp>
          <p:sp>
            <p:nvSpPr>
              <p:cNvPr id="13" name="Abgerundetes Rechteck 12"/>
              <p:cNvSpPr/>
              <p:nvPr/>
            </p:nvSpPr>
            <p:spPr>
              <a:xfrm>
                <a:off x="911225" y="5300662"/>
                <a:ext cx="4176712" cy="360363"/>
              </a:xfrm>
              <a:prstGeom prst="roundRect">
                <a:avLst/>
              </a:prstGeom>
              <a:solidFill>
                <a:srgbClr val="740D2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48133" tIns="74066" rIns="148133" bIns="74066" rtlCol="0" anchor="ctr"/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944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Nachhaltiger</a:t>
                </a:r>
                <a:r>
                  <a:rPr kumimoji="0" lang="de-DE" sz="1944" b="0" i="0" u="none" strike="noStrike" kern="0" cap="none" spc="0" normalizeH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Projektfortschritt</a:t>
                </a:r>
                <a:endPara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7" name="Abgerundetes Rechteck 56"/>
            <p:cNvSpPr/>
            <p:nvPr/>
          </p:nvSpPr>
          <p:spPr>
            <a:xfrm>
              <a:off x="5795158" y="3110482"/>
              <a:ext cx="382712" cy="299827"/>
            </a:xfrm>
            <a:prstGeom prst="roundRect">
              <a:avLst/>
            </a:prstGeom>
            <a:solidFill>
              <a:srgbClr val="8080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</a:t>
              </a:r>
            </a:p>
          </p:txBody>
        </p:sp>
        <p:sp>
          <p:nvSpPr>
            <p:cNvPr id="58" name="Abgerundetes Rechteck 57"/>
            <p:cNvSpPr/>
            <p:nvPr/>
          </p:nvSpPr>
          <p:spPr>
            <a:xfrm>
              <a:off x="6224622" y="3110482"/>
              <a:ext cx="2733445" cy="299827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Einfache Lösungen</a:t>
              </a:r>
            </a:p>
          </p:txBody>
        </p:sp>
        <p:sp>
          <p:nvSpPr>
            <p:cNvPr id="59" name="Abgerundetes Rechteck 58"/>
            <p:cNvSpPr/>
            <p:nvPr/>
          </p:nvSpPr>
          <p:spPr>
            <a:xfrm>
              <a:off x="6224622" y="3471067"/>
              <a:ext cx="2733445" cy="298506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Selbstorganisierte Teams</a:t>
              </a:r>
            </a:p>
          </p:txBody>
        </p:sp>
        <p:sp>
          <p:nvSpPr>
            <p:cNvPr id="60" name="Abgerundetes Rechteck 59"/>
            <p:cNvSpPr/>
            <p:nvPr/>
          </p:nvSpPr>
          <p:spPr>
            <a:xfrm>
              <a:off x="5795158" y="3471067"/>
              <a:ext cx="382712" cy="298506"/>
            </a:xfrm>
            <a:prstGeom prst="roundRect">
              <a:avLst/>
            </a:prstGeom>
            <a:solidFill>
              <a:srgbClr val="8080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11</a:t>
              </a:r>
            </a:p>
          </p:txBody>
        </p:sp>
        <p:sp>
          <p:nvSpPr>
            <p:cNvPr id="61" name="Abgerundetes Rechteck 60"/>
            <p:cNvSpPr/>
            <p:nvPr/>
          </p:nvSpPr>
          <p:spPr>
            <a:xfrm>
              <a:off x="6224622" y="2752539"/>
              <a:ext cx="2733445" cy="298506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Erweiterbare Teilprodukte</a:t>
              </a:r>
            </a:p>
          </p:txBody>
        </p:sp>
        <p:sp>
          <p:nvSpPr>
            <p:cNvPr id="62" name="Abgerundetes Rechteck 61"/>
            <p:cNvSpPr/>
            <p:nvPr/>
          </p:nvSpPr>
          <p:spPr>
            <a:xfrm>
              <a:off x="5795158" y="2752539"/>
              <a:ext cx="382712" cy="298506"/>
            </a:xfrm>
            <a:prstGeom prst="roundRect">
              <a:avLst/>
            </a:prstGeom>
            <a:solidFill>
              <a:srgbClr val="8080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63" name="Abgerundetes Rechteck 62"/>
            <p:cNvSpPr/>
            <p:nvPr/>
          </p:nvSpPr>
          <p:spPr>
            <a:xfrm>
              <a:off x="5795158" y="3829010"/>
              <a:ext cx="382712" cy="299827"/>
            </a:xfrm>
            <a:prstGeom prst="roundRect">
              <a:avLst/>
            </a:prstGeom>
            <a:solidFill>
              <a:srgbClr val="8080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12</a:t>
              </a:r>
            </a:p>
          </p:txBody>
        </p:sp>
        <p:sp>
          <p:nvSpPr>
            <p:cNvPr id="64" name="Abgerundetes Rechteck 63"/>
            <p:cNvSpPr/>
            <p:nvPr/>
          </p:nvSpPr>
          <p:spPr>
            <a:xfrm>
              <a:off x="6224622" y="3829010"/>
              <a:ext cx="2733445" cy="299827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8133" tIns="74066" rIns="148133" bIns="74066" rtlCol="0" anchor="ctr"/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944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Kontinuierliche</a:t>
              </a:r>
              <a:r>
                <a:rPr kumimoji="0" lang="de-DE" sz="1944" b="0" i="0" u="none" strike="noStrike" kern="0" cap="none" spc="0" normalizeH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Verbesserung</a:t>
              </a:r>
              <a:endParaRPr kumimoji="0" lang="de-DE" sz="1944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Abgerundetes Rechteck 26">
            <a:extLst>
              <a:ext uri="{FF2B5EF4-FFF2-40B4-BE49-F238E27FC236}">
                <a16:creationId xmlns:a16="http://schemas.microsoft.com/office/drawing/2014/main" id="{5549FEE6-1DB8-409A-BB47-C6EEEEA3B465}"/>
              </a:ext>
            </a:extLst>
          </p:cNvPr>
          <p:cNvSpPr/>
          <p:nvPr/>
        </p:nvSpPr>
        <p:spPr>
          <a:xfrm>
            <a:off x="6145819" y="1591097"/>
            <a:ext cx="619993" cy="483580"/>
          </a:xfrm>
          <a:prstGeom prst="roundRect">
            <a:avLst/>
          </a:prstGeom>
          <a:solidFill>
            <a:srgbClr val="8080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4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Nr.</a:t>
            </a:r>
          </a:p>
        </p:txBody>
      </p:sp>
      <p:sp>
        <p:nvSpPr>
          <p:cNvPr id="70" name="Abgerundetes Rechteck 27">
            <a:extLst>
              <a:ext uri="{FF2B5EF4-FFF2-40B4-BE49-F238E27FC236}">
                <a16:creationId xmlns:a16="http://schemas.microsoft.com/office/drawing/2014/main" id="{241A96CA-3C36-4157-B9E1-29ECA7782D33}"/>
              </a:ext>
            </a:extLst>
          </p:cNvPr>
          <p:cNvSpPr/>
          <p:nvPr/>
        </p:nvSpPr>
        <p:spPr>
          <a:xfrm>
            <a:off x="6841550" y="1591097"/>
            <a:ext cx="4428180" cy="483580"/>
          </a:xfrm>
          <a:prstGeom prst="roundRect">
            <a:avLst/>
          </a:prstGeom>
          <a:solidFill>
            <a:srgbClr val="8080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4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Prinzip</a:t>
            </a:r>
          </a:p>
        </p:txBody>
      </p:sp>
      <p:pic>
        <p:nvPicPr>
          <p:cNvPr id="45" name="Grafik 44">
            <a:extLst>
              <a:ext uri="{FF2B5EF4-FFF2-40B4-BE49-F238E27FC236}">
                <a16:creationId xmlns:a16="http://schemas.microsoft.com/office/drawing/2014/main" id="{7E79664F-60A9-4F67-A68E-620C16DB4E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42956" y="1647136"/>
            <a:ext cx="360000" cy="360000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71034114-C089-4502-BBB3-AF9F30D94B4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26672" y="1657041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07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5. Agile Techniken</a:t>
            </a:r>
            <a:r>
              <a:rPr kumimoji="0" lang="de-DE" sz="2800" b="0" i="0" u="none" strike="noStrike" kern="0" cap="none" spc="0" normalizeH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im Überblick</a:t>
            </a:r>
            <a:endParaRPr kumimoji="0" lang="de-DE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87745" y="1537854"/>
            <a:ext cx="12016509" cy="4572000"/>
            <a:chOff x="87745" y="1537854"/>
            <a:chExt cx="12016509" cy="4572000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87745" y="1537854"/>
              <a:ext cx="12016509" cy="4572000"/>
              <a:chOff x="87745" y="1537854"/>
              <a:chExt cx="12016509" cy="4572000"/>
            </a:xfrm>
          </p:grpSpPr>
          <p:sp>
            <p:nvSpPr>
              <p:cNvPr id="18" name="Abgerundetes Rechteck 17"/>
              <p:cNvSpPr/>
              <p:nvPr/>
            </p:nvSpPr>
            <p:spPr>
              <a:xfrm>
                <a:off x="2724727" y="1560945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Anwendungsfälle (Use Cases)</a:t>
                </a:r>
              </a:p>
            </p:txBody>
          </p:sp>
          <p:sp>
            <p:nvSpPr>
              <p:cNvPr id="19" name="Abgerundetes Rechteck 18"/>
              <p:cNvSpPr/>
              <p:nvPr/>
            </p:nvSpPr>
            <p:spPr>
              <a:xfrm>
                <a:off x="1768763" y="1981200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Burn</a:t>
                </a: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Down Charts</a:t>
                </a:r>
              </a:p>
            </p:txBody>
          </p:sp>
          <p:sp>
            <p:nvSpPr>
              <p:cNvPr id="20" name="Abgerundetes Rechteck 19"/>
              <p:cNvSpPr/>
              <p:nvPr/>
            </p:nvSpPr>
            <p:spPr>
              <a:xfrm>
                <a:off x="1163781" y="2401454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Product </a:t>
                </a:r>
                <a:r>
                  <a:rPr kumimoji="0" lang="de-DE" sz="13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Backlog</a:t>
                </a:r>
                <a:endParaRPr kumimoji="0" lang="de-DE" sz="13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Abgerundetes Rechteck 20"/>
              <p:cNvSpPr/>
              <p:nvPr/>
            </p:nvSpPr>
            <p:spPr>
              <a:xfrm>
                <a:off x="651163" y="2793999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Retrospektive</a:t>
                </a:r>
              </a:p>
            </p:txBody>
          </p:sp>
          <p:sp>
            <p:nvSpPr>
              <p:cNvPr id="22" name="Abgerundetes Rechteck 21"/>
              <p:cNvSpPr/>
              <p:nvPr/>
            </p:nvSpPr>
            <p:spPr>
              <a:xfrm>
                <a:off x="147782" y="3195782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Persona</a:t>
                </a:r>
              </a:p>
            </p:txBody>
          </p:sp>
          <p:sp>
            <p:nvSpPr>
              <p:cNvPr id="23" name="Abgerundetes Rechteck 22"/>
              <p:cNvSpPr/>
              <p:nvPr/>
            </p:nvSpPr>
            <p:spPr>
              <a:xfrm>
                <a:off x="87745" y="3606799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Iteration (Sprint)</a:t>
                </a:r>
              </a:p>
            </p:txBody>
          </p:sp>
          <p:sp>
            <p:nvSpPr>
              <p:cNvPr id="24" name="Abgerundetes Rechteck 23"/>
              <p:cNvSpPr/>
              <p:nvPr/>
            </p:nvSpPr>
            <p:spPr>
              <a:xfrm>
                <a:off x="147781" y="4008582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Daily Stand-</a:t>
                </a:r>
                <a:r>
                  <a:rPr kumimoji="0" lang="de-DE" sz="13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up</a:t>
                </a: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Meetings</a:t>
                </a:r>
              </a:p>
            </p:txBody>
          </p:sp>
          <p:sp>
            <p:nvSpPr>
              <p:cNvPr id="25" name="Abgerundetes Rechteck 24"/>
              <p:cNvSpPr/>
              <p:nvPr/>
            </p:nvSpPr>
            <p:spPr>
              <a:xfrm>
                <a:off x="623454" y="4401127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WIP-Limits</a:t>
                </a:r>
              </a:p>
            </p:txBody>
          </p:sp>
          <p:sp>
            <p:nvSpPr>
              <p:cNvPr id="26" name="Abgerundetes Rechteck 25"/>
              <p:cNvSpPr/>
              <p:nvPr/>
            </p:nvSpPr>
            <p:spPr>
              <a:xfrm>
                <a:off x="1163781" y="4830617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Retrospektive</a:t>
                </a:r>
              </a:p>
            </p:txBody>
          </p:sp>
          <p:sp>
            <p:nvSpPr>
              <p:cNvPr id="27" name="Abgerundetes Rechteck 26"/>
              <p:cNvSpPr/>
              <p:nvPr/>
            </p:nvSpPr>
            <p:spPr>
              <a:xfrm>
                <a:off x="1750291" y="5223163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Story Points</a:t>
                </a:r>
              </a:p>
            </p:txBody>
          </p:sp>
          <p:sp>
            <p:nvSpPr>
              <p:cNvPr id="28" name="Abgerundetes Rechteck 27"/>
              <p:cNvSpPr/>
              <p:nvPr/>
            </p:nvSpPr>
            <p:spPr>
              <a:xfrm>
                <a:off x="2733963" y="5624945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Selbstorganisierte Teams</a:t>
                </a:r>
              </a:p>
            </p:txBody>
          </p:sp>
          <p:sp>
            <p:nvSpPr>
              <p:cNvPr id="29" name="Abgerundetes Rechteck 28"/>
              <p:cNvSpPr/>
              <p:nvPr/>
            </p:nvSpPr>
            <p:spPr>
              <a:xfrm>
                <a:off x="5010727" y="5749635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Osmotische Kommunikation</a:t>
                </a:r>
              </a:p>
            </p:txBody>
          </p:sp>
          <p:sp>
            <p:nvSpPr>
              <p:cNvPr id="30" name="Abgerundetes Rechteck 29"/>
              <p:cNvSpPr/>
              <p:nvPr/>
            </p:nvSpPr>
            <p:spPr>
              <a:xfrm>
                <a:off x="7287491" y="5624945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Planning</a:t>
                </a: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Poker</a:t>
                </a:r>
              </a:p>
            </p:txBody>
          </p:sp>
          <p:sp>
            <p:nvSpPr>
              <p:cNvPr id="31" name="Abgerundetes Rechteck 30"/>
              <p:cNvSpPr/>
              <p:nvPr/>
            </p:nvSpPr>
            <p:spPr>
              <a:xfrm>
                <a:off x="8086436" y="5223163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Timeboxing</a:t>
                </a:r>
                <a:endParaRPr kumimoji="0" lang="de-DE" sz="13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Abgerundetes Rechteck 31"/>
              <p:cNvSpPr/>
              <p:nvPr/>
            </p:nvSpPr>
            <p:spPr>
              <a:xfrm>
                <a:off x="8691418" y="4802909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Definition </a:t>
                </a:r>
                <a:r>
                  <a:rPr kumimoji="0" lang="de-DE" sz="13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</a:t>
                </a: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de-DE" sz="13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Done</a:t>
                </a:r>
                <a:endParaRPr kumimoji="0" lang="de-DE" sz="13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Abgerundetes Rechteck 32"/>
              <p:cNvSpPr/>
              <p:nvPr/>
            </p:nvSpPr>
            <p:spPr>
              <a:xfrm>
                <a:off x="9277927" y="4410363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Task Board</a:t>
                </a:r>
              </a:p>
            </p:txBody>
          </p:sp>
          <p:sp>
            <p:nvSpPr>
              <p:cNvPr id="34" name="Abgerundetes Rechteck 33"/>
              <p:cNvSpPr/>
              <p:nvPr/>
            </p:nvSpPr>
            <p:spPr>
              <a:xfrm>
                <a:off x="9753600" y="4017818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Kontinuierliche Integration</a:t>
                </a:r>
              </a:p>
            </p:txBody>
          </p:sp>
          <p:sp>
            <p:nvSpPr>
              <p:cNvPr id="35" name="Abgerundetes Rechteck 34"/>
              <p:cNvSpPr/>
              <p:nvPr/>
            </p:nvSpPr>
            <p:spPr>
              <a:xfrm>
                <a:off x="9878290" y="3616036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Einfachheit</a:t>
                </a:r>
              </a:p>
            </p:txBody>
          </p:sp>
          <p:sp>
            <p:nvSpPr>
              <p:cNvPr id="36" name="Abgerundetes Rechteck 35"/>
              <p:cNvSpPr/>
              <p:nvPr/>
            </p:nvSpPr>
            <p:spPr>
              <a:xfrm>
                <a:off x="9772073" y="3214254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Inkrement</a:t>
                </a:r>
              </a:p>
            </p:txBody>
          </p:sp>
          <p:sp>
            <p:nvSpPr>
              <p:cNvPr id="37" name="Abgerundetes Rechteck 36"/>
              <p:cNvSpPr/>
              <p:nvPr/>
            </p:nvSpPr>
            <p:spPr>
              <a:xfrm>
                <a:off x="9314872" y="2794000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Review</a:t>
                </a:r>
              </a:p>
            </p:txBody>
          </p:sp>
          <p:sp>
            <p:nvSpPr>
              <p:cNvPr id="38" name="Abgerundetes Rechteck 37"/>
              <p:cNvSpPr/>
              <p:nvPr/>
            </p:nvSpPr>
            <p:spPr>
              <a:xfrm>
                <a:off x="8654472" y="2373745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Spike</a:t>
                </a:r>
              </a:p>
            </p:txBody>
          </p:sp>
          <p:sp>
            <p:nvSpPr>
              <p:cNvPr id="39" name="Abgerundetes Rechteck 38"/>
              <p:cNvSpPr/>
              <p:nvPr/>
            </p:nvSpPr>
            <p:spPr>
              <a:xfrm>
                <a:off x="8049490" y="1969510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Story Making</a:t>
                </a:r>
              </a:p>
            </p:txBody>
          </p:sp>
          <p:sp>
            <p:nvSpPr>
              <p:cNvPr id="40" name="Abgerundetes Rechteck 39"/>
              <p:cNvSpPr/>
              <p:nvPr/>
            </p:nvSpPr>
            <p:spPr>
              <a:xfrm>
                <a:off x="7287490" y="1570181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Epics</a:t>
                </a:r>
              </a:p>
            </p:txBody>
          </p:sp>
          <p:sp>
            <p:nvSpPr>
              <p:cNvPr id="41" name="Abgerundetes Rechteck 40"/>
              <p:cNvSpPr/>
              <p:nvPr/>
            </p:nvSpPr>
            <p:spPr>
              <a:xfrm>
                <a:off x="5010727" y="1537854"/>
                <a:ext cx="2225964" cy="360219"/>
              </a:xfrm>
              <a:prstGeom prst="roundRect">
                <a:avLst/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3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User Stories</a:t>
                </a:r>
              </a:p>
            </p:txBody>
          </p:sp>
        </p:grpSp>
        <p:sp>
          <p:nvSpPr>
            <p:cNvPr id="17" name="Abgerundetes Rechteck 16"/>
            <p:cNvSpPr/>
            <p:nvPr/>
          </p:nvSpPr>
          <p:spPr>
            <a:xfrm>
              <a:off x="4937760" y="3108960"/>
              <a:ext cx="2327564" cy="1363287"/>
            </a:xfrm>
            <a:prstGeom prst="roundRect">
              <a:avLst>
                <a:gd name="adj" fmla="val 21546"/>
              </a:avLst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Agile Techniken</a:t>
              </a:r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8CF2CB7B-D57F-4CCE-A1F5-02F79C03229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5999" y="3596927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5. Agile Techniken im Überblick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334963" y="1773239"/>
            <a:ext cx="9590433" cy="4444682"/>
            <a:chOff x="712097" y="1612669"/>
            <a:chExt cx="9213299" cy="3593961"/>
          </a:xfrm>
        </p:grpSpPr>
        <p:sp>
          <p:nvSpPr>
            <p:cNvPr id="11" name="Abgerundetes Rechteck 10"/>
            <p:cNvSpPr/>
            <p:nvPr/>
          </p:nvSpPr>
          <p:spPr>
            <a:xfrm>
              <a:off x="712097" y="3829010"/>
              <a:ext cx="2629225" cy="299827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Review</a:t>
              </a:r>
            </a:p>
          </p:txBody>
        </p:sp>
        <p:sp>
          <p:nvSpPr>
            <p:cNvPr id="12" name="Abgerundetes Rechteck 11"/>
            <p:cNvSpPr/>
            <p:nvPr/>
          </p:nvSpPr>
          <p:spPr>
            <a:xfrm>
              <a:off x="712097" y="4189595"/>
              <a:ext cx="2629225" cy="298506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Task Board</a:t>
              </a:r>
            </a:p>
          </p:txBody>
        </p:sp>
        <p:sp>
          <p:nvSpPr>
            <p:cNvPr id="14" name="Abgerundetes Rechteck 13"/>
            <p:cNvSpPr/>
            <p:nvPr/>
          </p:nvSpPr>
          <p:spPr>
            <a:xfrm>
              <a:off x="712098" y="1612669"/>
              <a:ext cx="2629226" cy="359264"/>
            </a:xfrm>
            <a:prstGeom prst="roundRect">
              <a:avLst/>
            </a:prstGeom>
            <a:solidFill>
              <a:srgbClr val="8080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Prinzip</a:t>
              </a:r>
            </a:p>
          </p:txBody>
        </p:sp>
        <p:sp>
          <p:nvSpPr>
            <p:cNvPr id="15" name="Abgerundetes Rechteck 14"/>
            <p:cNvSpPr/>
            <p:nvPr/>
          </p:nvSpPr>
          <p:spPr>
            <a:xfrm>
              <a:off x="712098" y="2032691"/>
              <a:ext cx="2629226" cy="298506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dirty="0">
                  <a:solidFill>
                    <a:prstClr val="white"/>
                  </a:solidFill>
                  <a:latin typeface="Calibri" panose="020F0502020204030204"/>
                </a:rPr>
                <a:t>Anwendungsfälle (</a:t>
              </a:r>
              <a:r>
                <a:rPr lang="de-DE" sz="1400" kern="0" dirty="0" err="1">
                  <a:solidFill>
                    <a:prstClr val="white"/>
                  </a:solidFill>
                  <a:latin typeface="Calibri" panose="020F0502020204030204"/>
                </a:rPr>
                <a:t>Use</a:t>
              </a:r>
              <a:r>
                <a:rPr lang="de-DE" sz="1400" kern="0" dirty="0">
                  <a:solidFill>
                    <a:prstClr val="white"/>
                  </a:solidFill>
                  <a:latin typeface="Calibri" panose="020F0502020204030204"/>
                </a:rPr>
                <a:t> Cases)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6" name="Abgerundetes Rechteck 15"/>
            <p:cNvSpPr/>
            <p:nvPr/>
          </p:nvSpPr>
          <p:spPr>
            <a:xfrm>
              <a:off x="712097" y="2391954"/>
              <a:ext cx="2629225" cy="299828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User Stories</a:t>
              </a:r>
            </a:p>
          </p:txBody>
        </p:sp>
        <p:sp>
          <p:nvSpPr>
            <p:cNvPr id="17" name="Abgerundetes Rechteck 16"/>
            <p:cNvSpPr/>
            <p:nvPr/>
          </p:nvSpPr>
          <p:spPr>
            <a:xfrm>
              <a:off x="712097" y="2752540"/>
              <a:ext cx="2629225" cy="298506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noProof="0">
                  <a:solidFill>
                    <a:prstClr val="white"/>
                  </a:solidFill>
                  <a:latin typeface="Calibri" panose="020F0502020204030204"/>
                </a:rPr>
                <a:t>Product Packing</a:t>
              </a: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8" name="Abgerundetes Rechteck 17"/>
            <p:cNvSpPr/>
            <p:nvPr/>
          </p:nvSpPr>
          <p:spPr>
            <a:xfrm>
              <a:off x="712097" y="3110484"/>
              <a:ext cx="2629225" cy="299826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Iteration (Sprint)</a:t>
              </a:r>
            </a:p>
          </p:txBody>
        </p:sp>
        <p:sp>
          <p:nvSpPr>
            <p:cNvPr id="19" name="Abgerundetes Rechteck 18"/>
            <p:cNvSpPr/>
            <p:nvPr/>
          </p:nvSpPr>
          <p:spPr>
            <a:xfrm>
              <a:off x="712097" y="3471068"/>
              <a:ext cx="2629225" cy="298506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Inkrement</a:t>
              </a:r>
            </a:p>
          </p:txBody>
        </p:sp>
        <p:sp>
          <p:nvSpPr>
            <p:cNvPr id="20" name="Abgerundetes Rechteck 19"/>
            <p:cNvSpPr/>
            <p:nvPr/>
          </p:nvSpPr>
          <p:spPr>
            <a:xfrm>
              <a:off x="712097" y="4547539"/>
              <a:ext cx="2629225" cy="299827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Daily Stand-</a:t>
              </a:r>
              <a:r>
                <a:rPr kumimoji="0" lang="de-DE" sz="14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up</a:t>
              </a: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Meetings</a:t>
              </a:r>
            </a:p>
          </p:txBody>
        </p:sp>
        <p:sp>
          <p:nvSpPr>
            <p:cNvPr id="21" name="Abgerundetes Rechteck 20"/>
            <p:cNvSpPr/>
            <p:nvPr/>
          </p:nvSpPr>
          <p:spPr>
            <a:xfrm>
              <a:off x="3445028" y="1612669"/>
              <a:ext cx="6480368" cy="359264"/>
            </a:xfrm>
            <a:prstGeom prst="roundRect">
              <a:avLst/>
            </a:prstGeom>
            <a:solidFill>
              <a:srgbClr val="8080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Beschreibung</a:t>
              </a:r>
            </a:p>
          </p:txBody>
        </p:sp>
        <p:sp>
          <p:nvSpPr>
            <p:cNvPr id="22" name="Abgerundetes Rechteck 21"/>
            <p:cNvSpPr/>
            <p:nvPr/>
          </p:nvSpPr>
          <p:spPr>
            <a:xfrm>
              <a:off x="3445028" y="3829011"/>
              <a:ext cx="6480368" cy="299827"/>
            </a:xfrm>
            <a:prstGeom prst="roundRect">
              <a:avLst/>
            </a:prstGeom>
            <a:solidFill>
              <a:srgbClr val="C89F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Sitzung</a:t>
              </a:r>
              <a:r>
                <a:rPr lang="de-DE" sz="1200" kern="0">
                  <a:solidFill>
                    <a:prstClr val="white"/>
                  </a:solidFill>
                  <a:latin typeface="Calibri" panose="020F0502020204030204"/>
                </a:rPr>
                <a:t>, in der Kunden/Stakeholder Rückmeldungen zu einem Teilprodukt geben</a:t>
              </a: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3" name="Abgerundetes Rechteck 22"/>
            <p:cNvSpPr/>
            <p:nvPr/>
          </p:nvSpPr>
          <p:spPr>
            <a:xfrm>
              <a:off x="3445028" y="4189596"/>
              <a:ext cx="6480368" cy="298506"/>
            </a:xfrm>
            <a:prstGeom prst="roundRect">
              <a:avLst/>
            </a:prstGeom>
            <a:solidFill>
              <a:srgbClr val="C89F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kern="0">
                  <a:solidFill>
                    <a:prstClr val="white"/>
                  </a:solidFill>
                  <a:latin typeface="Calibri" panose="020F0502020204030204"/>
                </a:rPr>
                <a:t>Übersicht über aktuelle Aufgaben</a:t>
              </a: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4" name="Abgerundetes Rechteck 23"/>
            <p:cNvSpPr/>
            <p:nvPr/>
          </p:nvSpPr>
          <p:spPr>
            <a:xfrm>
              <a:off x="3445028" y="2032691"/>
              <a:ext cx="6480368" cy="298506"/>
            </a:xfrm>
            <a:prstGeom prst="roundRect">
              <a:avLst/>
            </a:prstGeom>
            <a:solidFill>
              <a:srgbClr val="C89F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kern="0" dirty="0">
                  <a:solidFill>
                    <a:prstClr val="white"/>
                  </a:solidFill>
                  <a:latin typeface="Calibri" panose="020F0502020204030204"/>
                </a:rPr>
                <a:t>Ausführliche Beschreibung von Anforderungen aus Kundensicht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5" name="Abgerundetes Rechteck 24"/>
            <p:cNvSpPr/>
            <p:nvPr/>
          </p:nvSpPr>
          <p:spPr>
            <a:xfrm>
              <a:off x="3445028" y="2391955"/>
              <a:ext cx="6480368" cy="299827"/>
            </a:xfrm>
            <a:prstGeom prst="roundRect">
              <a:avLst/>
            </a:prstGeom>
            <a:solidFill>
              <a:srgbClr val="C89F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Prägnante</a:t>
              </a:r>
              <a:r>
                <a:rPr kumimoji="0" lang="de-DE" sz="1200" b="0" i="0" u="none" strike="noStrike" kern="0" cap="none" spc="0" normalizeH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Beschreibung von Anforderungen aus Kundensicht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Abgerundetes Rechteck 25"/>
            <p:cNvSpPr/>
            <p:nvPr/>
          </p:nvSpPr>
          <p:spPr>
            <a:xfrm>
              <a:off x="3445028" y="2752540"/>
              <a:ext cx="6480368" cy="298506"/>
            </a:xfrm>
            <a:prstGeom prst="roundRect">
              <a:avLst/>
            </a:prstGeom>
            <a:solidFill>
              <a:srgbClr val="C89F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kern="0">
                  <a:solidFill>
                    <a:prstClr val="white"/>
                  </a:solidFill>
                  <a:latin typeface="Calibri" panose="020F0502020204030204"/>
                </a:rPr>
                <a:t>Sammlung der Anforderungen (meist User Stories und Epics) eines Produktes</a:t>
              </a: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7" name="Abgerundetes Rechteck 26"/>
            <p:cNvSpPr/>
            <p:nvPr/>
          </p:nvSpPr>
          <p:spPr>
            <a:xfrm>
              <a:off x="3445028" y="3110483"/>
              <a:ext cx="6480368" cy="299827"/>
            </a:xfrm>
            <a:prstGeom prst="roundRect">
              <a:avLst/>
            </a:prstGeom>
            <a:solidFill>
              <a:srgbClr val="C89F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Zeitraum für</a:t>
              </a:r>
              <a:r>
                <a:rPr kumimoji="0" lang="de-DE" sz="1200" b="0" i="0" u="none" strike="noStrike" kern="0" cap="none" spc="0" normalizeH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 die Entwicklung eines Teilproduktes bzw.</a:t>
              </a:r>
              <a:r>
                <a:rPr lang="de-DE" sz="1200" kern="0" dirty="0">
                  <a:solidFill>
                    <a:prstClr val="white"/>
                  </a:solidFill>
                  <a:latin typeface="Calibri" panose="020F0502020204030204"/>
                </a:rPr>
                <a:t> eines Inkrements. In der Methodik </a:t>
              </a:r>
              <a:r>
                <a:rPr lang="de-DE" sz="1200" kern="0" dirty="0" err="1">
                  <a:solidFill>
                    <a:prstClr val="white"/>
                  </a:solidFill>
                  <a:latin typeface="Calibri" panose="020F0502020204030204"/>
                </a:rPr>
                <a:t>Scrum</a:t>
              </a:r>
              <a:r>
                <a:rPr lang="de-DE" sz="1200" kern="0" dirty="0">
                  <a:solidFill>
                    <a:prstClr val="white"/>
                  </a:solidFill>
                  <a:latin typeface="Calibri" panose="020F0502020204030204"/>
                </a:rPr>
                <a:t> werden Iterationen als „Sprints“ bezeichnet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" name="Abgerundetes Rechteck 27"/>
            <p:cNvSpPr/>
            <p:nvPr/>
          </p:nvSpPr>
          <p:spPr>
            <a:xfrm>
              <a:off x="3445028" y="3471068"/>
              <a:ext cx="6480368" cy="298506"/>
            </a:xfrm>
            <a:prstGeom prst="roundRect">
              <a:avLst/>
            </a:prstGeom>
            <a:solidFill>
              <a:srgbClr val="C89F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Teilprodukt,</a:t>
              </a:r>
              <a:r>
                <a:rPr kumimoji="0" lang="de-DE" sz="1200" b="0" i="0" u="none" strike="noStrike" kern="0" cap="none" spc="0" normalizeH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zu dem Kundenrückmeldungen eingeholt werden können</a:t>
              </a: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Abgerundetes Rechteck 28"/>
            <p:cNvSpPr/>
            <p:nvPr/>
          </p:nvSpPr>
          <p:spPr>
            <a:xfrm>
              <a:off x="3445028" y="4547539"/>
              <a:ext cx="6480368" cy="299827"/>
            </a:xfrm>
            <a:prstGeom prst="roundRect">
              <a:avLst/>
            </a:prstGeom>
            <a:solidFill>
              <a:srgbClr val="C89F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Effiziente</a:t>
              </a:r>
              <a:r>
                <a:rPr kumimoji="0" lang="de-DE" sz="1200" b="0" i="0" u="none" strike="noStrike" kern="0" cap="none" spc="0" normalizeH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 Statusmeetings: tägliche Besprechungen im Stehen</a:t>
              </a: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" name="Abgerundetes Rechteck 29"/>
            <p:cNvSpPr/>
            <p:nvPr/>
          </p:nvSpPr>
          <p:spPr>
            <a:xfrm>
              <a:off x="712098" y="4908124"/>
              <a:ext cx="2629226" cy="298506"/>
            </a:xfrm>
            <a:prstGeom prst="roundRect">
              <a:avLst/>
            </a:prstGeom>
            <a:solidFill>
              <a:srgbClr val="740D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Retrospektive</a:t>
              </a:r>
            </a:p>
          </p:txBody>
        </p:sp>
        <p:sp>
          <p:nvSpPr>
            <p:cNvPr id="31" name="Abgerundetes Rechteck 30"/>
            <p:cNvSpPr/>
            <p:nvPr/>
          </p:nvSpPr>
          <p:spPr>
            <a:xfrm>
              <a:off x="3445028" y="4908124"/>
              <a:ext cx="6480368" cy="298506"/>
            </a:xfrm>
            <a:prstGeom prst="roundRect">
              <a:avLst/>
            </a:prstGeom>
            <a:solidFill>
              <a:srgbClr val="C89F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" rIns="36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Sitzung, in der das Entwicklungsteam die eigene</a:t>
              </a:r>
              <a:r>
                <a:rPr kumimoji="0" lang="de-DE" sz="1200" b="0" i="0" u="none" strike="noStrike" kern="0" cap="none" spc="0" normalizeH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Zusammenarbeit reflektiert und optimiert</a:t>
              </a: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CAF79643-CFEF-4C1E-A95D-7D97AE830A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92235" y="1815391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07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1"/>
  <p:tag name="MIO_SHOW_DATE" val="False"/>
  <p:tag name="MIO_SHOW_FOOTER" val="False"/>
  <p:tag name="MIO_SHOW_PAGENUMBER" val="False"/>
  <p:tag name="MIO_AVOID_BLANK_LAYOUT" val="True"/>
  <p:tag name="MIO_CD_LAYOUT_VALID_AREA" val="False"/>
  <p:tag name="MIO_NUMBER_OF_VALID_LAYOUTS" val="8"/>
  <p:tag name="MIO_HDS" val="True"/>
  <p:tag name="MIO_SKIPVERSION" val="01.01.0001 00:00:00"/>
  <p:tag name="MIO_EKGUID" val="734b5f3c-252a-4a49-8798-b47f4527c7c1"/>
  <p:tag name="MIO_UPDATE" val="True"/>
  <p:tag name="MIO_VERSION" val="10.02.2020 12:44:50"/>
  <p:tag name="MIO_DBID" val="067E5F22-164C-4316-9CC1-72F38E219372"/>
  <p:tag name="MIO_LASTDOWNLOADED" val="27.05.2021 14:31:26"/>
  <p:tag name="MIO_OBJECTNAME" val="IFA-Master v3.4 16:9"/>
  <p:tag name="MIO_CDID" val="7a67b6ad-2868-4f66-ab37-1cb1201d51f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4pxJQVoMqBymeiWb5V0Pg"/>
</p:tagLst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Leere Präsentation">
  <a:themeElements>
    <a:clrScheme name="Benutzerdefiniert 1">
      <a:dk1>
        <a:srgbClr val="000000"/>
      </a:dk1>
      <a:lt1>
        <a:srgbClr val="FFFFFF"/>
      </a:lt1>
      <a:dk2>
        <a:srgbClr val="F7F7F7"/>
      </a:dk2>
      <a:lt2>
        <a:srgbClr val="4C4C4C"/>
      </a:lt2>
      <a:accent1>
        <a:srgbClr val="E5E5E5"/>
      </a:accent1>
      <a:accent2>
        <a:srgbClr val="E51D44"/>
      </a:accent2>
      <a:accent3>
        <a:srgbClr val="00509B"/>
      </a:accent3>
      <a:accent4>
        <a:srgbClr val="B2CAE1"/>
      </a:accent4>
      <a:accent5>
        <a:srgbClr val="003C74"/>
      </a:accent5>
      <a:accent6>
        <a:srgbClr val="E5EDF5"/>
      </a:accent6>
      <a:hlink>
        <a:srgbClr val="00284D"/>
      </a:hlink>
      <a:folHlink>
        <a:srgbClr val="B2CAE1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B96BFEBF-D925-4919-96BE-4B33A5DBC226}">
  <we:reference id="wa104381063" version="1.0.0.1" store="de-DE" storeType="OMEX"/>
  <we:alternateReferences>
    <we:reference id="WA104381063" version="1.0.0.1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1611</Words>
  <Application>Microsoft Office PowerPoint</Application>
  <PresentationFormat>Breitbild</PresentationFormat>
  <Paragraphs>417</Paragraphs>
  <Slides>23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1" baseType="lpstr">
      <vt:lpstr>ＭＳ Ｐゴシック</vt:lpstr>
      <vt:lpstr>Arial</vt:lpstr>
      <vt:lpstr>Calibri</vt:lpstr>
      <vt:lpstr>Calibri Light</vt:lpstr>
      <vt:lpstr>Wingdings</vt:lpstr>
      <vt:lpstr>1_Office</vt:lpstr>
      <vt:lpstr>4_Leere Präsentation</vt:lpstr>
      <vt:lpstr>think-cell Folie</vt:lpstr>
      <vt:lpstr>Grundlagen des agilen Projektmanagements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Quiz  Grundlagen des agilen  Projektmanagements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Fotoalbum</dc:title>
  <dc:creator>tanya jahangirkhani</dc:creator>
  <cp:lastModifiedBy>Hiwi FAP2</cp:lastModifiedBy>
  <cp:revision>31</cp:revision>
  <dcterms:created xsi:type="dcterms:W3CDTF">2023-10-23T07:46:15Z</dcterms:created>
  <dcterms:modified xsi:type="dcterms:W3CDTF">2024-01-09T10:02:14Z</dcterms:modified>
</cp:coreProperties>
</file>