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media/image12.bin" ContentType="image/x-emf"/>
  <Override PartName="/ppt/media/image13.bin" ContentType="image/png"/>
  <Override PartName="/ppt/media/image14.bin" ContentType="image/jpeg"/>
  <Override PartName="/ppt/media/image15.bin" ContentType="image/png"/>
  <Override PartName="/ppt/media/image16.bin" ContentType="image/jpeg"/>
  <Override PartName="/ppt/media/image17.bin"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8"/>
  </p:notesMasterIdLst>
  <p:sldIdLst>
    <p:sldId id="316" r:id="rId3"/>
    <p:sldId id="317" r:id="rId4"/>
    <p:sldId id="318" r:id="rId5"/>
    <p:sldId id="356" r:id="rId6"/>
    <p:sldId id="366" r:id="rId7"/>
    <p:sldId id="358" r:id="rId8"/>
    <p:sldId id="324" r:id="rId9"/>
    <p:sldId id="362" r:id="rId10"/>
    <p:sldId id="365" r:id="rId11"/>
    <p:sldId id="368" r:id="rId12"/>
    <p:sldId id="371" r:id="rId13"/>
    <p:sldId id="330" r:id="rId14"/>
    <p:sldId id="328" r:id="rId15"/>
    <p:sldId id="331" r:id="rId16"/>
    <p:sldId id="342" r:id="rId17"/>
    <p:sldId id="343" r:id="rId18"/>
    <p:sldId id="332" r:id="rId19"/>
    <p:sldId id="333" r:id="rId20"/>
    <p:sldId id="334" r:id="rId21"/>
    <p:sldId id="335" r:id="rId22"/>
    <p:sldId id="336" r:id="rId23"/>
    <p:sldId id="337" r:id="rId24"/>
    <p:sldId id="338" r:id="rId25"/>
    <p:sldId id="339" r:id="rId26"/>
    <p:sldId id="340" r:id="rId27"/>
    <p:sldId id="341" r:id="rId28"/>
    <p:sldId id="344" r:id="rId29"/>
    <p:sldId id="345" r:id="rId30"/>
    <p:sldId id="346" r:id="rId31"/>
    <p:sldId id="347" r:id="rId32"/>
    <p:sldId id="350" r:id="rId33"/>
    <p:sldId id="353" r:id="rId34"/>
    <p:sldId id="348" r:id="rId35"/>
    <p:sldId id="349" r:id="rId36"/>
    <p:sldId id="351" r:id="rId37"/>
  </p:sldIdLst>
  <p:sldSz cx="12192000" cy="6858000"/>
  <p:notesSz cx="6858000" cy="9144000"/>
  <p:photoAlbum/>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11" userDrawn="1">
          <p15:clr>
            <a:srgbClr val="A4A3A4"/>
          </p15:clr>
        </p15:guide>
        <p15:guide id="3" pos="1459" userDrawn="1">
          <p15:clr>
            <a:srgbClr val="A4A3A4"/>
          </p15:clr>
        </p15:guide>
        <p15:guide id="4" orient="horz" pos="3838" userDrawn="1">
          <p15:clr>
            <a:srgbClr val="A4A3A4"/>
          </p15:clr>
        </p15:guide>
        <p15:guide id="5" pos="7219" userDrawn="1">
          <p15:clr>
            <a:srgbClr val="A4A3A4"/>
          </p15:clr>
        </p15:guide>
        <p15:guide id="7" orient="horz" pos="1207" userDrawn="1">
          <p15:clr>
            <a:srgbClr val="A4A3A4"/>
          </p15:clr>
        </p15:guide>
        <p15:guide id="8" pos="7559" userDrawn="1">
          <p15:clr>
            <a:srgbClr val="A4A3A4"/>
          </p15:clr>
        </p15:guide>
        <p15:guide id="9" orient="horz" pos="1820" userDrawn="1">
          <p15:clr>
            <a:srgbClr val="A4A3A4"/>
          </p15:clr>
        </p15:guide>
        <p15:guide id="11" orient="horz" pos="1661" userDrawn="1">
          <p15:clr>
            <a:srgbClr val="A4A3A4"/>
          </p15:clr>
        </p15:guide>
        <p15:guide id="12" orient="horz" pos="482" userDrawn="1">
          <p15:clr>
            <a:srgbClr val="A4A3A4"/>
          </p15:clr>
        </p15:guide>
        <p15:guide id="13" orient="horz" pos="1003" userDrawn="1">
          <p15:clr>
            <a:srgbClr val="A4A3A4"/>
          </p15:clr>
        </p15:guide>
        <p15:guide id="14" pos="1731" userDrawn="1">
          <p15:clr>
            <a:srgbClr val="A4A3A4"/>
          </p15:clr>
        </p15:guide>
        <p15:guide id="15" pos="3205" userDrawn="1">
          <p15:clr>
            <a:srgbClr val="A4A3A4"/>
          </p15:clr>
        </p15:guide>
        <p15:guide id="16" pos="5382" userDrawn="1">
          <p15:clr>
            <a:srgbClr val="A4A3A4"/>
          </p15:clr>
        </p15:guide>
        <p15:guide id="17" pos="5246" userDrawn="1">
          <p15:clr>
            <a:srgbClr val="A4A3A4"/>
          </p15:clr>
        </p15:guide>
        <p15:guide id="18" pos="6040" userDrawn="1">
          <p15:clr>
            <a:srgbClr val="A4A3A4"/>
          </p15:clr>
        </p15:guide>
        <p15:guide id="19" pos="7015" userDrawn="1">
          <p15:clr>
            <a:srgbClr val="A4A3A4"/>
          </p15:clr>
        </p15:guide>
        <p15:guide id="20" orient="horz" pos="3884" userDrawn="1">
          <p15:clr>
            <a:srgbClr val="A4A3A4"/>
          </p15:clr>
        </p15:guide>
        <p15:guide id="21" orient="horz" pos="2409" userDrawn="1">
          <p15:clr>
            <a:srgbClr val="A4A3A4"/>
          </p15:clr>
        </p15:guide>
        <p15:guide id="22" orient="horz" pos="1321" userDrawn="1">
          <p15:clr>
            <a:srgbClr val="A4A3A4"/>
          </p15:clr>
        </p15:guide>
        <p15:guide id="23" orient="horz" pos="2682" userDrawn="1">
          <p15:clr>
            <a:srgbClr val="A4A3A4"/>
          </p15:clr>
        </p15:guide>
        <p15:guide id="24" orient="horz" pos="3271" userDrawn="1">
          <p15:clr>
            <a:srgbClr val="A4A3A4"/>
          </p15:clr>
        </p15:guide>
        <p15:guide id="25" pos="937" userDrawn="1">
          <p15:clr>
            <a:srgbClr val="A4A3A4"/>
          </p15:clr>
        </p15:guide>
        <p15:guide id="26" pos="1822" userDrawn="1">
          <p15:clr>
            <a:srgbClr val="A4A3A4"/>
          </p15:clr>
        </p15:guide>
        <p15:guide id="27" pos="2320" userDrawn="1">
          <p15:clr>
            <a:srgbClr val="A4A3A4"/>
          </p15:clr>
        </p15:guide>
        <p15:guide id="28" pos="2819" userDrawn="1">
          <p15:clr>
            <a:srgbClr val="A4A3A4"/>
          </p15:clr>
        </p15:guide>
        <p15:guide id="29" pos="3545" userDrawn="1">
          <p15:clr>
            <a:srgbClr val="A4A3A4"/>
          </p15:clr>
        </p15:guide>
        <p15:guide id="30" pos="4248" userDrawn="1">
          <p15:clr>
            <a:srgbClr val="A4A3A4"/>
          </p15:clr>
        </p15:guide>
        <p15:guide id="31" pos="4861" userDrawn="1">
          <p15:clr>
            <a:srgbClr val="A4A3A4"/>
          </p15:clr>
        </p15:guide>
        <p15:guide id="32" pos="6471" userDrawn="1">
          <p15:clr>
            <a:srgbClr val="A4A3A4"/>
          </p15:clr>
        </p15:guide>
        <p15:guide id="33" pos="72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6767"/>
    <a:srgbClr val="82102D"/>
    <a:srgbClr val="AC6E7B"/>
    <a:srgbClr val="F7F7F7"/>
    <a:srgbClr val="FCC4D2"/>
    <a:srgbClr val="808080"/>
    <a:srgbClr val="D9D9D9"/>
    <a:srgbClr val="740D21"/>
    <a:srgbClr val="DF869F"/>
    <a:srgbClr val="C562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5" autoAdjust="0"/>
    <p:restoredTop sz="94660"/>
  </p:normalViewPr>
  <p:slideViewPr>
    <p:cSldViewPr snapToGrid="0">
      <p:cViewPr varScale="1">
        <p:scale>
          <a:sx n="111" d="100"/>
          <a:sy n="111" d="100"/>
        </p:scale>
        <p:origin x="276" y="114"/>
      </p:cViewPr>
      <p:guideLst>
        <p:guide pos="211"/>
        <p:guide pos="1459"/>
        <p:guide orient="horz" pos="3838"/>
        <p:guide pos="7219"/>
        <p:guide orient="horz" pos="1207"/>
        <p:guide pos="7559"/>
        <p:guide orient="horz" pos="1820"/>
        <p:guide orient="horz" pos="1661"/>
        <p:guide orient="horz" pos="482"/>
        <p:guide orient="horz" pos="1003"/>
        <p:guide pos="1731"/>
        <p:guide pos="3205"/>
        <p:guide pos="5382"/>
        <p:guide pos="5246"/>
        <p:guide pos="6040"/>
        <p:guide pos="7015"/>
        <p:guide orient="horz" pos="3884"/>
        <p:guide orient="horz" pos="2409"/>
        <p:guide orient="horz" pos="1321"/>
        <p:guide orient="horz" pos="2682"/>
        <p:guide orient="horz" pos="3271"/>
        <p:guide pos="937"/>
        <p:guide pos="1822"/>
        <p:guide pos="2320"/>
        <p:guide pos="2819"/>
        <p:guide pos="3545"/>
        <p:guide pos="4248"/>
        <p:guide pos="4861"/>
        <p:guide pos="6471"/>
        <p:guide pos="728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641E6D-A007-47B8-AC12-C7E2850C79FF}" type="doc">
      <dgm:prSet loTypeId="urn:microsoft.com/office/officeart/2005/8/layout/chevron1" loCatId="process" qsTypeId="urn:microsoft.com/office/officeart/2005/8/quickstyle/simple1" qsCatId="simple" csTypeId="urn:microsoft.com/office/officeart/2005/8/colors/accent1_2" csCatId="accent1" phldr="1"/>
      <dgm:spPr/>
    </dgm:pt>
    <dgm:pt modelId="{51EFD32E-D1F9-45F1-81ED-76FFF93ACC16}">
      <dgm:prSet phldrT="[Text]"/>
      <dgm:spPr>
        <a:xfrm>
          <a:off x="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Zielfestlegung</a:t>
          </a:r>
        </a:p>
      </dgm:t>
    </dgm:pt>
    <dgm:pt modelId="{161D6D3B-6F6E-4460-81A7-CD6F1C06FD24}" type="parTrans" cxnId="{CD6B16F9-9817-479D-BAC5-457F8BE6B26D}">
      <dgm:prSet/>
      <dgm:spPr/>
      <dgm:t>
        <a:bodyPr/>
        <a:lstStyle/>
        <a:p>
          <a:endParaRPr lang="de-DE"/>
        </a:p>
      </dgm:t>
    </dgm:pt>
    <dgm:pt modelId="{D09460C8-9A18-490F-98C3-49A63463E8FC}" type="sibTrans" cxnId="{CD6B16F9-9817-479D-BAC5-457F8BE6B26D}">
      <dgm:prSet/>
      <dgm:spPr/>
      <dgm:t>
        <a:bodyPr/>
        <a:lstStyle/>
        <a:p>
          <a:endParaRPr lang="de-DE"/>
        </a:p>
      </dgm:t>
    </dgm:pt>
    <dgm:pt modelId="{DC016AEA-CCF4-4D9E-8320-1DDB0AF7E2AB}">
      <dgm:prSet phldrT="[Text]"/>
      <dgm:spPr>
        <a:xfrm>
          <a:off x="3347963"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Konzept-planung</a:t>
          </a:r>
        </a:p>
      </dgm:t>
    </dgm:pt>
    <dgm:pt modelId="{585E29E0-049C-4A23-84ED-02343672B6E2}" type="parTrans" cxnId="{D0FD00E5-18F9-43A1-9B62-E9B9A0FE317F}">
      <dgm:prSet/>
      <dgm:spPr/>
      <dgm:t>
        <a:bodyPr/>
        <a:lstStyle/>
        <a:p>
          <a:endParaRPr lang="de-DE"/>
        </a:p>
      </dgm:t>
    </dgm:pt>
    <dgm:pt modelId="{B278A150-A1A8-409D-A496-EDB0608B21CA}" type="sibTrans" cxnId="{D0FD00E5-18F9-43A1-9B62-E9B9A0FE317F}">
      <dgm:prSet/>
      <dgm:spPr/>
      <dgm:t>
        <a:bodyPr/>
        <a:lstStyle/>
        <a:p>
          <a:endParaRPr lang="de-DE"/>
        </a:p>
      </dgm:t>
    </dgm:pt>
    <dgm:pt modelId="{20AD62B1-EF5E-4599-ADD6-03765857AE7A}">
      <dgm:prSet phldrT="[Text]"/>
      <dgm:spPr>
        <a:xfrm>
          <a:off x="5021945"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Detailplanung</a:t>
          </a:r>
        </a:p>
      </dgm:t>
    </dgm:pt>
    <dgm:pt modelId="{BA55D38C-A503-4482-882C-7F4AFF01C3FC}" type="parTrans" cxnId="{F4A02B7B-8DD0-48E6-926F-65341299C840}">
      <dgm:prSet/>
      <dgm:spPr/>
      <dgm:t>
        <a:bodyPr/>
        <a:lstStyle/>
        <a:p>
          <a:endParaRPr lang="de-DE"/>
        </a:p>
      </dgm:t>
    </dgm:pt>
    <dgm:pt modelId="{E243D1A6-0A2B-44A3-B0E1-74CCC30A6994}" type="sibTrans" cxnId="{F4A02B7B-8DD0-48E6-926F-65341299C840}">
      <dgm:prSet/>
      <dgm:spPr/>
      <dgm:t>
        <a:bodyPr/>
        <a:lstStyle/>
        <a:p>
          <a:endParaRPr lang="de-DE"/>
        </a:p>
      </dgm:t>
    </dgm:pt>
    <dgm:pt modelId="{AD5FCA45-2174-4F22-9C00-985A1D70CC73}">
      <dgm:prSet phldrT="[Text]"/>
      <dgm:spPr>
        <a:xfrm>
          <a:off x="1673981"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Grundlagen-ermittlung</a:t>
          </a:r>
        </a:p>
      </dgm:t>
    </dgm:pt>
    <dgm:pt modelId="{0F0C706E-2D06-4119-93D3-BAE9053957B4}" type="parTrans" cxnId="{C2D82016-2D99-422E-AC2E-1B803B90C293}">
      <dgm:prSet/>
      <dgm:spPr/>
      <dgm:t>
        <a:bodyPr/>
        <a:lstStyle/>
        <a:p>
          <a:endParaRPr lang="de-DE"/>
        </a:p>
      </dgm:t>
    </dgm:pt>
    <dgm:pt modelId="{C8BC8F5A-8822-4E67-97EF-DB1B77594FA5}" type="sibTrans" cxnId="{C2D82016-2D99-422E-AC2E-1B803B90C293}">
      <dgm:prSet/>
      <dgm:spPr/>
      <dgm:t>
        <a:bodyPr/>
        <a:lstStyle/>
        <a:p>
          <a:endParaRPr lang="de-DE"/>
        </a:p>
      </dgm:t>
    </dgm:pt>
    <dgm:pt modelId="{059A9438-2060-475B-B4B1-86D3DA3B37B9}">
      <dgm:prSet phldrT="[Text]"/>
      <dgm:spPr>
        <a:xfrm>
          <a:off x="6695926"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Realisierungs-vorbereitung</a:t>
          </a:r>
        </a:p>
      </dgm:t>
    </dgm:pt>
    <dgm:pt modelId="{CFDF9EE0-5CF1-486C-B788-81410125E7D1}" type="parTrans" cxnId="{FA52C51B-1731-4DB3-89C8-71D2341175EA}">
      <dgm:prSet/>
      <dgm:spPr/>
      <dgm:t>
        <a:bodyPr/>
        <a:lstStyle/>
        <a:p>
          <a:endParaRPr lang="de-DE"/>
        </a:p>
      </dgm:t>
    </dgm:pt>
    <dgm:pt modelId="{07AEFBBA-C754-43F0-BC6D-E43DE75B66C9}" type="sibTrans" cxnId="{FA52C51B-1731-4DB3-89C8-71D2341175EA}">
      <dgm:prSet/>
      <dgm:spPr/>
      <dgm:t>
        <a:bodyPr/>
        <a:lstStyle/>
        <a:p>
          <a:endParaRPr lang="de-DE"/>
        </a:p>
      </dgm:t>
    </dgm:pt>
    <dgm:pt modelId="{5BE2E097-AF26-4B95-A223-C2BF0B7D28A3}">
      <dgm:prSet phldrT="[Text]"/>
      <dgm:spPr>
        <a:xfrm>
          <a:off x="8369908"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Realisierungs-überwachung</a:t>
          </a:r>
        </a:p>
      </dgm:t>
    </dgm:pt>
    <dgm:pt modelId="{21BA89E6-5F0A-455A-87E3-A7296A22760E}" type="parTrans" cxnId="{3E91663D-085E-4892-90AA-BF724795F829}">
      <dgm:prSet/>
      <dgm:spPr/>
      <dgm:t>
        <a:bodyPr/>
        <a:lstStyle/>
        <a:p>
          <a:endParaRPr lang="de-DE"/>
        </a:p>
      </dgm:t>
    </dgm:pt>
    <dgm:pt modelId="{F74CD0F5-00A5-4CA9-A91C-49E47EF06016}" type="sibTrans" cxnId="{3E91663D-085E-4892-90AA-BF724795F829}">
      <dgm:prSet/>
      <dgm:spPr/>
      <dgm:t>
        <a:bodyPr/>
        <a:lstStyle/>
        <a:p>
          <a:endParaRPr lang="de-DE"/>
        </a:p>
      </dgm:t>
    </dgm:pt>
    <dgm:pt modelId="{4199CE5D-CD14-470B-B4D5-E5F95295285D}">
      <dgm:prSet phldrT="[Text]"/>
      <dgm:spPr>
        <a:xfrm>
          <a:off x="1004389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chemeClr val="tx1"/>
              </a:solidFill>
              <a:latin typeface="Calibri" panose="020F0502020204030204"/>
              <a:ea typeface="+mn-ea"/>
              <a:cs typeface="+mn-cs"/>
            </a:rPr>
            <a:t>Hochlauf-betreuung</a:t>
          </a:r>
        </a:p>
      </dgm:t>
    </dgm:pt>
    <dgm:pt modelId="{E4C52617-DAEC-43CF-B120-0F3F735BD59B}" type="parTrans" cxnId="{C9D1E45E-76AC-42E6-A406-9F17A5FCD61C}">
      <dgm:prSet/>
      <dgm:spPr/>
      <dgm:t>
        <a:bodyPr/>
        <a:lstStyle/>
        <a:p>
          <a:endParaRPr lang="de-DE"/>
        </a:p>
      </dgm:t>
    </dgm:pt>
    <dgm:pt modelId="{1768781E-3F21-4FB1-9A5D-B07D333AE3B1}" type="sibTrans" cxnId="{C9D1E45E-76AC-42E6-A406-9F17A5FCD61C}">
      <dgm:prSet/>
      <dgm:spPr/>
      <dgm:t>
        <a:bodyPr/>
        <a:lstStyle/>
        <a:p>
          <a:endParaRPr lang="de-DE"/>
        </a:p>
      </dgm:t>
    </dgm:pt>
    <dgm:pt modelId="{606BBAAF-AB16-4AB1-BE84-F335A3318A56}" type="pres">
      <dgm:prSet presAssocID="{CF641E6D-A007-47B8-AC12-C7E2850C79FF}" presName="Name0" presStyleCnt="0">
        <dgm:presLayoutVars>
          <dgm:dir/>
          <dgm:animLvl val="lvl"/>
          <dgm:resizeHandles val="exact"/>
        </dgm:presLayoutVars>
      </dgm:prSet>
      <dgm:spPr/>
    </dgm:pt>
    <dgm:pt modelId="{F5EA728C-55FD-4C6D-83A7-DDEFC9C6A3CD}" type="pres">
      <dgm:prSet presAssocID="{51EFD32E-D1F9-45F1-81ED-76FFF93ACC16}" presName="parTxOnly" presStyleLbl="node1" presStyleIdx="0" presStyleCnt="7">
        <dgm:presLayoutVars>
          <dgm:chMax val="0"/>
          <dgm:chPref val="0"/>
          <dgm:bulletEnabled val="1"/>
        </dgm:presLayoutVars>
      </dgm:prSet>
      <dgm:spPr/>
      <dgm:t>
        <a:bodyPr/>
        <a:lstStyle/>
        <a:p>
          <a:endParaRPr lang="de-DE"/>
        </a:p>
      </dgm:t>
    </dgm:pt>
    <dgm:pt modelId="{D54E64FE-303C-43F7-9417-D0AC62139773}" type="pres">
      <dgm:prSet presAssocID="{D09460C8-9A18-490F-98C3-49A63463E8FC}" presName="parTxOnlySpace" presStyleCnt="0"/>
      <dgm:spPr/>
    </dgm:pt>
    <dgm:pt modelId="{087AABD8-E25B-44C3-BBC6-F1531F44219C}" type="pres">
      <dgm:prSet presAssocID="{AD5FCA45-2174-4F22-9C00-985A1D70CC73}" presName="parTxOnly" presStyleLbl="node1" presStyleIdx="1" presStyleCnt="7">
        <dgm:presLayoutVars>
          <dgm:chMax val="0"/>
          <dgm:chPref val="0"/>
          <dgm:bulletEnabled val="1"/>
        </dgm:presLayoutVars>
      </dgm:prSet>
      <dgm:spPr/>
      <dgm:t>
        <a:bodyPr/>
        <a:lstStyle/>
        <a:p>
          <a:endParaRPr lang="de-DE"/>
        </a:p>
      </dgm:t>
    </dgm:pt>
    <dgm:pt modelId="{629017CA-33C4-4B4E-83AE-973EA67B8E53}" type="pres">
      <dgm:prSet presAssocID="{C8BC8F5A-8822-4E67-97EF-DB1B77594FA5}" presName="parTxOnlySpace" presStyleCnt="0"/>
      <dgm:spPr/>
    </dgm:pt>
    <dgm:pt modelId="{A2EE4A58-8F1D-4239-9B41-4DCB97349714}" type="pres">
      <dgm:prSet presAssocID="{DC016AEA-CCF4-4D9E-8320-1DDB0AF7E2AB}" presName="parTxOnly" presStyleLbl="node1" presStyleIdx="2" presStyleCnt="7">
        <dgm:presLayoutVars>
          <dgm:chMax val="0"/>
          <dgm:chPref val="0"/>
          <dgm:bulletEnabled val="1"/>
        </dgm:presLayoutVars>
      </dgm:prSet>
      <dgm:spPr/>
      <dgm:t>
        <a:bodyPr/>
        <a:lstStyle/>
        <a:p>
          <a:endParaRPr lang="de-DE"/>
        </a:p>
      </dgm:t>
    </dgm:pt>
    <dgm:pt modelId="{C6EBA460-73F3-4578-993B-C2016C08AD9D}" type="pres">
      <dgm:prSet presAssocID="{B278A150-A1A8-409D-A496-EDB0608B21CA}" presName="parTxOnlySpace" presStyleCnt="0"/>
      <dgm:spPr/>
    </dgm:pt>
    <dgm:pt modelId="{113D765A-508D-4CA6-98B1-C484FA26A84C}" type="pres">
      <dgm:prSet presAssocID="{20AD62B1-EF5E-4599-ADD6-03765857AE7A}" presName="parTxOnly" presStyleLbl="node1" presStyleIdx="3" presStyleCnt="7">
        <dgm:presLayoutVars>
          <dgm:chMax val="0"/>
          <dgm:chPref val="0"/>
          <dgm:bulletEnabled val="1"/>
        </dgm:presLayoutVars>
      </dgm:prSet>
      <dgm:spPr/>
      <dgm:t>
        <a:bodyPr/>
        <a:lstStyle/>
        <a:p>
          <a:endParaRPr lang="de-DE"/>
        </a:p>
      </dgm:t>
    </dgm:pt>
    <dgm:pt modelId="{F341C38B-C8BC-496A-9416-99B56250C398}" type="pres">
      <dgm:prSet presAssocID="{E243D1A6-0A2B-44A3-B0E1-74CCC30A6994}" presName="parTxOnlySpace" presStyleCnt="0"/>
      <dgm:spPr/>
    </dgm:pt>
    <dgm:pt modelId="{84131FE7-E884-4779-9679-A1DDF3B8CA27}" type="pres">
      <dgm:prSet presAssocID="{059A9438-2060-475B-B4B1-86D3DA3B37B9}" presName="parTxOnly" presStyleLbl="node1" presStyleIdx="4" presStyleCnt="7">
        <dgm:presLayoutVars>
          <dgm:chMax val="0"/>
          <dgm:chPref val="0"/>
          <dgm:bulletEnabled val="1"/>
        </dgm:presLayoutVars>
      </dgm:prSet>
      <dgm:spPr/>
      <dgm:t>
        <a:bodyPr/>
        <a:lstStyle/>
        <a:p>
          <a:endParaRPr lang="de-DE"/>
        </a:p>
      </dgm:t>
    </dgm:pt>
    <dgm:pt modelId="{8590FABC-7B75-480B-A683-2EF0F0FB6233}" type="pres">
      <dgm:prSet presAssocID="{07AEFBBA-C754-43F0-BC6D-E43DE75B66C9}" presName="parTxOnlySpace" presStyleCnt="0"/>
      <dgm:spPr/>
    </dgm:pt>
    <dgm:pt modelId="{7D770B1F-987E-445B-8DC3-526BC4D9F388}" type="pres">
      <dgm:prSet presAssocID="{5BE2E097-AF26-4B95-A223-C2BF0B7D28A3}" presName="parTxOnly" presStyleLbl="node1" presStyleIdx="5" presStyleCnt="7">
        <dgm:presLayoutVars>
          <dgm:chMax val="0"/>
          <dgm:chPref val="0"/>
          <dgm:bulletEnabled val="1"/>
        </dgm:presLayoutVars>
      </dgm:prSet>
      <dgm:spPr/>
      <dgm:t>
        <a:bodyPr/>
        <a:lstStyle/>
        <a:p>
          <a:endParaRPr lang="de-DE"/>
        </a:p>
      </dgm:t>
    </dgm:pt>
    <dgm:pt modelId="{B6F09C3D-A361-46ED-84DD-B3F28D90F937}" type="pres">
      <dgm:prSet presAssocID="{F74CD0F5-00A5-4CA9-A91C-49E47EF06016}" presName="parTxOnlySpace" presStyleCnt="0"/>
      <dgm:spPr/>
    </dgm:pt>
    <dgm:pt modelId="{9751FCE5-FBCD-4AC9-9FB9-ADC1738DBB3F}" type="pres">
      <dgm:prSet presAssocID="{4199CE5D-CD14-470B-B4D5-E5F95295285D}" presName="parTxOnly" presStyleLbl="node1" presStyleIdx="6" presStyleCnt="7">
        <dgm:presLayoutVars>
          <dgm:chMax val="0"/>
          <dgm:chPref val="0"/>
          <dgm:bulletEnabled val="1"/>
        </dgm:presLayoutVars>
      </dgm:prSet>
      <dgm:spPr/>
      <dgm:t>
        <a:bodyPr/>
        <a:lstStyle/>
        <a:p>
          <a:endParaRPr lang="de-DE"/>
        </a:p>
      </dgm:t>
    </dgm:pt>
  </dgm:ptLst>
  <dgm:cxnLst>
    <dgm:cxn modelId="{C2D82016-2D99-422E-AC2E-1B803B90C293}" srcId="{CF641E6D-A007-47B8-AC12-C7E2850C79FF}" destId="{AD5FCA45-2174-4F22-9C00-985A1D70CC73}" srcOrd="1" destOrd="0" parTransId="{0F0C706E-2D06-4119-93D3-BAE9053957B4}" sibTransId="{C8BC8F5A-8822-4E67-97EF-DB1B77594FA5}"/>
    <dgm:cxn modelId="{1CBB44AE-3E81-4A96-85D9-6A8B130E9E63}" type="presOf" srcId="{AD5FCA45-2174-4F22-9C00-985A1D70CC73}" destId="{087AABD8-E25B-44C3-BBC6-F1531F44219C}" srcOrd="0" destOrd="0" presId="urn:microsoft.com/office/officeart/2005/8/layout/chevron1"/>
    <dgm:cxn modelId="{D0FD00E5-18F9-43A1-9B62-E9B9A0FE317F}" srcId="{CF641E6D-A007-47B8-AC12-C7E2850C79FF}" destId="{DC016AEA-CCF4-4D9E-8320-1DDB0AF7E2AB}" srcOrd="2" destOrd="0" parTransId="{585E29E0-049C-4A23-84ED-02343672B6E2}" sibTransId="{B278A150-A1A8-409D-A496-EDB0608B21CA}"/>
    <dgm:cxn modelId="{C472104D-9484-46A6-AABF-57387F6D036F}" type="presOf" srcId="{4199CE5D-CD14-470B-B4D5-E5F95295285D}" destId="{9751FCE5-FBCD-4AC9-9FB9-ADC1738DBB3F}" srcOrd="0" destOrd="0" presId="urn:microsoft.com/office/officeart/2005/8/layout/chevron1"/>
    <dgm:cxn modelId="{5C748725-D8DC-4006-A811-7B5FBBBA5CD9}" type="presOf" srcId="{DC016AEA-CCF4-4D9E-8320-1DDB0AF7E2AB}" destId="{A2EE4A58-8F1D-4239-9B41-4DCB97349714}" srcOrd="0" destOrd="0" presId="urn:microsoft.com/office/officeart/2005/8/layout/chevron1"/>
    <dgm:cxn modelId="{F4A02B7B-8DD0-48E6-926F-65341299C840}" srcId="{CF641E6D-A007-47B8-AC12-C7E2850C79FF}" destId="{20AD62B1-EF5E-4599-ADD6-03765857AE7A}" srcOrd="3" destOrd="0" parTransId="{BA55D38C-A503-4482-882C-7F4AFF01C3FC}" sibTransId="{E243D1A6-0A2B-44A3-B0E1-74CCC30A6994}"/>
    <dgm:cxn modelId="{02866F44-917E-4A63-B756-36A4F74B48FA}" type="presOf" srcId="{20AD62B1-EF5E-4599-ADD6-03765857AE7A}" destId="{113D765A-508D-4CA6-98B1-C484FA26A84C}" srcOrd="0" destOrd="0" presId="urn:microsoft.com/office/officeart/2005/8/layout/chevron1"/>
    <dgm:cxn modelId="{9F152277-6A17-4BF6-A496-DBD6EB3A2C97}" type="presOf" srcId="{CF641E6D-A007-47B8-AC12-C7E2850C79FF}" destId="{606BBAAF-AB16-4AB1-BE84-F335A3318A56}" srcOrd="0" destOrd="0" presId="urn:microsoft.com/office/officeart/2005/8/layout/chevron1"/>
    <dgm:cxn modelId="{FC68E4BC-9A3C-4612-92BA-B50FADCB4112}" type="presOf" srcId="{059A9438-2060-475B-B4B1-86D3DA3B37B9}" destId="{84131FE7-E884-4779-9679-A1DDF3B8CA27}" srcOrd="0" destOrd="0" presId="urn:microsoft.com/office/officeart/2005/8/layout/chevron1"/>
    <dgm:cxn modelId="{FA52C51B-1731-4DB3-89C8-71D2341175EA}" srcId="{CF641E6D-A007-47B8-AC12-C7E2850C79FF}" destId="{059A9438-2060-475B-B4B1-86D3DA3B37B9}" srcOrd="4" destOrd="0" parTransId="{CFDF9EE0-5CF1-486C-B788-81410125E7D1}" sibTransId="{07AEFBBA-C754-43F0-BC6D-E43DE75B66C9}"/>
    <dgm:cxn modelId="{CD6B16F9-9817-479D-BAC5-457F8BE6B26D}" srcId="{CF641E6D-A007-47B8-AC12-C7E2850C79FF}" destId="{51EFD32E-D1F9-45F1-81ED-76FFF93ACC16}" srcOrd="0" destOrd="0" parTransId="{161D6D3B-6F6E-4460-81A7-CD6F1C06FD24}" sibTransId="{D09460C8-9A18-490F-98C3-49A63463E8FC}"/>
    <dgm:cxn modelId="{3E91663D-085E-4892-90AA-BF724795F829}" srcId="{CF641E6D-A007-47B8-AC12-C7E2850C79FF}" destId="{5BE2E097-AF26-4B95-A223-C2BF0B7D28A3}" srcOrd="5" destOrd="0" parTransId="{21BA89E6-5F0A-455A-87E3-A7296A22760E}" sibTransId="{F74CD0F5-00A5-4CA9-A91C-49E47EF06016}"/>
    <dgm:cxn modelId="{C9D1E45E-76AC-42E6-A406-9F17A5FCD61C}" srcId="{CF641E6D-A007-47B8-AC12-C7E2850C79FF}" destId="{4199CE5D-CD14-470B-B4D5-E5F95295285D}" srcOrd="6" destOrd="0" parTransId="{E4C52617-DAEC-43CF-B120-0F3F735BD59B}" sibTransId="{1768781E-3F21-4FB1-9A5D-B07D333AE3B1}"/>
    <dgm:cxn modelId="{2E9FE460-6DBA-4CB2-8877-32473BC678C7}" type="presOf" srcId="{51EFD32E-D1F9-45F1-81ED-76FFF93ACC16}" destId="{F5EA728C-55FD-4C6D-83A7-DDEFC9C6A3CD}" srcOrd="0" destOrd="0" presId="urn:microsoft.com/office/officeart/2005/8/layout/chevron1"/>
    <dgm:cxn modelId="{22F07F50-8AA5-4525-AEF0-E542D97038A1}" type="presOf" srcId="{5BE2E097-AF26-4B95-A223-C2BF0B7D28A3}" destId="{7D770B1F-987E-445B-8DC3-526BC4D9F388}" srcOrd="0" destOrd="0" presId="urn:microsoft.com/office/officeart/2005/8/layout/chevron1"/>
    <dgm:cxn modelId="{0CE6D3FB-B523-4B75-B4B7-85458DCD73F4}" type="presParOf" srcId="{606BBAAF-AB16-4AB1-BE84-F335A3318A56}" destId="{F5EA728C-55FD-4C6D-83A7-DDEFC9C6A3CD}" srcOrd="0" destOrd="0" presId="urn:microsoft.com/office/officeart/2005/8/layout/chevron1"/>
    <dgm:cxn modelId="{2BB74973-76F4-4375-A4F7-04D2B3F1DFA8}" type="presParOf" srcId="{606BBAAF-AB16-4AB1-BE84-F335A3318A56}" destId="{D54E64FE-303C-43F7-9417-D0AC62139773}" srcOrd="1" destOrd="0" presId="urn:microsoft.com/office/officeart/2005/8/layout/chevron1"/>
    <dgm:cxn modelId="{C2033925-D5BA-4618-8771-E2F3F23508EC}" type="presParOf" srcId="{606BBAAF-AB16-4AB1-BE84-F335A3318A56}" destId="{087AABD8-E25B-44C3-BBC6-F1531F44219C}" srcOrd="2" destOrd="0" presId="urn:microsoft.com/office/officeart/2005/8/layout/chevron1"/>
    <dgm:cxn modelId="{8D4DC178-DC63-4428-9CDD-6842994AD29D}" type="presParOf" srcId="{606BBAAF-AB16-4AB1-BE84-F335A3318A56}" destId="{629017CA-33C4-4B4E-83AE-973EA67B8E53}" srcOrd="3" destOrd="0" presId="urn:microsoft.com/office/officeart/2005/8/layout/chevron1"/>
    <dgm:cxn modelId="{B46CE961-EEED-41B5-8C41-1B86742F70F7}" type="presParOf" srcId="{606BBAAF-AB16-4AB1-BE84-F335A3318A56}" destId="{A2EE4A58-8F1D-4239-9B41-4DCB97349714}" srcOrd="4" destOrd="0" presId="urn:microsoft.com/office/officeart/2005/8/layout/chevron1"/>
    <dgm:cxn modelId="{A6A12C51-10C1-4829-A109-C83E1B22CD0C}" type="presParOf" srcId="{606BBAAF-AB16-4AB1-BE84-F335A3318A56}" destId="{C6EBA460-73F3-4578-993B-C2016C08AD9D}" srcOrd="5" destOrd="0" presId="urn:microsoft.com/office/officeart/2005/8/layout/chevron1"/>
    <dgm:cxn modelId="{85BE79A1-2044-4119-BA86-74319DC49BE4}" type="presParOf" srcId="{606BBAAF-AB16-4AB1-BE84-F335A3318A56}" destId="{113D765A-508D-4CA6-98B1-C484FA26A84C}" srcOrd="6" destOrd="0" presId="urn:microsoft.com/office/officeart/2005/8/layout/chevron1"/>
    <dgm:cxn modelId="{668C6A3B-A331-47A4-8CC5-3AF58A8E9192}" type="presParOf" srcId="{606BBAAF-AB16-4AB1-BE84-F335A3318A56}" destId="{F341C38B-C8BC-496A-9416-99B56250C398}" srcOrd="7" destOrd="0" presId="urn:microsoft.com/office/officeart/2005/8/layout/chevron1"/>
    <dgm:cxn modelId="{89B284F1-3190-4A8B-9172-85C039A7F71F}" type="presParOf" srcId="{606BBAAF-AB16-4AB1-BE84-F335A3318A56}" destId="{84131FE7-E884-4779-9679-A1DDF3B8CA27}" srcOrd="8" destOrd="0" presId="urn:microsoft.com/office/officeart/2005/8/layout/chevron1"/>
    <dgm:cxn modelId="{4FCF4905-DAC5-435A-85F4-E2CB074D059B}" type="presParOf" srcId="{606BBAAF-AB16-4AB1-BE84-F335A3318A56}" destId="{8590FABC-7B75-480B-A683-2EF0F0FB6233}" srcOrd="9" destOrd="0" presId="urn:microsoft.com/office/officeart/2005/8/layout/chevron1"/>
    <dgm:cxn modelId="{4F1D0044-D364-4D8C-A459-38202F09001B}" type="presParOf" srcId="{606BBAAF-AB16-4AB1-BE84-F335A3318A56}" destId="{7D770B1F-987E-445B-8DC3-526BC4D9F388}" srcOrd="10" destOrd="0" presId="urn:microsoft.com/office/officeart/2005/8/layout/chevron1"/>
    <dgm:cxn modelId="{0ADE0477-0746-4DBD-A01A-809084B61CCA}" type="presParOf" srcId="{606BBAAF-AB16-4AB1-BE84-F335A3318A56}" destId="{B6F09C3D-A361-46ED-84DD-B3F28D90F937}" srcOrd="11" destOrd="0" presId="urn:microsoft.com/office/officeart/2005/8/layout/chevron1"/>
    <dgm:cxn modelId="{532AC1F5-A132-44C1-BE05-7B89591F548A}" type="presParOf" srcId="{606BBAAF-AB16-4AB1-BE84-F335A3318A56}" destId="{9751FCE5-FBCD-4AC9-9FB9-ADC1738DBB3F}" srcOrd="12"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644ABA-F9F8-4999-80DE-1546CE185B41}" type="doc">
      <dgm:prSet loTypeId="urn:microsoft.com/office/officeart/2005/8/layout/chevron1" loCatId="process" qsTypeId="urn:microsoft.com/office/officeart/2005/8/quickstyle/simple1" qsCatId="simple" csTypeId="urn:microsoft.com/office/officeart/2005/8/colors/accent1_2" csCatId="accent1" phldr="1"/>
      <dgm:spPr/>
    </dgm:pt>
    <dgm:pt modelId="{31D90B8B-7003-4026-B9E0-E55F064485E0}">
      <dgm:prSet phldrT="[Text]"/>
      <dgm:spPr>
        <a:xfrm>
          <a:off x="0" y="0"/>
          <a:ext cx="11892245" cy="468312"/>
        </a:xfrm>
        <a:prstGeom prst="chevron">
          <a:avLst/>
        </a:prstGeom>
        <a:solidFill>
          <a:srgbClr val="AC6E7B"/>
        </a:solidFill>
        <a:ln w="12700" cap="flat" cmpd="sng" algn="ctr">
          <a:solidFill>
            <a:sysClr val="window" lastClr="FFFFFF">
              <a:hueOff val="0"/>
              <a:satOff val="0"/>
              <a:lumOff val="0"/>
              <a:alphaOff val="0"/>
            </a:sysClr>
          </a:solidFill>
          <a:prstDash val="solid"/>
          <a:miter lim="800000"/>
        </a:ln>
        <a:effectLst/>
      </dgm:spPr>
      <dgm:t>
        <a:bodyPr/>
        <a:lstStyle/>
        <a:p>
          <a:r>
            <a:rPr lang="de-DE" dirty="0">
              <a:solidFill>
                <a:sysClr val="window" lastClr="FFFFFF"/>
              </a:solidFill>
              <a:latin typeface="Calibri" panose="020F0502020204030204"/>
              <a:ea typeface="+mn-ea"/>
              <a:cs typeface="+mn-cs"/>
            </a:rPr>
            <a:t>Projektmanagement</a:t>
          </a:r>
        </a:p>
      </dgm:t>
    </dgm:pt>
    <dgm:pt modelId="{06C25E56-9693-4F4B-BE1A-22EAD575B50B}" type="parTrans" cxnId="{717EFA42-43F0-4F70-99D2-BF2338EDBE07}">
      <dgm:prSet/>
      <dgm:spPr/>
      <dgm:t>
        <a:bodyPr/>
        <a:lstStyle/>
        <a:p>
          <a:endParaRPr lang="de-DE"/>
        </a:p>
      </dgm:t>
    </dgm:pt>
    <dgm:pt modelId="{9C115F3B-0EC0-4B91-B68C-0C2721D13029}" type="sibTrans" cxnId="{717EFA42-43F0-4F70-99D2-BF2338EDBE07}">
      <dgm:prSet/>
      <dgm:spPr/>
      <dgm:t>
        <a:bodyPr/>
        <a:lstStyle/>
        <a:p>
          <a:endParaRPr lang="de-DE"/>
        </a:p>
      </dgm:t>
    </dgm:pt>
    <dgm:pt modelId="{DD636DA3-F0F7-4F25-A888-6AE40D441169}" type="pres">
      <dgm:prSet presAssocID="{A6644ABA-F9F8-4999-80DE-1546CE185B41}" presName="Name0" presStyleCnt="0">
        <dgm:presLayoutVars>
          <dgm:dir/>
          <dgm:animLvl val="lvl"/>
          <dgm:resizeHandles val="exact"/>
        </dgm:presLayoutVars>
      </dgm:prSet>
      <dgm:spPr/>
    </dgm:pt>
    <dgm:pt modelId="{75A5DE9E-B494-4F42-A68C-7517B5362E07}" type="pres">
      <dgm:prSet presAssocID="{31D90B8B-7003-4026-B9E0-E55F064485E0}" presName="parTxOnly" presStyleLbl="node1" presStyleIdx="0" presStyleCnt="1" custLinFactNeighborX="-26276" custLinFactNeighborY="-77778">
        <dgm:presLayoutVars>
          <dgm:chMax val="0"/>
          <dgm:chPref val="0"/>
          <dgm:bulletEnabled val="1"/>
        </dgm:presLayoutVars>
      </dgm:prSet>
      <dgm:spPr/>
      <dgm:t>
        <a:bodyPr/>
        <a:lstStyle/>
        <a:p>
          <a:endParaRPr lang="de-DE"/>
        </a:p>
      </dgm:t>
    </dgm:pt>
  </dgm:ptLst>
  <dgm:cxnLst>
    <dgm:cxn modelId="{8B37C0D0-2C2A-408A-B92A-ACD5C69398B3}" type="presOf" srcId="{A6644ABA-F9F8-4999-80DE-1546CE185B41}" destId="{DD636DA3-F0F7-4F25-A888-6AE40D441169}" srcOrd="0" destOrd="0" presId="urn:microsoft.com/office/officeart/2005/8/layout/chevron1"/>
    <dgm:cxn modelId="{717EFA42-43F0-4F70-99D2-BF2338EDBE07}" srcId="{A6644ABA-F9F8-4999-80DE-1546CE185B41}" destId="{31D90B8B-7003-4026-B9E0-E55F064485E0}" srcOrd="0" destOrd="0" parTransId="{06C25E56-9693-4F4B-BE1A-22EAD575B50B}" sibTransId="{9C115F3B-0EC0-4B91-B68C-0C2721D13029}"/>
    <dgm:cxn modelId="{9F710F47-7638-4BE7-9A74-01D89EDFC015}" type="presOf" srcId="{31D90B8B-7003-4026-B9E0-E55F064485E0}" destId="{75A5DE9E-B494-4F42-A68C-7517B5362E07}" srcOrd="0" destOrd="0" presId="urn:microsoft.com/office/officeart/2005/8/layout/chevron1"/>
    <dgm:cxn modelId="{058DD5BD-A2B2-4EC3-846F-8EADDBD905C5}" type="presParOf" srcId="{DD636DA3-F0F7-4F25-A888-6AE40D441169}" destId="{75A5DE9E-B494-4F42-A68C-7517B5362E07}" srcOrd="0"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7EA939-5DC7-4072-B209-37E4E113978F}" type="doc">
      <dgm:prSet loTypeId="urn:microsoft.com/office/officeart/2005/8/layout/chevron1" loCatId="process" qsTypeId="urn:microsoft.com/office/officeart/2005/8/quickstyle/simple1" qsCatId="simple" csTypeId="urn:microsoft.com/office/officeart/2005/8/colors/accent1_2" csCatId="accent1" phldr="1"/>
      <dgm:spPr/>
    </dgm:pt>
    <dgm:pt modelId="{CD175663-A41D-4976-8942-7F945A3EFC64}">
      <dgm:prSet phldrT="[Text]" custT="1"/>
      <dgm:spPr>
        <a:xfrm>
          <a:off x="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1</a:t>
          </a:r>
        </a:p>
      </dgm:t>
    </dgm:pt>
    <dgm:pt modelId="{CFA14415-C04C-48C9-A0C8-6FEFB3F97D5E}" type="parTrans" cxnId="{273870D3-5F0C-439B-9BBD-576768D7390B}">
      <dgm:prSet/>
      <dgm:spPr/>
      <dgm:t>
        <a:bodyPr/>
        <a:lstStyle/>
        <a:p>
          <a:endParaRPr lang="de-DE"/>
        </a:p>
      </dgm:t>
    </dgm:pt>
    <dgm:pt modelId="{5C197874-5F38-41B0-BFE3-253BEC7D63FE}" type="sibTrans" cxnId="{273870D3-5F0C-439B-9BBD-576768D7390B}">
      <dgm:prSet/>
      <dgm:spPr/>
      <dgm:t>
        <a:bodyPr/>
        <a:lstStyle/>
        <a:p>
          <a:endParaRPr lang="de-DE"/>
        </a:p>
      </dgm:t>
    </dgm:pt>
    <dgm:pt modelId="{089C421D-34F4-41B4-90D8-8A9359F56ECC}">
      <dgm:prSet phldrT="[Text]" custT="1"/>
      <dgm:spPr>
        <a:xfrm>
          <a:off x="1673981"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2</a:t>
          </a:r>
        </a:p>
      </dgm:t>
    </dgm:pt>
    <dgm:pt modelId="{4BB52A99-457E-478C-965E-058CDEDA7A14}" type="parTrans" cxnId="{6DB8F0B8-2732-464D-896C-FAC8A6E6FD6C}">
      <dgm:prSet/>
      <dgm:spPr/>
      <dgm:t>
        <a:bodyPr/>
        <a:lstStyle/>
        <a:p>
          <a:endParaRPr lang="de-DE"/>
        </a:p>
      </dgm:t>
    </dgm:pt>
    <dgm:pt modelId="{750D2168-EEA4-487B-A6B5-DBB462CEC9BD}" type="sibTrans" cxnId="{6DB8F0B8-2732-464D-896C-FAC8A6E6FD6C}">
      <dgm:prSet/>
      <dgm:spPr/>
      <dgm:t>
        <a:bodyPr/>
        <a:lstStyle/>
        <a:p>
          <a:endParaRPr lang="de-DE"/>
        </a:p>
      </dgm:t>
    </dgm:pt>
    <dgm:pt modelId="{89376D2B-FDC9-45F6-9AD0-FF001BD43B20}">
      <dgm:prSet phldrT="[Text]" custT="1"/>
      <dgm:spPr>
        <a:xfrm>
          <a:off x="3347963"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3</a:t>
          </a:r>
        </a:p>
      </dgm:t>
    </dgm:pt>
    <dgm:pt modelId="{410C3846-EE56-4C6B-A40C-BC31CC5475C9}" type="parTrans" cxnId="{9FA280A4-F825-4F4C-B5C4-355A51D6363C}">
      <dgm:prSet/>
      <dgm:spPr/>
      <dgm:t>
        <a:bodyPr/>
        <a:lstStyle/>
        <a:p>
          <a:endParaRPr lang="de-DE"/>
        </a:p>
      </dgm:t>
    </dgm:pt>
    <dgm:pt modelId="{73FE9CFC-A0FA-459E-9032-43FD1085329C}" type="sibTrans" cxnId="{9FA280A4-F825-4F4C-B5C4-355A51D6363C}">
      <dgm:prSet/>
      <dgm:spPr/>
      <dgm:t>
        <a:bodyPr/>
        <a:lstStyle/>
        <a:p>
          <a:endParaRPr lang="de-DE"/>
        </a:p>
      </dgm:t>
    </dgm:pt>
    <dgm:pt modelId="{3FFF14A9-3EAA-4279-85AF-34D73AC85D2D}">
      <dgm:prSet phldrT="[Text]" custT="1"/>
      <dgm:spPr>
        <a:xfrm>
          <a:off x="5021945"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4</a:t>
          </a:r>
        </a:p>
      </dgm:t>
    </dgm:pt>
    <dgm:pt modelId="{49D8DC4A-6FDE-43A0-9F03-455DAA7B2995}" type="parTrans" cxnId="{9630CCBE-5E74-43E9-B48A-BCD842B603F1}">
      <dgm:prSet/>
      <dgm:spPr/>
      <dgm:t>
        <a:bodyPr/>
        <a:lstStyle/>
        <a:p>
          <a:endParaRPr lang="de-DE"/>
        </a:p>
      </dgm:t>
    </dgm:pt>
    <dgm:pt modelId="{36081CF5-C0AD-467F-AACB-E4BD26EFD2BA}" type="sibTrans" cxnId="{9630CCBE-5E74-43E9-B48A-BCD842B603F1}">
      <dgm:prSet/>
      <dgm:spPr/>
      <dgm:t>
        <a:bodyPr/>
        <a:lstStyle/>
        <a:p>
          <a:endParaRPr lang="de-DE"/>
        </a:p>
      </dgm:t>
    </dgm:pt>
    <dgm:pt modelId="{CD053798-9B16-45FA-BEBD-4F11659BF570}">
      <dgm:prSet phldrT="[Text]" custT="1"/>
      <dgm:spPr>
        <a:xfrm>
          <a:off x="6695926"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Phase 5</a:t>
          </a:r>
        </a:p>
      </dgm:t>
    </dgm:pt>
    <dgm:pt modelId="{5374AD23-5337-48B8-A8C4-D86F39A1287D}" type="parTrans" cxnId="{1341BCFC-9F95-4857-A123-56FD2D2D0AB1}">
      <dgm:prSet/>
      <dgm:spPr/>
      <dgm:t>
        <a:bodyPr/>
        <a:lstStyle/>
        <a:p>
          <a:endParaRPr lang="de-DE"/>
        </a:p>
      </dgm:t>
    </dgm:pt>
    <dgm:pt modelId="{1B763C33-CA5B-4972-9765-77935A91C801}" type="sibTrans" cxnId="{1341BCFC-9F95-4857-A123-56FD2D2D0AB1}">
      <dgm:prSet/>
      <dgm:spPr/>
      <dgm:t>
        <a:bodyPr/>
        <a:lstStyle/>
        <a:p>
          <a:endParaRPr lang="de-DE"/>
        </a:p>
      </dgm:t>
    </dgm:pt>
    <dgm:pt modelId="{EC763904-510B-481F-A327-2E2A23BE6050}">
      <dgm:prSet phldrT="[Text]" custT="1"/>
      <dgm:spPr>
        <a:xfrm>
          <a:off x="8369908"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 Phase 6</a:t>
          </a:r>
        </a:p>
      </dgm:t>
    </dgm:pt>
    <dgm:pt modelId="{8F3528FD-97AD-4D78-A8BD-19C259D38CD7}" type="parTrans" cxnId="{6A2C43D3-0B0D-4997-ACDC-F9C07D1C0910}">
      <dgm:prSet/>
      <dgm:spPr/>
      <dgm:t>
        <a:bodyPr/>
        <a:lstStyle/>
        <a:p>
          <a:endParaRPr lang="de-DE"/>
        </a:p>
      </dgm:t>
    </dgm:pt>
    <dgm:pt modelId="{C73372D8-8A70-43CD-9000-293D9A852CB8}" type="sibTrans" cxnId="{6A2C43D3-0B0D-4997-ACDC-F9C07D1C0910}">
      <dgm:prSet/>
      <dgm:spPr/>
      <dgm:t>
        <a:bodyPr/>
        <a:lstStyle/>
        <a:p>
          <a:endParaRPr lang="de-DE"/>
        </a:p>
      </dgm:t>
    </dgm:pt>
    <dgm:pt modelId="{464FC3F6-B14C-4329-B1C0-07FFC3D72414}">
      <dgm:prSet phldrT="[Text]" custT="1"/>
      <dgm:spPr>
        <a:xfrm>
          <a:off x="1004389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gm:spPr>
      <dgm:t>
        <a:bodyPr/>
        <a:lstStyle/>
        <a:p>
          <a:r>
            <a:rPr lang="de-DE" sz="2000" dirty="0">
              <a:solidFill>
                <a:sysClr val="window" lastClr="FFFFFF"/>
              </a:solidFill>
              <a:latin typeface="Calibri" panose="020F0502020204030204"/>
              <a:ea typeface="+mn-ea"/>
              <a:cs typeface="+mn-cs"/>
            </a:rPr>
            <a:t> Phase 7</a:t>
          </a:r>
        </a:p>
      </dgm:t>
    </dgm:pt>
    <dgm:pt modelId="{DE3F6DA3-C9F3-4D47-A124-E88C3887E40E}" type="parTrans" cxnId="{F716C54D-68EC-42AC-A23F-94A9354EB42D}">
      <dgm:prSet/>
      <dgm:spPr/>
      <dgm:t>
        <a:bodyPr/>
        <a:lstStyle/>
        <a:p>
          <a:endParaRPr lang="de-DE"/>
        </a:p>
      </dgm:t>
    </dgm:pt>
    <dgm:pt modelId="{E7CB198F-AC3F-45BC-95A1-014CC631910B}" type="sibTrans" cxnId="{F716C54D-68EC-42AC-A23F-94A9354EB42D}">
      <dgm:prSet/>
      <dgm:spPr/>
      <dgm:t>
        <a:bodyPr/>
        <a:lstStyle/>
        <a:p>
          <a:endParaRPr lang="de-DE"/>
        </a:p>
      </dgm:t>
    </dgm:pt>
    <dgm:pt modelId="{23214EF7-A5E9-4310-A1FD-3950ECC4B0B3}" type="pres">
      <dgm:prSet presAssocID="{9E7EA939-5DC7-4072-B209-37E4E113978F}" presName="Name0" presStyleCnt="0">
        <dgm:presLayoutVars>
          <dgm:dir/>
          <dgm:animLvl val="lvl"/>
          <dgm:resizeHandles val="exact"/>
        </dgm:presLayoutVars>
      </dgm:prSet>
      <dgm:spPr/>
    </dgm:pt>
    <dgm:pt modelId="{69A0BC62-115A-440A-A101-EA2481B34C31}" type="pres">
      <dgm:prSet presAssocID="{CD175663-A41D-4976-8942-7F945A3EFC64}" presName="parTxOnly" presStyleLbl="node1" presStyleIdx="0" presStyleCnt="7">
        <dgm:presLayoutVars>
          <dgm:chMax val="0"/>
          <dgm:chPref val="0"/>
          <dgm:bulletEnabled val="1"/>
        </dgm:presLayoutVars>
      </dgm:prSet>
      <dgm:spPr/>
      <dgm:t>
        <a:bodyPr/>
        <a:lstStyle/>
        <a:p>
          <a:endParaRPr lang="de-DE"/>
        </a:p>
      </dgm:t>
    </dgm:pt>
    <dgm:pt modelId="{EFD98DAC-B681-433C-89B3-D9F59DCA0A46}" type="pres">
      <dgm:prSet presAssocID="{5C197874-5F38-41B0-BFE3-253BEC7D63FE}" presName="parTxOnlySpace" presStyleCnt="0"/>
      <dgm:spPr/>
    </dgm:pt>
    <dgm:pt modelId="{84285711-6BF9-43EE-B8AB-61224C6076FB}" type="pres">
      <dgm:prSet presAssocID="{089C421D-34F4-41B4-90D8-8A9359F56ECC}" presName="parTxOnly" presStyleLbl="node1" presStyleIdx="1" presStyleCnt="7">
        <dgm:presLayoutVars>
          <dgm:chMax val="0"/>
          <dgm:chPref val="0"/>
          <dgm:bulletEnabled val="1"/>
        </dgm:presLayoutVars>
      </dgm:prSet>
      <dgm:spPr/>
      <dgm:t>
        <a:bodyPr/>
        <a:lstStyle/>
        <a:p>
          <a:endParaRPr lang="de-DE"/>
        </a:p>
      </dgm:t>
    </dgm:pt>
    <dgm:pt modelId="{5586DBDA-C7AC-41F0-BBFB-64DF08A1C0A7}" type="pres">
      <dgm:prSet presAssocID="{750D2168-EEA4-487B-A6B5-DBB462CEC9BD}" presName="parTxOnlySpace" presStyleCnt="0"/>
      <dgm:spPr/>
    </dgm:pt>
    <dgm:pt modelId="{0378183F-6FCA-4D6F-BCAF-3CD880252C12}" type="pres">
      <dgm:prSet presAssocID="{89376D2B-FDC9-45F6-9AD0-FF001BD43B20}" presName="parTxOnly" presStyleLbl="node1" presStyleIdx="2" presStyleCnt="7">
        <dgm:presLayoutVars>
          <dgm:chMax val="0"/>
          <dgm:chPref val="0"/>
          <dgm:bulletEnabled val="1"/>
        </dgm:presLayoutVars>
      </dgm:prSet>
      <dgm:spPr/>
      <dgm:t>
        <a:bodyPr/>
        <a:lstStyle/>
        <a:p>
          <a:endParaRPr lang="de-DE"/>
        </a:p>
      </dgm:t>
    </dgm:pt>
    <dgm:pt modelId="{2349FBED-48D5-47CB-9447-AE550AADEF08}" type="pres">
      <dgm:prSet presAssocID="{73FE9CFC-A0FA-459E-9032-43FD1085329C}" presName="parTxOnlySpace" presStyleCnt="0"/>
      <dgm:spPr/>
    </dgm:pt>
    <dgm:pt modelId="{F4E757DD-A9B0-433B-AAF9-B98ECFEA6BA6}" type="pres">
      <dgm:prSet presAssocID="{3FFF14A9-3EAA-4279-85AF-34D73AC85D2D}" presName="parTxOnly" presStyleLbl="node1" presStyleIdx="3" presStyleCnt="7">
        <dgm:presLayoutVars>
          <dgm:chMax val="0"/>
          <dgm:chPref val="0"/>
          <dgm:bulletEnabled val="1"/>
        </dgm:presLayoutVars>
      </dgm:prSet>
      <dgm:spPr/>
      <dgm:t>
        <a:bodyPr/>
        <a:lstStyle/>
        <a:p>
          <a:endParaRPr lang="de-DE"/>
        </a:p>
      </dgm:t>
    </dgm:pt>
    <dgm:pt modelId="{BC7E6FCA-4156-4438-9047-200B22A3FCDC}" type="pres">
      <dgm:prSet presAssocID="{36081CF5-C0AD-467F-AACB-E4BD26EFD2BA}" presName="parTxOnlySpace" presStyleCnt="0"/>
      <dgm:spPr/>
    </dgm:pt>
    <dgm:pt modelId="{F7EB6F7A-8769-4D84-8622-71755476A65F}" type="pres">
      <dgm:prSet presAssocID="{CD053798-9B16-45FA-BEBD-4F11659BF570}" presName="parTxOnly" presStyleLbl="node1" presStyleIdx="4" presStyleCnt="7">
        <dgm:presLayoutVars>
          <dgm:chMax val="0"/>
          <dgm:chPref val="0"/>
          <dgm:bulletEnabled val="1"/>
        </dgm:presLayoutVars>
      </dgm:prSet>
      <dgm:spPr/>
      <dgm:t>
        <a:bodyPr/>
        <a:lstStyle/>
        <a:p>
          <a:endParaRPr lang="de-DE"/>
        </a:p>
      </dgm:t>
    </dgm:pt>
    <dgm:pt modelId="{38EB9A3C-C5C0-4BAB-AD51-F78EA391E294}" type="pres">
      <dgm:prSet presAssocID="{1B763C33-CA5B-4972-9765-77935A91C801}" presName="parTxOnlySpace" presStyleCnt="0"/>
      <dgm:spPr/>
    </dgm:pt>
    <dgm:pt modelId="{F3C00EEC-8F8C-4B32-867F-BF015A815FA2}" type="pres">
      <dgm:prSet presAssocID="{EC763904-510B-481F-A327-2E2A23BE6050}" presName="parTxOnly" presStyleLbl="node1" presStyleIdx="5" presStyleCnt="7">
        <dgm:presLayoutVars>
          <dgm:chMax val="0"/>
          <dgm:chPref val="0"/>
          <dgm:bulletEnabled val="1"/>
        </dgm:presLayoutVars>
      </dgm:prSet>
      <dgm:spPr/>
      <dgm:t>
        <a:bodyPr/>
        <a:lstStyle/>
        <a:p>
          <a:endParaRPr lang="de-DE"/>
        </a:p>
      </dgm:t>
    </dgm:pt>
    <dgm:pt modelId="{9F845D5F-E848-4441-A35F-3479D773610E}" type="pres">
      <dgm:prSet presAssocID="{C73372D8-8A70-43CD-9000-293D9A852CB8}" presName="parTxOnlySpace" presStyleCnt="0"/>
      <dgm:spPr/>
    </dgm:pt>
    <dgm:pt modelId="{81C51614-8CDC-4E04-A3E0-F99F4CB9266E}" type="pres">
      <dgm:prSet presAssocID="{464FC3F6-B14C-4329-B1C0-07FFC3D72414}" presName="parTxOnly" presStyleLbl="node1" presStyleIdx="6" presStyleCnt="7">
        <dgm:presLayoutVars>
          <dgm:chMax val="0"/>
          <dgm:chPref val="0"/>
          <dgm:bulletEnabled val="1"/>
        </dgm:presLayoutVars>
      </dgm:prSet>
      <dgm:spPr/>
      <dgm:t>
        <a:bodyPr/>
        <a:lstStyle/>
        <a:p>
          <a:endParaRPr lang="de-DE"/>
        </a:p>
      </dgm:t>
    </dgm:pt>
  </dgm:ptLst>
  <dgm:cxnLst>
    <dgm:cxn modelId="{3D893BBE-66BD-4D3D-8EF4-5615C5118F54}" type="presOf" srcId="{9E7EA939-5DC7-4072-B209-37E4E113978F}" destId="{23214EF7-A5E9-4310-A1FD-3950ECC4B0B3}" srcOrd="0" destOrd="0" presId="urn:microsoft.com/office/officeart/2005/8/layout/chevron1"/>
    <dgm:cxn modelId="{6A2C43D3-0B0D-4997-ACDC-F9C07D1C0910}" srcId="{9E7EA939-5DC7-4072-B209-37E4E113978F}" destId="{EC763904-510B-481F-A327-2E2A23BE6050}" srcOrd="5" destOrd="0" parTransId="{8F3528FD-97AD-4D78-A8BD-19C259D38CD7}" sibTransId="{C73372D8-8A70-43CD-9000-293D9A852CB8}"/>
    <dgm:cxn modelId="{9FA280A4-F825-4F4C-B5C4-355A51D6363C}" srcId="{9E7EA939-5DC7-4072-B209-37E4E113978F}" destId="{89376D2B-FDC9-45F6-9AD0-FF001BD43B20}" srcOrd="2" destOrd="0" parTransId="{410C3846-EE56-4C6B-A40C-BC31CC5475C9}" sibTransId="{73FE9CFC-A0FA-459E-9032-43FD1085329C}"/>
    <dgm:cxn modelId="{7A87C16C-A52C-4991-92FE-2F34AAEEFEBC}" type="presOf" srcId="{CD175663-A41D-4976-8942-7F945A3EFC64}" destId="{69A0BC62-115A-440A-A101-EA2481B34C31}" srcOrd="0" destOrd="0" presId="urn:microsoft.com/office/officeart/2005/8/layout/chevron1"/>
    <dgm:cxn modelId="{9630CCBE-5E74-43E9-B48A-BCD842B603F1}" srcId="{9E7EA939-5DC7-4072-B209-37E4E113978F}" destId="{3FFF14A9-3EAA-4279-85AF-34D73AC85D2D}" srcOrd="3" destOrd="0" parTransId="{49D8DC4A-6FDE-43A0-9F03-455DAA7B2995}" sibTransId="{36081CF5-C0AD-467F-AACB-E4BD26EFD2BA}"/>
    <dgm:cxn modelId="{539597E0-D29B-4ACD-A2AE-C0B484D7578A}" type="presOf" srcId="{EC763904-510B-481F-A327-2E2A23BE6050}" destId="{F3C00EEC-8F8C-4B32-867F-BF015A815FA2}" srcOrd="0" destOrd="0" presId="urn:microsoft.com/office/officeart/2005/8/layout/chevron1"/>
    <dgm:cxn modelId="{1341BCFC-9F95-4857-A123-56FD2D2D0AB1}" srcId="{9E7EA939-5DC7-4072-B209-37E4E113978F}" destId="{CD053798-9B16-45FA-BEBD-4F11659BF570}" srcOrd="4" destOrd="0" parTransId="{5374AD23-5337-48B8-A8C4-D86F39A1287D}" sibTransId="{1B763C33-CA5B-4972-9765-77935A91C801}"/>
    <dgm:cxn modelId="{273870D3-5F0C-439B-9BBD-576768D7390B}" srcId="{9E7EA939-5DC7-4072-B209-37E4E113978F}" destId="{CD175663-A41D-4976-8942-7F945A3EFC64}" srcOrd="0" destOrd="0" parTransId="{CFA14415-C04C-48C9-A0C8-6FEFB3F97D5E}" sibTransId="{5C197874-5F38-41B0-BFE3-253BEC7D63FE}"/>
    <dgm:cxn modelId="{B7476FE3-873F-48C2-8F1F-0FEC27F02498}" type="presOf" srcId="{089C421D-34F4-41B4-90D8-8A9359F56ECC}" destId="{84285711-6BF9-43EE-B8AB-61224C6076FB}" srcOrd="0" destOrd="0" presId="urn:microsoft.com/office/officeart/2005/8/layout/chevron1"/>
    <dgm:cxn modelId="{F716C54D-68EC-42AC-A23F-94A9354EB42D}" srcId="{9E7EA939-5DC7-4072-B209-37E4E113978F}" destId="{464FC3F6-B14C-4329-B1C0-07FFC3D72414}" srcOrd="6" destOrd="0" parTransId="{DE3F6DA3-C9F3-4D47-A124-E88C3887E40E}" sibTransId="{E7CB198F-AC3F-45BC-95A1-014CC631910B}"/>
    <dgm:cxn modelId="{97E175E5-5870-43A0-A669-D24601ED49DC}" type="presOf" srcId="{464FC3F6-B14C-4329-B1C0-07FFC3D72414}" destId="{81C51614-8CDC-4E04-A3E0-F99F4CB9266E}" srcOrd="0" destOrd="0" presId="urn:microsoft.com/office/officeart/2005/8/layout/chevron1"/>
    <dgm:cxn modelId="{E17DEAFE-C5D5-47E2-ADFD-1D7BD8CED163}" type="presOf" srcId="{89376D2B-FDC9-45F6-9AD0-FF001BD43B20}" destId="{0378183F-6FCA-4D6F-BCAF-3CD880252C12}" srcOrd="0" destOrd="0" presId="urn:microsoft.com/office/officeart/2005/8/layout/chevron1"/>
    <dgm:cxn modelId="{6668F497-8CDC-4EDB-B892-DA98F1691C53}" type="presOf" srcId="{3FFF14A9-3EAA-4279-85AF-34D73AC85D2D}" destId="{F4E757DD-A9B0-433B-AAF9-B98ECFEA6BA6}" srcOrd="0" destOrd="0" presId="urn:microsoft.com/office/officeart/2005/8/layout/chevron1"/>
    <dgm:cxn modelId="{0C08C56D-E016-4914-960B-A75C788F8399}" type="presOf" srcId="{CD053798-9B16-45FA-BEBD-4F11659BF570}" destId="{F7EB6F7A-8769-4D84-8622-71755476A65F}" srcOrd="0" destOrd="0" presId="urn:microsoft.com/office/officeart/2005/8/layout/chevron1"/>
    <dgm:cxn modelId="{6DB8F0B8-2732-464D-896C-FAC8A6E6FD6C}" srcId="{9E7EA939-5DC7-4072-B209-37E4E113978F}" destId="{089C421D-34F4-41B4-90D8-8A9359F56ECC}" srcOrd="1" destOrd="0" parTransId="{4BB52A99-457E-478C-965E-058CDEDA7A14}" sibTransId="{750D2168-EEA4-487B-A6B5-DBB462CEC9BD}"/>
    <dgm:cxn modelId="{9968F1D3-B4AF-446D-AB32-1AE56C4D25B7}" type="presParOf" srcId="{23214EF7-A5E9-4310-A1FD-3950ECC4B0B3}" destId="{69A0BC62-115A-440A-A101-EA2481B34C31}" srcOrd="0" destOrd="0" presId="urn:microsoft.com/office/officeart/2005/8/layout/chevron1"/>
    <dgm:cxn modelId="{65BC7685-BFAA-4AC7-A4EB-65EABF07DB35}" type="presParOf" srcId="{23214EF7-A5E9-4310-A1FD-3950ECC4B0B3}" destId="{EFD98DAC-B681-433C-89B3-D9F59DCA0A46}" srcOrd="1" destOrd="0" presId="urn:microsoft.com/office/officeart/2005/8/layout/chevron1"/>
    <dgm:cxn modelId="{2106E12D-C0C8-4807-85F2-A3D633280453}" type="presParOf" srcId="{23214EF7-A5E9-4310-A1FD-3950ECC4B0B3}" destId="{84285711-6BF9-43EE-B8AB-61224C6076FB}" srcOrd="2" destOrd="0" presId="urn:microsoft.com/office/officeart/2005/8/layout/chevron1"/>
    <dgm:cxn modelId="{B1958CA9-E768-48A7-B48C-A7832B061DA4}" type="presParOf" srcId="{23214EF7-A5E9-4310-A1FD-3950ECC4B0B3}" destId="{5586DBDA-C7AC-41F0-BBFB-64DF08A1C0A7}" srcOrd="3" destOrd="0" presId="urn:microsoft.com/office/officeart/2005/8/layout/chevron1"/>
    <dgm:cxn modelId="{3C653CD4-33CD-45CC-8509-277692A8B7C9}" type="presParOf" srcId="{23214EF7-A5E9-4310-A1FD-3950ECC4B0B3}" destId="{0378183F-6FCA-4D6F-BCAF-3CD880252C12}" srcOrd="4" destOrd="0" presId="urn:microsoft.com/office/officeart/2005/8/layout/chevron1"/>
    <dgm:cxn modelId="{F02A5C4D-8DB1-4EAE-B831-1730F7956C55}" type="presParOf" srcId="{23214EF7-A5E9-4310-A1FD-3950ECC4B0B3}" destId="{2349FBED-48D5-47CB-9447-AE550AADEF08}" srcOrd="5" destOrd="0" presId="urn:microsoft.com/office/officeart/2005/8/layout/chevron1"/>
    <dgm:cxn modelId="{9FF1E736-DB0F-48A0-A25B-E433189920C5}" type="presParOf" srcId="{23214EF7-A5E9-4310-A1FD-3950ECC4B0B3}" destId="{F4E757DD-A9B0-433B-AAF9-B98ECFEA6BA6}" srcOrd="6" destOrd="0" presId="urn:microsoft.com/office/officeart/2005/8/layout/chevron1"/>
    <dgm:cxn modelId="{E4267CFD-2F9D-4C84-92E2-F5D938C0A7BC}" type="presParOf" srcId="{23214EF7-A5E9-4310-A1FD-3950ECC4B0B3}" destId="{BC7E6FCA-4156-4438-9047-200B22A3FCDC}" srcOrd="7" destOrd="0" presId="urn:microsoft.com/office/officeart/2005/8/layout/chevron1"/>
    <dgm:cxn modelId="{CDA57487-F5ED-4599-B108-9FC4447D163C}" type="presParOf" srcId="{23214EF7-A5E9-4310-A1FD-3950ECC4B0B3}" destId="{F7EB6F7A-8769-4D84-8622-71755476A65F}" srcOrd="8" destOrd="0" presId="urn:microsoft.com/office/officeart/2005/8/layout/chevron1"/>
    <dgm:cxn modelId="{F7E70E41-E665-4543-B4CB-02DD4B8DED96}" type="presParOf" srcId="{23214EF7-A5E9-4310-A1FD-3950ECC4B0B3}" destId="{38EB9A3C-C5C0-4BAB-AD51-F78EA391E294}" srcOrd="9" destOrd="0" presId="urn:microsoft.com/office/officeart/2005/8/layout/chevron1"/>
    <dgm:cxn modelId="{80FAC80B-527D-4586-BDC4-C1068EC996EB}" type="presParOf" srcId="{23214EF7-A5E9-4310-A1FD-3950ECC4B0B3}" destId="{F3C00EEC-8F8C-4B32-867F-BF015A815FA2}" srcOrd="10" destOrd="0" presId="urn:microsoft.com/office/officeart/2005/8/layout/chevron1"/>
    <dgm:cxn modelId="{E63DBF20-70AB-42CC-9A55-0CAE815889A7}" type="presParOf" srcId="{23214EF7-A5E9-4310-A1FD-3950ECC4B0B3}" destId="{9F845D5F-E848-4441-A35F-3479D773610E}" srcOrd="11" destOrd="0" presId="urn:microsoft.com/office/officeart/2005/8/layout/chevron1"/>
    <dgm:cxn modelId="{9457B17C-120F-48CA-BA20-6A63CB28265A}" type="presParOf" srcId="{23214EF7-A5E9-4310-A1FD-3950ECC4B0B3}" destId="{81C51614-8CDC-4E04-A3E0-F99F4CB9266E}" srcOrd="12" destOrd="0" presId="urn:microsoft.com/office/officeart/2005/8/layout/chevro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EA728C-55FD-4C6D-83A7-DDEFC9C6A3CD}">
      <dsp:nvSpPr>
        <dsp:cNvPr id="0" name=""/>
        <dsp:cNvSpPr/>
      </dsp:nvSpPr>
      <dsp:spPr>
        <a:xfrm>
          <a:off x="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Zielfestlegung</a:t>
          </a:r>
        </a:p>
      </dsp:txBody>
      <dsp:txXfrm>
        <a:off x="360362" y="0"/>
        <a:ext cx="1139255" cy="720724"/>
      </dsp:txXfrm>
    </dsp:sp>
    <dsp:sp modelId="{087AABD8-E25B-44C3-BBC6-F1531F44219C}">
      <dsp:nvSpPr>
        <dsp:cNvPr id="0" name=""/>
        <dsp:cNvSpPr/>
      </dsp:nvSpPr>
      <dsp:spPr>
        <a:xfrm>
          <a:off x="1673981"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Grundlagen-ermittlung</a:t>
          </a:r>
        </a:p>
      </dsp:txBody>
      <dsp:txXfrm>
        <a:off x="2034343" y="0"/>
        <a:ext cx="1139255" cy="720724"/>
      </dsp:txXfrm>
    </dsp:sp>
    <dsp:sp modelId="{A2EE4A58-8F1D-4239-9B41-4DCB97349714}">
      <dsp:nvSpPr>
        <dsp:cNvPr id="0" name=""/>
        <dsp:cNvSpPr/>
      </dsp:nvSpPr>
      <dsp:spPr>
        <a:xfrm>
          <a:off x="3347963"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Konzept-planung</a:t>
          </a:r>
        </a:p>
      </dsp:txBody>
      <dsp:txXfrm>
        <a:off x="3708325" y="0"/>
        <a:ext cx="1139255" cy="720724"/>
      </dsp:txXfrm>
    </dsp:sp>
    <dsp:sp modelId="{113D765A-508D-4CA6-98B1-C484FA26A84C}">
      <dsp:nvSpPr>
        <dsp:cNvPr id="0" name=""/>
        <dsp:cNvSpPr/>
      </dsp:nvSpPr>
      <dsp:spPr>
        <a:xfrm>
          <a:off x="5021945"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Detailplanung</a:t>
          </a:r>
        </a:p>
      </dsp:txBody>
      <dsp:txXfrm>
        <a:off x="5382307" y="0"/>
        <a:ext cx="1139255" cy="720724"/>
      </dsp:txXfrm>
    </dsp:sp>
    <dsp:sp modelId="{84131FE7-E884-4779-9679-A1DDF3B8CA27}">
      <dsp:nvSpPr>
        <dsp:cNvPr id="0" name=""/>
        <dsp:cNvSpPr/>
      </dsp:nvSpPr>
      <dsp:spPr>
        <a:xfrm>
          <a:off x="6695926"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Realisierungs-vorbereitung</a:t>
          </a:r>
        </a:p>
      </dsp:txBody>
      <dsp:txXfrm>
        <a:off x="7056288" y="0"/>
        <a:ext cx="1139255" cy="720724"/>
      </dsp:txXfrm>
    </dsp:sp>
    <dsp:sp modelId="{7D770B1F-987E-445B-8DC3-526BC4D9F388}">
      <dsp:nvSpPr>
        <dsp:cNvPr id="0" name=""/>
        <dsp:cNvSpPr/>
      </dsp:nvSpPr>
      <dsp:spPr>
        <a:xfrm>
          <a:off x="8369908"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Realisierungs-überwachung</a:t>
          </a:r>
        </a:p>
      </dsp:txBody>
      <dsp:txXfrm>
        <a:off x="8730270" y="0"/>
        <a:ext cx="1139255" cy="720724"/>
      </dsp:txXfrm>
    </dsp:sp>
    <dsp:sp modelId="{9751FCE5-FBCD-4AC9-9FB9-ADC1738DBB3F}">
      <dsp:nvSpPr>
        <dsp:cNvPr id="0" name=""/>
        <dsp:cNvSpPr/>
      </dsp:nvSpPr>
      <dsp:spPr>
        <a:xfrm>
          <a:off x="10043890" y="0"/>
          <a:ext cx="1859979" cy="720724"/>
        </a:xfrm>
        <a:prstGeom prst="chevron">
          <a:avLst/>
        </a:prstGeom>
        <a:solidFill>
          <a:srgbClr val="D9D9D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de-DE" sz="1400" kern="1200" dirty="0">
              <a:solidFill>
                <a:schemeClr val="tx1"/>
              </a:solidFill>
              <a:latin typeface="Calibri" panose="020F0502020204030204"/>
              <a:ea typeface="+mn-ea"/>
              <a:cs typeface="+mn-cs"/>
            </a:rPr>
            <a:t>Hochlauf-betreuung</a:t>
          </a:r>
        </a:p>
      </dsp:txBody>
      <dsp:txXfrm>
        <a:off x="10404252" y="0"/>
        <a:ext cx="1139255" cy="7207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5DE9E-B494-4F42-A68C-7517B5362E07}">
      <dsp:nvSpPr>
        <dsp:cNvPr id="0" name=""/>
        <dsp:cNvSpPr/>
      </dsp:nvSpPr>
      <dsp:spPr>
        <a:xfrm>
          <a:off x="0" y="0"/>
          <a:ext cx="11892245" cy="468312"/>
        </a:xfrm>
        <a:prstGeom prst="chevron">
          <a:avLst/>
        </a:prstGeom>
        <a:solidFill>
          <a:srgbClr val="AC6E7B"/>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de-DE" sz="2800" kern="1200" dirty="0">
              <a:solidFill>
                <a:sysClr val="window" lastClr="FFFFFF"/>
              </a:solidFill>
              <a:latin typeface="Calibri" panose="020F0502020204030204"/>
              <a:ea typeface="+mn-ea"/>
              <a:cs typeface="+mn-cs"/>
            </a:rPr>
            <a:t>Projektmanagement</a:t>
          </a:r>
        </a:p>
      </dsp:txBody>
      <dsp:txXfrm>
        <a:off x="234156" y="0"/>
        <a:ext cx="11423933" cy="468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0BC62-115A-440A-A101-EA2481B34C31}">
      <dsp:nvSpPr>
        <dsp:cNvPr id="0" name=""/>
        <dsp:cNvSpPr/>
      </dsp:nvSpPr>
      <dsp:spPr>
        <a:xfrm>
          <a:off x="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1</a:t>
          </a:r>
        </a:p>
      </dsp:txBody>
      <dsp:txXfrm>
        <a:off x="234157" y="0"/>
        <a:ext cx="1391666" cy="468313"/>
      </dsp:txXfrm>
    </dsp:sp>
    <dsp:sp modelId="{84285711-6BF9-43EE-B8AB-61224C6076FB}">
      <dsp:nvSpPr>
        <dsp:cNvPr id="0" name=""/>
        <dsp:cNvSpPr/>
      </dsp:nvSpPr>
      <dsp:spPr>
        <a:xfrm>
          <a:off x="1673981"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2</a:t>
          </a:r>
        </a:p>
      </dsp:txBody>
      <dsp:txXfrm>
        <a:off x="1908138" y="0"/>
        <a:ext cx="1391666" cy="468313"/>
      </dsp:txXfrm>
    </dsp:sp>
    <dsp:sp modelId="{0378183F-6FCA-4D6F-BCAF-3CD880252C12}">
      <dsp:nvSpPr>
        <dsp:cNvPr id="0" name=""/>
        <dsp:cNvSpPr/>
      </dsp:nvSpPr>
      <dsp:spPr>
        <a:xfrm>
          <a:off x="3347963"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3</a:t>
          </a:r>
        </a:p>
      </dsp:txBody>
      <dsp:txXfrm>
        <a:off x="3582120" y="0"/>
        <a:ext cx="1391666" cy="468313"/>
      </dsp:txXfrm>
    </dsp:sp>
    <dsp:sp modelId="{F4E757DD-A9B0-433B-AAF9-B98ECFEA6BA6}">
      <dsp:nvSpPr>
        <dsp:cNvPr id="0" name=""/>
        <dsp:cNvSpPr/>
      </dsp:nvSpPr>
      <dsp:spPr>
        <a:xfrm>
          <a:off x="5021945"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4</a:t>
          </a:r>
        </a:p>
      </dsp:txBody>
      <dsp:txXfrm>
        <a:off x="5256102" y="0"/>
        <a:ext cx="1391666" cy="468313"/>
      </dsp:txXfrm>
    </dsp:sp>
    <dsp:sp modelId="{F7EB6F7A-8769-4D84-8622-71755476A65F}">
      <dsp:nvSpPr>
        <dsp:cNvPr id="0" name=""/>
        <dsp:cNvSpPr/>
      </dsp:nvSpPr>
      <dsp:spPr>
        <a:xfrm>
          <a:off x="6695926"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Phase 5</a:t>
          </a:r>
        </a:p>
      </dsp:txBody>
      <dsp:txXfrm>
        <a:off x="6930083" y="0"/>
        <a:ext cx="1391666" cy="468313"/>
      </dsp:txXfrm>
    </dsp:sp>
    <dsp:sp modelId="{F3C00EEC-8F8C-4B32-867F-BF015A815FA2}">
      <dsp:nvSpPr>
        <dsp:cNvPr id="0" name=""/>
        <dsp:cNvSpPr/>
      </dsp:nvSpPr>
      <dsp:spPr>
        <a:xfrm>
          <a:off x="8369908"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 Phase 6</a:t>
          </a:r>
        </a:p>
      </dsp:txBody>
      <dsp:txXfrm>
        <a:off x="8604065" y="0"/>
        <a:ext cx="1391666" cy="468313"/>
      </dsp:txXfrm>
    </dsp:sp>
    <dsp:sp modelId="{81C51614-8CDC-4E04-A3E0-F99F4CB9266E}">
      <dsp:nvSpPr>
        <dsp:cNvPr id="0" name=""/>
        <dsp:cNvSpPr/>
      </dsp:nvSpPr>
      <dsp:spPr>
        <a:xfrm>
          <a:off x="10043890" y="0"/>
          <a:ext cx="1859979" cy="468313"/>
        </a:xfrm>
        <a:prstGeom prst="chevron">
          <a:avLst/>
        </a:prstGeom>
        <a:solidFill>
          <a:srgbClr val="67676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de-DE" sz="2000" kern="1200" dirty="0">
              <a:solidFill>
                <a:sysClr val="window" lastClr="FFFFFF"/>
              </a:solidFill>
              <a:latin typeface="Calibri" panose="020F0502020204030204"/>
              <a:ea typeface="+mn-ea"/>
              <a:cs typeface="+mn-cs"/>
            </a:rPr>
            <a:t> Phase 7</a:t>
          </a:r>
        </a:p>
      </dsp:txBody>
      <dsp:txXfrm>
        <a:off x="10278047" y="0"/>
        <a:ext cx="1391666" cy="46831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5D15D9-E4B6-45FA-88C9-63F522107753}" type="datetimeFigureOut">
              <a:rPr lang="de-DE" smtClean="0"/>
              <a:t>09.01.2024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5E4B0-818E-48A1-B5E2-5894E27470D2}" type="slidenum">
              <a:rPr lang="de-DE" smtClean="0"/>
              <a:t>‹Nr.›</a:t>
            </a:fld>
            <a:endParaRPr lang="de-DE"/>
          </a:p>
        </p:txBody>
      </p:sp>
    </p:spTree>
    <p:extLst>
      <p:ext uri="{BB962C8B-B14F-4D97-AF65-F5344CB8AC3E}">
        <p14:creationId xmlns:p14="http://schemas.microsoft.com/office/powerpoint/2010/main" val="719271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latin typeface="+mn-lt"/>
                <a:cs typeface="Arial" pitchFamily="34" charset="0"/>
              </a:rPr>
              <a:t>In der bestehenden Literatur ist eine Vielzahl von Definitionen für Fabriken vorhanden. Darauf aufbauend definiert der VDI in seiner Richtlinie 5200 („Fabrikplanung - Planungsvorgehen“) eine Fabrik als den „Ort, an dem Wertschöpfung durch arbeitsteilige Produktion industrieller Güter unter Einsatz von Produktionsfaktoren (z. B. Material, Personal, Wissen) stattfindet“. Die Produktion umfasst dabei die erforderlichen Tätigkeiten zur betrieblichen Leistungserstellung. Dazu gehören unter anderem das Fertigen, Montieren und Lagern (</a:t>
            </a:r>
            <a:r>
              <a:rPr lang="de-DE" b="1" dirty="0">
                <a:latin typeface="+mn-lt"/>
                <a:cs typeface="Arial" pitchFamily="34" charset="0"/>
              </a:rPr>
              <a:t>Bild 12</a:t>
            </a:r>
            <a:r>
              <a:rPr lang="de-DE" dirty="0">
                <a:latin typeface="+mn-lt"/>
                <a:cs typeface="Arial" pitchFamily="34" charset="0"/>
              </a:rPr>
              <a:t>) [VDI’09]. Üblicherweise erfolgt dies unter einheitlicher organisatorischer, technischer sowie wirtschaftlicher Leitung [Wiendahl’03].</a:t>
            </a:r>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4</a:t>
            </a:fld>
            <a:endParaRPr lang="de-DE"/>
          </a:p>
        </p:txBody>
      </p:sp>
    </p:spTree>
    <p:extLst>
      <p:ext uri="{BB962C8B-B14F-4D97-AF65-F5344CB8AC3E}">
        <p14:creationId xmlns:p14="http://schemas.microsoft.com/office/powerpoint/2010/main" val="2175252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mn-lt"/>
                <a:cs typeface="Arial" pitchFamily="34" charset="0"/>
              </a:rPr>
              <a:t>Die zuvor genannten Gestaltungsfelder der Fabrik verdeutlichen bereits durch die Vielfältigkeit und Wechselwirkungen ihrer Elemente die Komplexität und den Umfang einer Fabrikplanung. Im Mittelpunkt der Fabrikplanung stehen die Gestaltung der Technik, der Organisation, der Logistik und des Personals. Dabei ist die Fabrik unter den Erfordernissen der arbeitenden Menschen und der Umwelt so zu planen, dass sie einen technisch einwandfreien, wirtschaftlichen Ablauf des Produktionsprozesses befähigt [Schmigalla’95, S.323; Kettner’84, S.3].</a:t>
            </a:r>
          </a:p>
          <a:p>
            <a:r>
              <a:rPr lang="de-DE" dirty="0">
                <a:latin typeface="+mn-lt"/>
                <a:cs typeface="Arial" pitchFamily="34" charset="0"/>
              </a:rPr>
              <a:t>In der Literatur lässt sich aufgrund der ständigen Weiterentwicklung der Fabriken und ihrer Planung für den Begriff Fabrikplanung eine Reihe von Definitionen finden. </a:t>
            </a:r>
          </a:p>
          <a:p>
            <a:r>
              <a:rPr lang="de-DE" dirty="0">
                <a:latin typeface="+mn-lt"/>
                <a:cs typeface="Arial" pitchFamily="34" charset="0"/>
              </a:rPr>
              <a:t>Der VDI Fachausschuss Fabrikplanung definiert die Fabrikplanung als „</a:t>
            </a:r>
            <a:r>
              <a:rPr lang="de-DE" i="1" dirty="0">
                <a:latin typeface="+mn-lt"/>
                <a:cs typeface="Arial" pitchFamily="34" charset="0"/>
              </a:rPr>
              <a:t>systematischer, zielorientierter, in aufeinander aufbauende Phasen strukturierter und unter Zuhilfenahme von Methoden und Werkzeugen durchgeführter Prozess zur Planung einer Fabrik von der ersten Idee bis zum </a:t>
            </a:r>
            <a:r>
              <a:rPr lang="de-DE" i="1" dirty="0" err="1">
                <a:latin typeface="+mn-lt"/>
                <a:cs typeface="Arial" pitchFamily="34" charset="0"/>
              </a:rPr>
              <a:t>Hochlauf</a:t>
            </a:r>
            <a:r>
              <a:rPr lang="de-DE" i="1" dirty="0">
                <a:latin typeface="+mn-lt"/>
                <a:cs typeface="Arial" pitchFamily="34" charset="0"/>
              </a:rPr>
              <a:t> der Produktion“</a:t>
            </a:r>
            <a:r>
              <a:rPr lang="de-DE" dirty="0">
                <a:latin typeface="+mn-lt"/>
                <a:cs typeface="Arial" pitchFamily="34" charset="0"/>
              </a:rPr>
              <a:t> [VDI’09, S.3]. </a:t>
            </a:r>
          </a:p>
          <a:p>
            <a:r>
              <a:rPr lang="de-DE" dirty="0">
                <a:latin typeface="+mn-lt"/>
                <a:cs typeface="Arial" pitchFamily="34" charset="0"/>
              </a:rPr>
              <a:t>Zur umfassenden Betrachtung der Fabrikplanung im gesamten Lebenszyklus einer Fabrik, der neben der Entwicklung, den Aufbau und den Anlauf auch den Betrieb sowie den Abbau und die Verwertung einer Fabrik beinhaltet, ist dieses Modell nicht ausreichend. So sind die Phasen des Betriebs und des Abbaus samt Verwertung mit weiteren von der Fabrikplanung zu berücksichtigenden Aufgaben wie z.B. der Instandhaltung, der permanenten Anpassungs- und Veränderungsplanung, der Sanierung, sowie der Wieder-und Weiterverwertung verbunden [Schenk’09, S.15f].</a:t>
            </a:r>
          </a:p>
          <a:p>
            <a:r>
              <a:rPr lang="de-DE" dirty="0">
                <a:latin typeface="+mn-lt"/>
                <a:cs typeface="Arial" pitchFamily="34" charset="0"/>
              </a:rPr>
              <a:t>Auf Basis der Definition vom VDI wurde von WIRTH et al daher folgende Definition entwickelt, welche für die vorliegende  Arbeit als Grundlage gelten soll:</a:t>
            </a:r>
          </a:p>
          <a:p>
            <a:r>
              <a:rPr lang="de-DE" dirty="0">
                <a:latin typeface="+mn-lt"/>
                <a:cs typeface="Arial" pitchFamily="34" charset="0"/>
              </a:rPr>
              <a:t>„</a:t>
            </a:r>
            <a:r>
              <a:rPr lang="de-DE" i="1" dirty="0">
                <a:latin typeface="+mn-lt"/>
                <a:cs typeface="Arial" pitchFamily="34" charset="0"/>
              </a:rPr>
              <a:t>Fabrikplanung ist ein systematischer, ziel- und prozessorientierter, in aufeinander aufbauende Phasen strukturierter und unter Zuhilfenahme von Theorien, Modellen, Methoden und Werkzeugen durchgeführter kreativer Prozess zur Gestaltung und zum Betreiben (z. B. auf Basis eines Betriebskonzepts) einer Fabrik von der Idee über alle Planungsphasen und -strukturen des Fabriklebenszyklus  einschließlich des Fabrikgebäudes“ </a:t>
            </a:r>
            <a:r>
              <a:rPr lang="de-DE" dirty="0">
                <a:latin typeface="+mn-lt"/>
                <a:cs typeface="Arial" pitchFamily="34" charset="0"/>
              </a:rPr>
              <a:t>[Wirth’12, S.393].</a:t>
            </a:r>
          </a:p>
          <a:p>
            <a:r>
              <a:rPr lang="de-DE" dirty="0">
                <a:latin typeface="+mn-lt"/>
                <a:cs typeface="Arial" pitchFamily="34" charset="0"/>
              </a:rPr>
              <a:t>Folglich beinhaltet die Fabrikplanung die ständige Anpassung aufgrund von Veränderungen in der Planungs- und Betriebsphase der Fabrik.</a:t>
            </a:r>
          </a:p>
          <a:p>
            <a:r>
              <a:rPr lang="de-DE" dirty="0">
                <a:latin typeface="+mn-lt"/>
                <a:cs typeface="Arial" pitchFamily="34" charset="0"/>
              </a:rPr>
              <a:t>Der Fabrikplanungsprozess kann dabei verschiedene Anlässe haben und unterschiedliche Umfänge umfassen. Als Planungsgrundfälle können die Neuplanung, die Umplanung, die Erweiterung, die Revitalisierung sowie der Rückbau von ganzen Fabriken oder Teilbereichen bezeichnet werden [VDI’09, S.3; Grundig´09, S.18f; Heger´06, S.15]. Unabhängig vom Planungsfall besteht die Aufgabe einer Fabrikplanung aus einer Reihe von zusammenhängenden Teilaufgaben, auf die eine Vielzahl inner- und außerbetrieblicher Einflüsse wirken. Zur Lösung dieser Aufgaben ist ein stufenweises Vorgehen unter einer ganzheitlichen Betrachtungsweise erforderlich. Die Planungsstufen/-phasen lassen sich nicht eindeutig voneinander abgrenzen. Vielmehr gehen sie fließend ineinander über [Kettner’84, S.4f; Bracht’11, S.28f].</a:t>
            </a:r>
          </a:p>
          <a:p>
            <a:endParaRPr lang="de-DE" dirty="0">
              <a:latin typeface="+mn-lt"/>
            </a:endParaRPr>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5</a:t>
            </a:fld>
            <a:endParaRPr lang="de-DE"/>
          </a:p>
        </p:txBody>
      </p:sp>
    </p:spTree>
    <p:extLst>
      <p:ext uri="{BB962C8B-B14F-4D97-AF65-F5344CB8AC3E}">
        <p14:creationId xmlns:p14="http://schemas.microsoft.com/office/powerpoint/2010/main" val="2948056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12000"/>
              </a:lnSpc>
              <a:spcAft>
                <a:spcPts val="311"/>
              </a:spcAft>
            </a:pPr>
            <a:r>
              <a:rPr lang="de-DE" dirty="0">
                <a:latin typeface="+mn-lt"/>
                <a:cs typeface="Arial" pitchFamily="34" charset="0"/>
              </a:rPr>
              <a:t>Die Übertragung der theoretischen Grundlagen der Systemtheorie auf die Fabrik erlauben die Ableitung wesentlicher Charakteristika des Systems Fabrik.</a:t>
            </a:r>
          </a:p>
          <a:p>
            <a:pPr>
              <a:lnSpc>
                <a:spcPct val="112000"/>
              </a:lnSpc>
              <a:spcAft>
                <a:spcPts val="311"/>
              </a:spcAft>
            </a:pPr>
            <a:endParaRPr lang="de-DE" dirty="0">
              <a:latin typeface="+mn-lt"/>
              <a:cs typeface="Arial" pitchFamily="34" charset="0"/>
            </a:endParaRPr>
          </a:p>
          <a:p>
            <a:pPr>
              <a:lnSpc>
                <a:spcPct val="112000"/>
              </a:lnSpc>
              <a:spcAft>
                <a:spcPts val="311"/>
              </a:spcAft>
            </a:pPr>
            <a:r>
              <a:rPr lang="de-DE" dirty="0">
                <a:latin typeface="+mn-lt"/>
                <a:cs typeface="Arial" pitchFamily="34" charset="0"/>
              </a:rPr>
              <a:t>Eine Fabrik stellt demnach eine </a:t>
            </a:r>
            <a:r>
              <a:rPr lang="de-DE" i="1" dirty="0">
                <a:latin typeface="+mn-lt"/>
                <a:cs typeface="Arial" pitchFamily="34" charset="0"/>
              </a:rPr>
              <a:t>Ganzheit</a:t>
            </a:r>
            <a:r>
              <a:rPr lang="de-DE" dirty="0">
                <a:latin typeface="+mn-lt"/>
                <a:cs typeface="Arial" pitchFamily="34" charset="0"/>
              </a:rPr>
              <a:t> dar, die aus Teilen bzw. Subsystemen besteht. Die Eigenschaften der Fabrik sind somit nicht die Summe der Eigenschaften ihrer Teile, sondern vielmehr das Zusammenwirken ihrer Teile als Ganzes. So vermag ein hocheffizientes Transportsystem in der Fabrik noch lange nicht kurze Lieferzeiten für den Kunden zu garantieren. Erst das Zusammenwirken mit den Eigenschaften anderer Subsysteme (z.B. kurze Rüstzeiten, niedrige Bestände, sichere Durchlaufzeiten, kurze Materialflusswege usw.) bestimmt die Eigenschaft des Gesamtsystems.</a:t>
            </a:r>
          </a:p>
          <a:p>
            <a:pPr>
              <a:lnSpc>
                <a:spcPct val="112000"/>
              </a:lnSpc>
              <a:spcAft>
                <a:spcPts val="311"/>
              </a:spcAft>
            </a:pPr>
            <a:r>
              <a:rPr lang="de-DE" dirty="0">
                <a:latin typeface="+mn-lt"/>
                <a:cs typeface="Arial" pitchFamily="34" charset="0"/>
              </a:rPr>
              <a:t>Das beschriebene Systemverhalten setzt voraus, dass zwischen den Subsystemen Beziehungen bestehen. In einer Fabrik besteht eine hohe Beziehungsdichte, aus der sich eine </a:t>
            </a:r>
            <a:r>
              <a:rPr lang="de-DE" i="1" dirty="0" err="1">
                <a:latin typeface="+mn-lt"/>
                <a:cs typeface="Arial" pitchFamily="34" charset="0"/>
              </a:rPr>
              <a:t>Vernetztheit</a:t>
            </a:r>
            <a:r>
              <a:rPr lang="de-DE" i="1" dirty="0">
                <a:latin typeface="+mn-lt"/>
                <a:cs typeface="Arial" pitchFamily="34" charset="0"/>
              </a:rPr>
              <a:t> </a:t>
            </a:r>
            <a:r>
              <a:rPr lang="de-DE" dirty="0">
                <a:latin typeface="+mn-lt"/>
                <a:cs typeface="Arial" pitchFamily="34" charset="0"/>
              </a:rPr>
              <a:t>ergibt. Die Vernetzung besteht nicht aus einfachen linearen Ursache-Wirkungs-Ketten. Vielmehr können Subsysteme durch zirkuläre Verknüpfungen auf sich selbst zurückwirken. Eine Fabrik besteht demnach aus einem Netzwerk </a:t>
            </a:r>
            <a:r>
              <a:rPr lang="de-DE" dirty="0" err="1">
                <a:latin typeface="+mn-lt"/>
                <a:cs typeface="Arial" pitchFamily="34" charset="0"/>
              </a:rPr>
              <a:t>vermaschter</a:t>
            </a:r>
            <a:r>
              <a:rPr lang="de-DE" dirty="0">
                <a:latin typeface="+mn-lt"/>
                <a:cs typeface="Arial" pitchFamily="34" charset="0"/>
              </a:rPr>
              <a:t> Regelkreise, die positiv (verstärkend) oder negativ (abschwächend) im Geflecht agieren. Das Verständnis der Wirkzusammenhänge innerhalb des Systems reicht allein für das Verstehen des Verhaltens eines Systems nicht aus. </a:t>
            </a:r>
          </a:p>
          <a:p>
            <a:pPr>
              <a:lnSpc>
                <a:spcPct val="112000"/>
              </a:lnSpc>
              <a:spcAft>
                <a:spcPts val="311"/>
              </a:spcAft>
            </a:pPr>
            <a:r>
              <a:rPr lang="de-DE" dirty="0">
                <a:latin typeface="+mn-lt"/>
                <a:cs typeface="Arial" pitchFamily="34" charset="0"/>
              </a:rPr>
              <a:t>Eine Fabrik ist ein </a:t>
            </a:r>
            <a:r>
              <a:rPr lang="de-DE" i="1" dirty="0">
                <a:latin typeface="+mn-lt"/>
                <a:cs typeface="Arial" pitchFamily="34" charset="0"/>
              </a:rPr>
              <a:t>offenes System, </a:t>
            </a:r>
            <a:r>
              <a:rPr lang="de-DE" dirty="0">
                <a:latin typeface="+mn-lt"/>
                <a:cs typeface="Arial" pitchFamily="34" charset="0"/>
              </a:rPr>
              <a:t>da es mit seiner Umwelt in Wechselwirkung steht. Eine Fabrik unterliegt zahlreichen Einflüssen von außen. Da Fabriken lebensfähige Systeme sind und niemals vollständig autonom sein werden, müssen sie sich zwangsläufig an ihre Umwelt anpassen. Daher ist es notwendig, die Fabrik als Teil eines umfassenderen Systems (Branche, Politik, Lieferanten, Ökonomie, Märkte usw.) zu betrachten, um dessen Verhalten zu verstehen. </a:t>
            </a:r>
          </a:p>
          <a:p>
            <a:pPr>
              <a:lnSpc>
                <a:spcPct val="112000"/>
              </a:lnSpc>
              <a:spcAft>
                <a:spcPts val="311"/>
              </a:spcAft>
            </a:pPr>
            <a:r>
              <a:rPr lang="de-DE" dirty="0">
                <a:latin typeface="+mn-lt"/>
                <a:cs typeface="Arial" pitchFamily="34" charset="0"/>
              </a:rPr>
              <a:t>Ein weiteres Charakteristikum des Systems Fabrik stellt seine </a:t>
            </a:r>
            <a:r>
              <a:rPr lang="de-DE" i="1" dirty="0">
                <a:latin typeface="+mn-lt"/>
                <a:cs typeface="Arial" pitchFamily="34" charset="0"/>
              </a:rPr>
              <a:t>Komplexität </a:t>
            </a:r>
            <a:r>
              <a:rPr lang="de-DE" dirty="0">
                <a:latin typeface="+mn-lt"/>
                <a:cs typeface="Arial" pitchFamily="34" charset="0"/>
              </a:rPr>
              <a:t>dar</a:t>
            </a:r>
            <a:r>
              <a:rPr lang="de-DE" i="1" dirty="0">
                <a:latin typeface="+mn-lt"/>
                <a:cs typeface="Arial" pitchFamily="34" charset="0"/>
              </a:rPr>
              <a:t>. ULRICH </a:t>
            </a:r>
            <a:r>
              <a:rPr lang="de-DE" dirty="0">
                <a:latin typeface="+mn-lt"/>
                <a:cs typeface="Arial" pitchFamily="34" charset="0"/>
              </a:rPr>
              <a:t>und</a:t>
            </a:r>
            <a:r>
              <a:rPr lang="de-DE" i="1" dirty="0">
                <a:latin typeface="+mn-lt"/>
                <a:cs typeface="Arial" pitchFamily="34" charset="0"/>
              </a:rPr>
              <a:t> </a:t>
            </a:r>
            <a:r>
              <a:rPr lang="de-DE" dirty="0">
                <a:latin typeface="+mn-lt"/>
                <a:cs typeface="Arial" pitchFamily="34" charset="0"/>
              </a:rPr>
              <a:t>PROBST bezeichnen die Komplexität als die Fähigkeit des Systems, in kurzen Zeiträumen eine große Zahl von verschiedenen Zuständen annehmen zu können [Ulri95]. Die Lebensfähigkeit des Systems in einem dynamischen und komplexen Umfeld setzt Komplexität voraus [Ashb74]. Diese beruht einerseits auf der Vielzahl und der Verschiedenartigkeit möglicher Beziehungen zwischen den Elementen des Systems und zwischen dem System und seiner Umwelt. Zum anderen wird Komplexität auch durch die Anzahl an Elementen definiert. </a:t>
            </a:r>
          </a:p>
          <a:p>
            <a:pPr>
              <a:lnSpc>
                <a:spcPct val="112000"/>
              </a:lnSpc>
              <a:spcAft>
                <a:spcPts val="311"/>
              </a:spcAft>
            </a:pPr>
            <a:r>
              <a:rPr lang="de-DE" dirty="0">
                <a:latin typeface="+mn-lt"/>
                <a:cs typeface="Arial" pitchFamily="34" charset="0"/>
              </a:rPr>
              <a:t>Eine Fabrik ist zudem ein nicht-triviales System, da sein Verhalten zu einem bestimmten Zeitpunkt nicht exakt voraussagbar ist. Die </a:t>
            </a:r>
            <a:r>
              <a:rPr lang="de-DE" i="1" dirty="0">
                <a:latin typeface="+mn-lt"/>
                <a:cs typeface="Arial" pitchFamily="34" charset="0"/>
              </a:rPr>
              <a:t>Dynamik von Systemen </a:t>
            </a:r>
            <a:r>
              <a:rPr lang="de-DE" dirty="0">
                <a:latin typeface="+mn-lt"/>
                <a:cs typeface="Arial" pitchFamily="34" charset="0"/>
              </a:rPr>
              <a:t>charakterisiert das zeitliche Verhalten des Systems und wird durch die Struktur des Systems determiniert. Die dynamische Sichtweise ermöglicht die Betrachtung von Systemvorgängen, und nicht allein von Zuständen. Die Dynamik wird durch eine Veränderung bzw. Anpassung der Systemelemente erzeugt. Die Beziehungen der Elemente untereinander führen zu strukturierten Folgen von Prozessen. Je mehr Prozesse ablaufen, desto größer ist die Dynamik des Systems. Fabriken sind einer Vielzahl dieser dynamischer Zustandsänderungen in Form von Prozessen ausgesetzt.</a:t>
            </a:r>
          </a:p>
          <a:p>
            <a:pPr>
              <a:lnSpc>
                <a:spcPct val="112000"/>
              </a:lnSpc>
              <a:spcAft>
                <a:spcPts val="311"/>
              </a:spcAft>
            </a:pPr>
            <a:r>
              <a:rPr lang="de-DE" dirty="0">
                <a:latin typeface="+mn-lt"/>
                <a:cs typeface="Arial" pitchFamily="34" charset="0"/>
              </a:rPr>
              <a:t>Eine weitere Eigenschaft des Systems Fabrik ist ihre </a:t>
            </a:r>
            <a:r>
              <a:rPr lang="de-DE" i="1" dirty="0">
                <a:latin typeface="+mn-lt"/>
                <a:cs typeface="Arial" pitchFamily="34" charset="0"/>
              </a:rPr>
              <a:t>Lenkung. </a:t>
            </a:r>
            <a:r>
              <a:rPr lang="de-DE" dirty="0">
                <a:latin typeface="+mn-lt"/>
                <a:cs typeface="Arial" pitchFamily="34" charset="0"/>
              </a:rPr>
              <a:t>Hierunter versteht man die Fähigkeit des Systems, sich selbst unter Kontrolle zu halten. Dies geschieht durch Lenkungsprozesse, die das Funktionieren des Systems gewährleisten. Es handelt sich vorwiegend um Prozesse der Informationsaufnahme, -verarbeitung und -übermittlung. Diese Lenkungsprozesse liegen in der Verantwortung des Menschen.</a:t>
            </a:r>
          </a:p>
          <a:p>
            <a:pPr>
              <a:lnSpc>
                <a:spcPct val="112000"/>
              </a:lnSpc>
              <a:spcAft>
                <a:spcPts val="311"/>
              </a:spcAft>
            </a:pPr>
            <a:r>
              <a:rPr lang="de-DE" dirty="0">
                <a:latin typeface="+mn-lt"/>
                <a:cs typeface="Arial" pitchFamily="34" charset="0"/>
              </a:rPr>
              <a:t>Ein sehr entscheidendes Charakteristikum des Systems Fabrik stellt dessen </a:t>
            </a:r>
            <a:r>
              <a:rPr lang="de-DE" i="1" dirty="0">
                <a:latin typeface="+mn-lt"/>
                <a:cs typeface="Arial" pitchFamily="34" charset="0"/>
              </a:rPr>
              <a:t>Entwicklungsfähigkeit </a:t>
            </a:r>
            <a:r>
              <a:rPr lang="de-DE" dirty="0">
                <a:latin typeface="+mn-lt"/>
                <a:cs typeface="Arial" pitchFamily="34" charset="0"/>
              </a:rPr>
              <a:t>dar. Eine Fabrik interagiert mit ihrer Umwelt, sie nimmt Ressourcen auf und reagiert auf </a:t>
            </a:r>
            <a:r>
              <a:rPr lang="de-DE" dirty="0" err="1">
                <a:latin typeface="+mn-lt"/>
                <a:cs typeface="Arial" pitchFamily="34" charset="0"/>
              </a:rPr>
              <a:t>Umfeldveränderungen</a:t>
            </a:r>
            <a:r>
              <a:rPr lang="de-DE" dirty="0">
                <a:latin typeface="+mn-lt"/>
                <a:cs typeface="Arial" pitchFamily="34" charset="0"/>
              </a:rPr>
              <a:t>. Hierbei kann sich das System von selbst entwickeln, sich also nach veränderten Werten ausrichten. Diese Entwicklungsprozesse stellen zugleich Lernprozesse dar. Die Entwicklungsfähigkeit repräsentiert die Möglichkeit, das Verhaltenspotenzial zu erweitern und/oder eine Neugestaltung oder Neuwahl von Zielen und Zwecken zu verfolgen.</a:t>
            </a:r>
          </a:p>
          <a:p>
            <a:pPr>
              <a:lnSpc>
                <a:spcPct val="112000"/>
              </a:lnSpc>
              <a:spcAft>
                <a:spcPts val="311"/>
              </a:spcAft>
            </a:pPr>
            <a:r>
              <a:rPr lang="de-DE" dirty="0">
                <a:latin typeface="+mn-lt"/>
                <a:cs typeface="Arial" pitchFamily="34" charset="0"/>
              </a:rPr>
              <a:t>Dies führt schließlich zur </a:t>
            </a:r>
            <a:r>
              <a:rPr lang="de-DE" i="1" dirty="0">
                <a:latin typeface="+mn-lt"/>
                <a:cs typeface="Arial" pitchFamily="34" charset="0"/>
              </a:rPr>
              <a:t>Zweck- und Zielorientierung </a:t>
            </a:r>
            <a:r>
              <a:rPr lang="de-DE" dirty="0">
                <a:latin typeface="+mn-lt"/>
                <a:cs typeface="Arial" pitchFamily="34" charset="0"/>
              </a:rPr>
              <a:t>des Systems Fabrik. Eine Fabrik ist von der Akzeptanz ihrer erbrachten Leistungen in der Umwelt direkt abhängig. Die Zweck- und Zielorientierung ermöglicht es somit, bestimmte Funktionen in der Gesellschaft zu erfüllen. Die Gesellschaft selbst stellt aber ein komplexes System dar, das von menschlichen Wertvorstellungen und Verhaltensregeln getragen wird. Die Zweck- und Zielorientierung ist somit der Treiber zu einer permanenten Auseinandersetzung mit der Fabrikumwelt, um sich anpassen und verändern zu können.</a:t>
            </a:r>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6</a:t>
            </a:fld>
            <a:endParaRPr lang="de-DE"/>
          </a:p>
        </p:txBody>
      </p:sp>
    </p:spTree>
    <p:extLst>
      <p:ext uri="{BB962C8B-B14F-4D97-AF65-F5344CB8AC3E}">
        <p14:creationId xmlns:p14="http://schemas.microsoft.com/office/powerpoint/2010/main" val="2955290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Auf jedes Planungsprojekt</a:t>
            </a:r>
            <a:r>
              <a:rPr lang="de-DE" baseline="0" dirty="0"/>
              <a:t> wirken eine Vielzahl an Veränderungstreibern, welche auch als Wandlungstreiber bezeichnet werden. Die Herkunft der Treiber kann sowohl außerhalb als auch innerhalb eines Unternehmens sein. Zahlreiche Treiber fungieren als ein Auslöser für ein Fabrikplanungsprojekt.</a:t>
            </a:r>
            <a:endParaRPr lang="en-US" dirty="0"/>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9</a:t>
            </a:fld>
            <a:endParaRPr lang="de-DE"/>
          </a:p>
        </p:txBody>
      </p:sp>
    </p:spTree>
    <p:extLst>
      <p:ext uri="{BB962C8B-B14F-4D97-AF65-F5344CB8AC3E}">
        <p14:creationId xmlns:p14="http://schemas.microsoft.com/office/powerpoint/2010/main" val="4213586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Fabrikplanungsprojekt kann anhand einer Reihe von Merkmalen</a:t>
            </a:r>
            <a:r>
              <a:rPr lang="de-DE" baseline="0" dirty="0"/>
              <a:t> charakterisiert werden:</a:t>
            </a:r>
          </a:p>
          <a:p>
            <a:endParaRPr lang="de-DE" baseline="0" dirty="0"/>
          </a:p>
          <a:p>
            <a:pPr marL="177664" indent="-177664">
              <a:buFont typeface="Wingdings" pitchFamily="2" charset="2"/>
              <a:buChar char="§"/>
            </a:pPr>
            <a:r>
              <a:rPr lang="de-DE" baseline="0" dirty="0"/>
              <a:t>Anlass: Der Anlass eines Projektes kann anhand der bestehenden Gebäudesubstanz differenziert werden. </a:t>
            </a:r>
          </a:p>
          <a:p>
            <a:pPr marL="177664" indent="-177664">
              <a:buFont typeface="Wingdings" pitchFamily="2" charset="2"/>
              <a:buChar char="§"/>
            </a:pPr>
            <a:r>
              <a:rPr lang="de-DE" baseline="0" dirty="0"/>
              <a:t>Genauigkeit: Die Genauigkeit beschreibt den Detaillierungsgrad des Projektes.</a:t>
            </a:r>
          </a:p>
          <a:p>
            <a:pPr marL="177664" indent="-177664">
              <a:buFont typeface="Wingdings" pitchFamily="2" charset="2"/>
              <a:buChar char="§"/>
            </a:pPr>
            <a:r>
              <a:rPr lang="de-DE" baseline="0" dirty="0"/>
              <a:t>Organisation: Die Organisation beschreibt den Auftraggeber sowie das Aufwands- und Zeitlimit.</a:t>
            </a:r>
          </a:p>
          <a:p>
            <a:pPr marL="177664" indent="-177664">
              <a:buFont typeface="Wingdings" pitchFamily="2" charset="2"/>
              <a:buChar char="§"/>
            </a:pPr>
            <a:r>
              <a:rPr lang="de-DE" baseline="0" dirty="0"/>
              <a:t>Verwendung: Die Verwendung beschreibt die weitere Nutzungsweise der Ergebnisse.</a:t>
            </a:r>
          </a:p>
          <a:p>
            <a:pPr marL="177664" indent="-177664">
              <a:buFont typeface="Wingdings" pitchFamily="2" charset="2"/>
              <a:buChar char="§"/>
            </a:pPr>
            <a:r>
              <a:rPr lang="de-DE" baseline="0" dirty="0"/>
              <a:t>Bereich: Der Bereich beschreibt den zu planenden Bestandteil einer Fabrik.</a:t>
            </a:r>
          </a:p>
          <a:p>
            <a:pPr marL="177664" indent="-177664">
              <a:buFont typeface="Wingdings" pitchFamily="2" charset="2"/>
              <a:buChar char="§"/>
            </a:pPr>
            <a:r>
              <a:rPr lang="de-DE" baseline="0" dirty="0"/>
              <a:t>Ergebnisdarstellung: Die Ergebnisdarstellung beschreibt die Dokumente, die mit dem Projektabschluss dem Auftraggeber übergeben werden.</a:t>
            </a:r>
            <a:endParaRPr lang="en-US" dirty="0"/>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10</a:t>
            </a:fld>
            <a:endParaRPr lang="de-DE"/>
          </a:p>
        </p:txBody>
      </p:sp>
    </p:spTree>
    <p:extLst>
      <p:ext uri="{BB962C8B-B14F-4D97-AF65-F5344CB8AC3E}">
        <p14:creationId xmlns:p14="http://schemas.microsoft.com/office/powerpoint/2010/main" val="2327514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mn-lt"/>
                <a:cs typeface="Arial" pitchFamily="34" charset="0"/>
              </a:rPr>
              <a:t>Jedes Fabrikplanungsprojekt hat seinen eigenen Charakter. Verschiedenste Anlässe können als Auslöser für ein Fabrikplanungsprojekt benannt werden. Es wird hierbei grundsätzlich zwischen einer </a:t>
            </a:r>
            <a:r>
              <a:rPr lang="de-DE" i="1" dirty="0">
                <a:latin typeface="+mn-lt"/>
                <a:cs typeface="Arial" pitchFamily="34" charset="0"/>
              </a:rPr>
              <a:t>Reorganisation</a:t>
            </a:r>
            <a:r>
              <a:rPr lang="de-DE" dirty="0">
                <a:latin typeface="+mn-lt"/>
                <a:cs typeface="Arial" pitchFamily="34" charset="0"/>
              </a:rPr>
              <a:t> , der </a:t>
            </a:r>
            <a:r>
              <a:rPr lang="de-DE" i="1" dirty="0">
                <a:latin typeface="+mn-lt"/>
                <a:cs typeface="Arial" pitchFamily="34" charset="0"/>
              </a:rPr>
              <a:t>Erweiterung  </a:t>
            </a:r>
            <a:r>
              <a:rPr lang="de-DE" dirty="0">
                <a:latin typeface="+mn-lt"/>
                <a:cs typeface="Arial" pitchFamily="34" charset="0"/>
              </a:rPr>
              <a:t>und der </a:t>
            </a:r>
            <a:r>
              <a:rPr lang="de-DE" i="1" dirty="0">
                <a:latin typeface="+mn-lt"/>
                <a:cs typeface="Arial" pitchFamily="34" charset="0"/>
              </a:rPr>
              <a:t>Neuplanung</a:t>
            </a:r>
            <a:r>
              <a:rPr lang="de-DE" dirty="0">
                <a:latin typeface="+mn-lt"/>
                <a:cs typeface="Arial" pitchFamily="34" charset="0"/>
              </a:rPr>
              <a:t> unterschieden. </a:t>
            </a:r>
          </a:p>
          <a:p>
            <a:r>
              <a:rPr lang="de-DE" dirty="0">
                <a:latin typeface="+mn-lt"/>
                <a:cs typeface="Arial" pitchFamily="34" charset="0"/>
              </a:rPr>
              <a:t>Die Genauigkeit einer Fabrikplanung kann von ersten Studien oder Konzepten bis hin zu ausgeplanten Detaillösungen reichen. Je nach Verwendungszweck werden so der Projektaufbau (Organisation) und die zu untersuchenden Bereiche festgelegt. Die Ergebnisdarstellung einer Fabrikplanung ist ebenfalls direkt von dem Verwendungszweck abhängig. Trotz der erwähnten unterschiedlichen Anforderungen von Fabrikplanungsprojekten und unternehmensspezifischen Restriktionen stellt sich die Frage, ob es einen standardisierten Planungsablauf geben kann [Felix’98]. Die verschiedenen Zielsetzungen scheinen unterschiedliche Planungsabläufe zu verlangen [Grundig’09]. Sollen aber die Planungsabläufe verschiedener Abteilungen besser koordiniert werden, so ist eine systematische Aufbereitung und eine Standardisierung der Planungsabläufe der einzelnen Disziplinen hilfreich, um darüber die zeitlichen und inhaltlichen Abhängigkeiten zwischen den Planungsabläufen der Disziplinen aufzudecken und zu beschreiben. Die zu durchlaufenden Phasen eines Fabrikplanungsprojekts sind unabhängig von den jeweiligen unternehmensspezifischen Restriktionen und Zielsetzungen und können deshalb grundsätzlich standardisiert werden. Lediglich die Bearbeitungstiefe der Phasen variiert. In der Literatur ist eine Vielzahl von Ansätzen zur Fabrikplanung beschrieben (vgl. u.a. [Aggteleky’87], [Kettner’84], [Nyhuis’05]). </a:t>
            </a:r>
          </a:p>
          <a:p>
            <a:endParaRPr lang="de-DE" dirty="0">
              <a:latin typeface="+mn-lt"/>
              <a:cs typeface="Arial" pitchFamily="34" charset="0"/>
            </a:endParaRPr>
          </a:p>
          <a:p>
            <a:r>
              <a:rPr lang="de-DE" dirty="0">
                <a:latin typeface="+mn-lt"/>
                <a:cs typeface="Arial" pitchFamily="34" charset="0"/>
              </a:rPr>
              <a:t>Das vom VDI definierte Fabrikplanungsvorgehen umfasst sieben Phasen, die von einem </a:t>
            </a:r>
            <a:r>
              <a:rPr lang="de-DE" i="1" dirty="0">
                <a:latin typeface="+mn-lt"/>
                <a:cs typeface="Arial" pitchFamily="34" charset="0"/>
              </a:rPr>
              <a:t>Projektmanagement </a:t>
            </a:r>
            <a:r>
              <a:rPr lang="de-DE" dirty="0">
                <a:latin typeface="+mn-lt"/>
                <a:cs typeface="Arial" pitchFamily="34" charset="0"/>
              </a:rPr>
              <a:t>begleitet werden. Es berücksichtigt den permanenten Charakter von Fabrikplanung und liefert eine vollständige, standardisierte Beschreibung aller Teilprozesse der Fabrikplanung. Das Fabrikplanungsvorgehen gewährleistet ein systematisches Vorgehen in Fabrikplanungsprojekten auf Basis der Prozessorientierung. </a:t>
            </a:r>
          </a:p>
          <a:p>
            <a:r>
              <a:rPr lang="de-DE" dirty="0">
                <a:latin typeface="+mn-lt"/>
                <a:cs typeface="Arial" pitchFamily="34" charset="0"/>
              </a:rPr>
              <a:t>Während der </a:t>
            </a:r>
            <a:r>
              <a:rPr lang="de-DE" i="1" dirty="0">
                <a:latin typeface="+mn-lt"/>
                <a:cs typeface="Arial" pitchFamily="34" charset="0"/>
              </a:rPr>
              <a:t>Zielfestlegung </a:t>
            </a:r>
            <a:r>
              <a:rPr lang="de-DE" dirty="0">
                <a:latin typeface="+mn-lt"/>
                <a:cs typeface="Arial" pitchFamily="34" charset="0"/>
              </a:rPr>
              <a:t>werden die Unternehmensziele und die Rahmenbedingungen des Projekts analysiert. Basierend darauf erfolgt die Ermittlung der Fabrik- sowie Projektziele, der Bewertungskriterien für die spätere Auswahl von Planungsvarianten und der konkreten Arbeitspakete der Planung. Die </a:t>
            </a:r>
            <a:r>
              <a:rPr lang="de-DE" i="1" dirty="0">
                <a:latin typeface="+mn-lt"/>
                <a:cs typeface="Arial" pitchFamily="34" charset="0"/>
              </a:rPr>
              <a:t>Grundlagenermittlung </a:t>
            </a:r>
            <a:r>
              <a:rPr lang="de-DE" dirty="0">
                <a:latin typeface="+mn-lt"/>
                <a:cs typeface="Arial" pitchFamily="34" charset="0"/>
              </a:rPr>
              <a:t>dient der Erzeugung einer Planungsgrundlage. Dabei werden im Rahmen der Informationsbeschaffung die notwendigen Planungsdaten und -informationen gesammelt. Die Informationsauswertung hat das Ziel, die ermittelten Informationen zu überprüfen, zu verdichten und auszuwerten. Strukturplanung, Dimensionierung sowie Ideal- und Realplanung sind Bestandteile der </a:t>
            </a:r>
            <a:r>
              <a:rPr lang="de-DE" i="1" dirty="0">
                <a:latin typeface="+mn-lt"/>
                <a:cs typeface="Arial" pitchFamily="34" charset="0"/>
              </a:rPr>
              <a:t>Konzeptplanung</a:t>
            </a:r>
            <a:r>
              <a:rPr lang="de-DE" dirty="0">
                <a:latin typeface="+mn-lt"/>
                <a:cs typeface="Arial" pitchFamily="34" charset="0"/>
              </a:rPr>
              <a:t>. Im Rahmen der Strukturplanung werden die funktionalen und organisatorischen Einheiten sowie deren Beziehungen in der Fabrik bestimmt und in einem idealen Funktionsschema dargestellt. Während der Dimensionierung wird der Flächenbedarf der definierten Einheiten ermittelt. Im Ideallayout, das u. a. der Bewertung der späteren </a:t>
            </a:r>
            <a:r>
              <a:rPr lang="de-DE" dirty="0" err="1">
                <a:latin typeface="+mn-lt"/>
                <a:cs typeface="Arial" pitchFamily="34" charset="0"/>
              </a:rPr>
              <a:t>Reallayoutvarianten</a:t>
            </a:r>
            <a:r>
              <a:rPr lang="de-DE" dirty="0">
                <a:latin typeface="+mn-lt"/>
                <a:cs typeface="Arial" pitchFamily="34" charset="0"/>
              </a:rPr>
              <a:t> dient, erfolgt die räumliche Anordnung der ermittelten Einheiten ohne Berücksichtigung vorhandener Restriktionen. Daraufhin werden im letzten Schritt </a:t>
            </a:r>
            <a:r>
              <a:rPr lang="de-DE" dirty="0" err="1">
                <a:latin typeface="+mn-lt"/>
                <a:cs typeface="Arial" pitchFamily="34" charset="0"/>
              </a:rPr>
              <a:t>Reallayoutvarianten</a:t>
            </a:r>
            <a:r>
              <a:rPr lang="de-DE" dirty="0">
                <a:latin typeface="+mn-lt"/>
                <a:cs typeface="Arial" pitchFamily="34" charset="0"/>
              </a:rPr>
              <a:t> unter Einbeziehung bestehender Restriktionen entwickelt. Dabei werden ebenfalls die Positionierung des Fabrikgebäudes auf dem Grundstück vorgenommen sowie mögliche Erweiterungsrichtungen und Ausbaustufen der Fabrik definiert. Die erarbeiteten Varianten werden dann mithilfe definierter Merkmale bewertet. In der </a:t>
            </a:r>
            <a:r>
              <a:rPr lang="de-DE" i="1" dirty="0">
                <a:latin typeface="+mn-lt"/>
                <a:cs typeface="Arial" pitchFamily="34" charset="0"/>
              </a:rPr>
              <a:t>Detailplanung </a:t>
            </a:r>
            <a:r>
              <a:rPr lang="de-DE" dirty="0">
                <a:latin typeface="+mn-lt"/>
                <a:cs typeface="Arial" pitchFamily="34" charset="0"/>
              </a:rPr>
              <a:t>wird die ausgewählte </a:t>
            </a:r>
            <a:r>
              <a:rPr lang="de-DE" dirty="0" err="1">
                <a:latin typeface="+mn-lt"/>
                <a:cs typeface="Arial" pitchFamily="34" charset="0"/>
              </a:rPr>
              <a:t>Layoutvariante</a:t>
            </a:r>
            <a:r>
              <a:rPr lang="de-DE" dirty="0">
                <a:latin typeface="+mn-lt"/>
                <a:cs typeface="Arial" pitchFamily="34" charset="0"/>
              </a:rPr>
              <a:t> ausgearbeitet. Ergebnis ist ein Feinlayout. Weiterhin werden in diesem Schritt Anträge für die Einholung notwendiger Genehmigungen erstellt und die Leistungsbeschreibung erarbeitet, in der die notwendigen Informationen für die Angebotseinholung und Vergabe hinterlegt sind. Aufgaben der </a:t>
            </a:r>
            <a:r>
              <a:rPr lang="de-DE" i="1" dirty="0">
                <a:latin typeface="+mn-lt"/>
                <a:cs typeface="Arial" pitchFamily="34" charset="0"/>
              </a:rPr>
              <a:t>Realisierungsvorbereitung </a:t>
            </a:r>
            <a:r>
              <a:rPr lang="de-DE" dirty="0">
                <a:latin typeface="+mn-lt"/>
                <a:cs typeface="Arial" pitchFamily="34" charset="0"/>
              </a:rPr>
              <a:t>sind das Einholen von Angeboten, die Vergabe von Gewerken und die Überwachung der Ausführungsplanung. Parallel dazu erfolgt die Planung der Umsetzung. Während der </a:t>
            </a:r>
            <a:r>
              <a:rPr lang="de-DE" i="1" dirty="0">
                <a:latin typeface="+mn-lt"/>
                <a:cs typeface="Arial" pitchFamily="34" charset="0"/>
              </a:rPr>
              <a:t>Realisierungsüberwachung </a:t>
            </a:r>
            <a:r>
              <a:rPr lang="de-DE" dirty="0">
                <a:latin typeface="+mn-lt"/>
                <a:cs typeface="Arial" pitchFamily="34" charset="0"/>
              </a:rPr>
              <a:t>werden die geplanten Maßnahmen zur Fertigstellung der Fabrik koordiniert und überwacht. Zudem müssen eine Realisierungs- und eine Projektabschlussdokumentation erstellt werden. In der letzten Phase des Fabrikplanungsprozesses </a:t>
            </a:r>
            <a:r>
              <a:rPr lang="de-DE" i="1" dirty="0">
                <a:latin typeface="+mn-lt"/>
                <a:cs typeface="Arial" pitchFamily="34" charset="0"/>
              </a:rPr>
              <a:t>Hochlaufbetreuung </a:t>
            </a:r>
            <a:r>
              <a:rPr lang="de-DE" dirty="0">
                <a:latin typeface="+mn-lt"/>
                <a:cs typeface="Arial" pitchFamily="34" charset="0"/>
              </a:rPr>
              <a:t>erfolgen der An- und </a:t>
            </a:r>
            <a:r>
              <a:rPr lang="de-DE" dirty="0" err="1">
                <a:latin typeface="+mn-lt"/>
                <a:cs typeface="Arial" pitchFamily="34" charset="0"/>
              </a:rPr>
              <a:t>Hochlauf</a:t>
            </a:r>
            <a:r>
              <a:rPr lang="de-DE" dirty="0">
                <a:latin typeface="+mn-lt"/>
                <a:cs typeface="Arial" pitchFamily="34" charset="0"/>
              </a:rPr>
              <a:t> der Fabrik. </a:t>
            </a:r>
            <a:r>
              <a:rPr lang="de-DE" dirty="0" err="1">
                <a:latin typeface="+mn-lt"/>
                <a:cs typeface="Arial" pitchFamily="34" charset="0"/>
              </a:rPr>
              <a:t>Desweiteren</a:t>
            </a:r>
            <a:r>
              <a:rPr lang="de-DE" dirty="0">
                <a:latin typeface="+mn-lt"/>
                <a:cs typeface="Arial" pitchFamily="34" charset="0"/>
              </a:rPr>
              <a:t> wird die Fabrik auf das Erreichen der anfangs definierten Ziele überprüft [VDI’09].</a:t>
            </a:r>
          </a:p>
          <a:p>
            <a:endParaRPr lang="de-DE" dirty="0">
              <a:latin typeface="+mn-lt"/>
            </a:endParaRPr>
          </a:p>
          <a:p>
            <a:endParaRPr lang="de-DE" dirty="0"/>
          </a:p>
        </p:txBody>
      </p:sp>
      <p:sp>
        <p:nvSpPr>
          <p:cNvPr id="4" name="Foliennummernplatzhalter 3"/>
          <p:cNvSpPr>
            <a:spLocks noGrp="1"/>
          </p:cNvSpPr>
          <p:nvPr>
            <p:ph type="sldNum" sz="quarter" idx="10"/>
          </p:nvPr>
        </p:nvSpPr>
        <p:spPr/>
        <p:txBody>
          <a:bodyPr/>
          <a:lstStyle/>
          <a:p>
            <a:fld id="{32DF7B5C-80A7-4E52-A05D-4A3884E904DD}" type="slidenum">
              <a:rPr lang="de-DE" smtClean="0"/>
              <a:t>11</a:t>
            </a:fld>
            <a:endParaRPr lang="de-DE"/>
          </a:p>
        </p:txBody>
      </p:sp>
    </p:spTree>
    <p:extLst>
      <p:ext uri="{BB962C8B-B14F-4D97-AF65-F5344CB8AC3E}">
        <p14:creationId xmlns:p14="http://schemas.microsoft.com/office/powerpoint/2010/main" val="1294706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2E1A8E-0E85-4982-9CBB-3E1A0BD31B9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2D1572A-4F39-4589-AC90-8B46E0909C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0E160EB4-1224-44BD-95D1-256DD9BBC1F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C56515C6-168F-406A-849F-A031989F6D2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F45A1F8-31AE-4987-B251-69E039D07BEF}"/>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971633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9C56E-983F-4B9C-B883-959D3E8FDF9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488F213B-997F-46C6-84DD-423735CC88B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E243EEE-D90E-422C-AAED-952E43874BD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7072696-34D2-4C06-B470-DE975588AB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D4EFB4-33BD-4E7F-8787-B75AE04F66E4}"/>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663992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2A0D0CF-CBCE-4C09-8560-CADF9AF1C057}"/>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B22C027-859A-4D84-9474-08FCFB18C92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69325E0-91F8-462F-8C25-CA73AB1788DE}"/>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8F452CEC-215F-4021-A0C7-A1B5ABC06C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422DEE-C7B7-4438-9575-6018090DE77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448939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2858387752"/>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2375340486"/>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Titel_und_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81748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extfe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92" name="think-cell Folie" r:id="rId5" imgW="352" imgH="353" progId="TCLayout.ActiveDocument.1">
                  <p:embed/>
                </p:oleObj>
              </mc:Choice>
              <mc:Fallback>
                <p:oleObj name="think-cell Folie" r:id="rId5" imgW="352" imgH="353"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userDrawn="1">
            <p:custDataLst>
              <p:tags r:id="rId3"/>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000" b="1"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3" name="Rectangle 2"/>
          <p:cNvSpPr>
            <a:spLocks noGrp="1" noChangeArrowheads="1"/>
          </p:cNvSpPr>
          <p:nvPr>
            <p:ph type="title" hasCustomPrompt="1"/>
          </p:nvPr>
        </p:nvSpPr>
        <p:spPr bwMode="auto">
          <a:xfrm>
            <a:off x="240001" y="108000"/>
            <a:ext cx="9601067"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2000" b="1"/>
            </a:lvl1pPr>
          </a:lstStyle>
          <a:p>
            <a:pPr lvl="0"/>
            <a:r>
              <a:rPr lang="de-DE" dirty="0"/>
              <a:t>Mastertitelformat bearbeiten</a:t>
            </a:r>
          </a:p>
        </p:txBody>
      </p:sp>
    </p:spTree>
    <p:extLst>
      <p:ext uri="{BB962C8B-B14F-4D97-AF65-F5344CB8AC3E}">
        <p14:creationId xmlns:p14="http://schemas.microsoft.com/office/powerpoint/2010/main" val="293562113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1_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385292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53D109B-46EE-48B7-AC09-CD337B5D0775}"/>
              </a:ext>
            </a:extLst>
          </p:cNvPr>
          <p:cNvSpPr>
            <a:spLocks noGrp="1"/>
          </p:cNvSpPr>
          <p:nvPr>
            <p:ph sz="quarter" idx="10"/>
          </p:nvPr>
        </p:nvSpPr>
        <p:spPr>
          <a:xfrm>
            <a:off x="240001" y="836711"/>
            <a:ext cx="11760655" cy="54720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1">
            <a:extLst>
              <a:ext uri="{FF2B5EF4-FFF2-40B4-BE49-F238E27FC236}">
                <a16:creationId xmlns:a16="http://schemas.microsoft.com/office/drawing/2014/main" id="{705F0EFD-5DB9-487F-BB7A-8EAEF7CA4D48}"/>
              </a:ext>
            </a:extLst>
          </p:cNvPr>
          <p:cNvSpPr>
            <a:spLocks noGrp="1"/>
          </p:cNvSpPr>
          <p:nvPr>
            <p:ph type="title" hasCustomPrompt="1"/>
          </p:nvPr>
        </p:nvSpPr>
        <p:spPr/>
        <p:txBody>
          <a:bodyPr/>
          <a:lstStyle>
            <a:lvl1pPr>
              <a:defRPr/>
            </a:lvl1pPr>
          </a:lstStyle>
          <a:p>
            <a:r>
              <a:rPr lang="de-DE" noProof="0" dirty="0"/>
              <a:t>Titel durch Klicken hinzufügen</a:t>
            </a:r>
            <a:endParaRPr lang="de-DE" dirty="0"/>
          </a:p>
        </p:txBody>
      </p:sp>
    </p:spTree>
    <p:extLst>
      <p:ext uri="{BB962C8B-B14F-4D97-AF65-F5344CB8AC3E}">
        <p14:creationId xmlns:p14="http://schemas.microsoft.com/office/powerpoint/2010/main" val="395834224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6D57F-C0D1-4664-AE33-C2A21D43C04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2887B60-A2F1-4E95-8CBA-30CF1A72371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6628BFF-A053-4B93-956D-19D7AE211D9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38CD5A86-9864-4A76-9110-435FB3B85C8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B489613-83FF-4B01-A8F6-9663889AFE17}"/>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24358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53D294-4EB6-410A-9C18-51050799967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3902788-266A-49FF-A373-79AABC21BA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E747B62-382D-4E45-AB27-C4185D090C1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DF5BE01-71B1-4E1D-A75B-67F3635E3C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E7F038D-8F3C-4A27-821C-A0444843C542}"/>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387464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A66AD5-8858-4818-A7BE-0312872FD16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1ECCC54-3BFE-4D65-B4A2-E9A525B5C12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9031850-2FFC-496E-BE7D-0365EAF3C16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A291C61-9111-438B-92EF-ED2C0F904B72}"/>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EA05B1F6-AE3E-4C32-A6D1-8F4C650F39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275413-43D1-4500-95A6-F4402CD9669E}"/>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104469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16BB71-1EF8-4C3B-8692-0E4ADEC4CEE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6933FA2-F44B-4C0E-B4AA-E08C8D84E8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2154968-C6B9-4291-8C90-9173A743764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2CA437E-72C2-4452-9235-B92306ADDE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64E58D5-3F1E-434E-B198-5E9F5C391B6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D504740-A599-4B52-B238-C56165AB814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8" name="Fußzeilenplatzhalter 7">
            <a:extLst>
              <a:ext uri="{FF2B5EF4-FFF2-40B4-BE49-F238E27FC236}">
                <a16:creationId xmlns:a16="http://schemas.microsoft.com/office/drawing/2014/main" id="{F55E8AE7-8108-46FA-8133-BB68ED55D2B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D5CE39D-0B3E-45D8-8651-64239DEFAD4D}"/>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293356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43D6A5-C9B4-41DD-AF83-A8430FE5BD1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83F6EA7-A12B-4DCA-824B-5767E92A8BB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4" name="Fußzeilenplatzhalter 3">
            <a:extLst>
              <a:ext uri="{FF2B5EF4-FFF2-40B4-BE49-F238E27FC236}">
                <a16:creationId xmlns:a16="http://schemas.microsoft.com/office/drawing/2014/main" id="{B2055EEB-581C-47A3-BE06-A206F23173D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10AF4E1-DF9B-44E3-A1ED-DA7B0C335C76}"/>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82046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8413FB2-5948-4602-A878-B652E17C2C17}"/>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3" name="Fußzeilenplatzhalter 2">
            <a:extLst>
              <a:ext uri="{FF2B5EF4-FFF2-40B4-BE49-F238E27FC236}">
                <a16:creationId xmlns:a16="http://schemas.microsoft.com/office/drawing/2014/main" id="{66ECC003-68D1-4925-88B8-C640F7FEC3EE}"/>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1661275-1875-4604-9CC0-22273FACF22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787976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919981-B182-4E1C-BF89-DC9CEEABB96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7613BA45-FADE-4C81-9C70-E875788A8C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ED61CCF-0DE7-452A-BB57-D3FCEFB33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FC7DDC9-5A33-4D4D-87FA-64F4C0A5A85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A7CF3A6C-57B3-4F05-8324-EC3538C594B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69152D-EFE1-4C03-A5CA-B688E2E0430A}"/>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867515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3970B-2D15-450E-BE95-033B58FC361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D956D05-EB65-4011-BBF8-1754A8AFA3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815AF12-433C-4D59-8A13-F24968A844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2316963-D510-4605-85B9-E0FB1F2F240A}"/>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13FEE992-DC03-4A87-BBDB-D50F2BAF77A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CC11D66-BD09-45A2-B453-C89A44CA2398}"/>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04711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vmlDrawing" Target="../drawings/vmlDrawing1.vml"/><Relationship Id="rId12"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11" Type="http://schemas.openxmlformats.org/officeDocument/2006/relationships/image" Target="../media/image1.emf"/><Relationship Id="rId5" Type="http://schemas.openxmlformats.org/officeDocument/2006/relationships/slideLayout" Target="../slideLayouts/slideLayout17.xml"/><Relationship Id="rId10" Type="http://schemas.openxmlformats.org/officeDocument/2006/relationships/oleObject" Target="../embeddings/oleObject1.bin"/><Relationship Id="rId4" Type="http://schemas.openxmlformats.org/officeDocument/2006/relationships/slideLayout" Target="../slideLayouts/slideLayout16.xml"/><Relationship Id="rId9" Type="http://schemas.openxmlformats.org/officeDocument/2006/relationships/tags" Target="../tags/tag2.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CC5F997-DF21-4A12-8026-6E5A9DE86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C039632-F79F-4A33-9E0A-8D58F80737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B822548-981B-44F4-B17C-29EE9D9C41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D879C355-5B31-461F-9DC4-C3135F1A46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F2F2DB79-2FC0-4065-A3A2-43492131FD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62EFB-7211-4774-9788-716282C3CF3F}" type="slidenum">
              <a:rPr lang="de-DE" smtClean="0"/>
              <a:t>‹Nr.›</a:t>
            </a:fld>
            <a:endParaRPr lang="de-DE"/>
          </a:p>
        </p:txBody>
      </p:sp>
    </p:spTree>
    <p:extLst>
      <p:ext uri="{BB962C8B-B14F-4D97-AF65-F5344CB8AC3E}">
        <p14:creationId xmlns:p14="http://schemas.microsoft.com/office/powerpoint/2010/main" val="327044579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8"/>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70" name="think-cell Folie" r:id="rId10" imgW="352" imgH="353" progId="TCLayout.ActiveDocument.1">
                  <p:embed/>
                </p:oleObj>
              </mc:Choice>
              <mc:Fallback>
                <p:oleObj name="think-cell Folie" r:id="rId10" imgW="352" imgH="353" progId="TCLayout.ActiveDocument.1">
                  <p:embed/>
                  <p:pic>
                    <p:nvPicPr>
                      <p:cNvPr id="4" name="Objekt 3" hidden="1"/>
                      <p:cNvPicPr/>
                      <p:nvPr/>
                    </p:nvPicPr>
                    <p:blipFill>
                      <a:blip r:embed="rId11"/>
                      <a:stretch>
                        <a:fillRect/>
                      </a:stretch>
                    </p:blipFill>
                    <p:spPr>
                      <a:xfrm>
                        <a:off x="1588" y="1588"/>
                        <a:ext cx="1588" cy="1588"/>
                      </a:xfrm>
                      <a:prstGeom prst="rect">
                        <a:avLst/>
                      </a:prstGeom>
                    </p:spPr>
                  </p:pic>
                </p:oleObj>
              </mc:Fallback>
            </mc:AlternateContent>
          </a:graphicData>
        </a:graphic>
      </p:graphicFrame>
      <p:cxnSp>
        <p:nvCxnSpPr>
          <p:cNvPr id="23" name="Gerader Verbinder 22"/>
          <p:cNvCxnSpPr/>
          <p:nvPr userDrawn="1"/>
        </p:nvCxnSpPr>
        <p:spPr bwMode="auto">
          <a:xfrm>
            <a:off x="0" y="692150"/>
            <a:ext cx="12192000" cy="0"/>
          </a:xfrm>
          <a:prstGeom prst="line">
            <a:avLst/>
          </a:prstGeom>
          <a:solidFill>
            <a:schemeClr val="accent1"/>
          </a:solidFill>
          <a:ln w="12700" cap="flat" cmpd="sng" algn="ctr">
            <a:solidFill>
              <a:srgbClr val="E51C4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r Verbinder 7"/>
          <p:cNvCxnSpPr/>
          <p:nvPr userDrawn="1"/>
        </p:nvCxnSpPr>
        <p:spPr bwMode="auto">
          <a:xfrm>
            <a:off x="0" y="6408000"/>
            <a:ext cx="12192000" cy="0"/>
          </a:xfrm>
          <a:prstGeom prst="line">
            <a:avLst/>
          </a:prstGeom>
          <a:solidFill>
            <a:schemeClr val="accent1"/>
          </a:solidFill>
          <a:ln w="12700" cap="flat" cmpd="sng" algn="ctr">
            <a:solidFill>
              <a:srgbClr val="CCCC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userDrawn="1"/>
        </p:nvSpPr>
        <p:spPr>
          <a:xfrm>
            <a:off x="241200" y="6408000"/>
            <a:ext cx="7488835" cy="246221"/>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altLang="de-DE" sz="1000" b="1" dirty="0">
                <a:latin typeface="Calibri" panose="020F0502020204030204" pitchFamily="34" charset="0"/>
                <a:cs typeface="Calibri" panose="020F0502020204030204" pitchFamily="34" charset="0"/>
              </a:rPr>
              <a:t>E-Learning</a:t>
            </a:r>
            <a:r>
              <a:rPr lang="de-DE" altLang="de-DE" sz="1000" b="1" baseline="0" dirty="0">
                <a:latin typeface="Calibri" panose="020F0502020204030204" pitchFamily="34" charset="0"/>
                <a:cs typeface="Calibri" panose="020F0502020204030204" pitchFamily="34" charset="0"/>
              </a:rPr>
              <a:t> – Grundlagen der Fabrikplanung</a:t>
            </a:r>
            <a:endParaRPr lang="de-DE" altLang="de-DE" sz="1000" b="1" dirty="0">
              <a:latin typeface="Calibri" panose="020F0502020204030204" pitchFamily="34" charset="0"/>
              <a:cs typeface="Calibri" panose="020F0502020204030204" pitchFamily="34" charset="0"/>
            </a:endParaRPr>
          </a:p>
        </p:txBody>
      </p:sp>
      <p:sp>
        <p:nvSpPr>
          <p:cNvPr id="2" name="empower - DO NOT DELETE!!!" hidden="1"/>
          <p:cNvSpPr/>
          <p:nvPr userDrawn="1">
            <p:custDataLst>
              <p:tags r:id="rId9"/>
            </p:custDataLst>
          </p:nvPr>
        </p:nvSpPr>
        <p:spPr bwMode="auto">
          <a:xfrm>
            <a:off x="0" y="0"/>
            <a:ext cx="0" cy="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9" name="Rechteck 8"/>
          <p:cNvSpPr/>
          <p:nvPr userDrawn="1"/>
        </p:nvSpPr>
        <p:spPr>
          <a:xfrm rot="5400000">
            <a:off x="13538095" y="944724"/>
            <a:ext cx="720080" cy="648072"/>
          </a:xfrm>
          <a:prstGeom prst="rect">
            <a:avLst/>
          </a:prstGeom>
          <a:solidFill>
            <a:schemeClr val="dk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1" name="Rechteck 10"/>
          <p:cNvSpPr/>
          <p:nvPr userDrawn="1"/>
        </p:nvSpPr>
        <p:spPr>
          <a:xfrm rot="5400000">
            <a:off x="14403514" y="947111"/>
            <a:ext cx="720080" cy="648072"/>
          </a:xfrm>
          <a:prstGeom prst="rect">
            <a:avLst/>
          </a:prstGeom>
          <a:solidFill>
            <a:srgbClr val="00509B"/>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2" name="Rechteck 11"/>
          <p:cNvSpPr/>
          <p:nvPr userDrawn="1"/>
        </p:nvSpPr>
        <p:spPr>
          <a:xfrm rot="5400000">
            <a:off x="13440615" y="-5055"/>
            <a:ext cx="915041" cy="2520280"/>
          </a:xfrm>
          <a:prstGeom prst="rect">
            <a:avLst/>
          </a:prstGeom>
          <a:noFill/>
          <a:ln w="9525" cap="flat" cmpd="sng" algn="ctr">
            <a:solidFill>
              <a:schemeClr val="accent2"/>
            </a:solidFill>
            <a:prstDash val="solid"/>
            <a:round/>
            <a:headEnd type="none" w="med" len="med"/>
            <a:tailEnd type="none" w="med" len="med"/>
          </a:ln>
          <a:extLst>
            <a:ext uri="{909E8E84-426E-40DD-AFC4-6F175D3DCCD1}">
              <a14:hiddenFill xmlns:a14="http://schemas.microsoft.com/office/drawing/2010/main">
                <a:solidFill>
                  <a:schemeClr val="l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3" name="Rechteck 12"/>
          <p:cNvSpPr/>
          <p:nvPr userDrawn="1"/>
        </p:nvSpPr>
        <p:spPr>
          <a:xfrm rot="5400000">
            <a:off x="13550019" y="1831768"/>
            <a:ext cx="720080" cy="648072"/>
          </a:xfrm>
          <a:prstGeom prst="rect">
            <a:avLst/>
          </a:prstGeom>
          <a:solidFill>
            <a:srgbClr val="4C4C4C">
              <a:alpha val="85000"/>
            </a:srgbClr>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4" name="Rechteck 13"/>
          <p:cNvSpPr/>
          <p:nvPr userDrawn="1"/>
        </p:nvSpPr>
        <p:spPr>
          <a:xfrm rot="5400000">
            <a:off x="13550019" y="2718812"/>
            <a:ext cx="720080" cy="648072"/>
          </a:xfrm>
          <a:prstGeom prst="rect">
            <a:avLst/>
          </a:prstGeom>
          <a:solidFill>
            <a:srgbClr val="B2B2B2"/>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5" name="Rechteck 14"/>
          <p:cNvSpPr/>
          <p:nvPr userDrawn="1"/>
        </p:nvSpPr>
        <p:spPr>
          <a:xfrm rot="5400000">
            <a:off x="13550019" y="3605856"/>
            <a:ext cx="720080" cy="648072"/>
          </a:xfrm>
          <a:prstGeom prst="rect">
            <a:avLst/>
          </a:prstGeom>
          <a:solidFill>
            <a:srgbClr val="E5E5E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6" name="Rechteck 15"/>
          <p:cNvSpPr/>
          <p:nvPr userDrawn="1"/>
        </p:nvSpPr>
        <p:spPr>
          <a:xfrm rot="5400000">
            <a:off x="13550019" y="4492900"/>
            <a:ext cx="720080" cy="648072"/>
          </a:xfrm>
          <a:prstGeom prst="rect">
            <a:avLst/>
          </a:prstGeom>
          <a:solidFill>
            <a:srgbClr val="F7F7F7"/>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19" name="Rechteck 18"/>
          <p:cNvSpPr/>
          <p:nvPr userDrawn="1"/>
        </p:nvSpPr>
        <p:spPr>
          <a:xfrm rot="5400000">
            <a:off x="14403515" y="2718812"/>
            <a:ext cx="720080" cy="648072"/>
          </a:xfrm>
          <a:prstGeom prst="rect">
            <a:avLst/>
          </a:prstGeom>
          <a:solidFill>
            <a:srgbClr val="7FA7CD"/>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0" name="Rechteck 19"/>
          <p:cNvSpPr/>
          <p:nvPr userDrawn="1"/>
        </p:nvSpPr>
        <p:spPr>
          <a:xfrm rot="5400000">
            <a:off x="14403515" y="3605856"/>
            <a:ext cx="720080" cy="648072"/>
          </a:xfrm>
          <a:prstGeom prst="rect">
            <a:avLst/>
          </a:prstGeom>
          <a:solidFill>
            <a:srgbClr val="B2CAE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1" name="Rechteck 20"/>
          <p:cNvSpPr/>
          <p:nvPr userDrawn="1"/>
        </p:nvSpPr>
        <p:spPr>
          <a:xfrm rot="5400000">
            <a:off x="14403515" y="4492900"/>
            <a:ext cx="720080" cy="648072"/>
          </a:xfrm>
          <a:prstGeom prst="rect">
            <a:avLst/>
          </a:prstGeom>
          <a:solidFill>
            <a:srgbClr val="E5EDF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2" name="Rechteck 21"/>
          <p:cNvSpPr/>
          <p:nvPr userDrawn="1"/>
        </p:nvSpPr>
        <p:spPr>
          <a:xfrm rot="5400000">
            <a:off x="14409410" y="1831768"/>
            <a:ext cx="720080" cy="648072"/>
          </a:xfrm>
          <a:prstGeom prst="rect">
            <a:avLst/>
          </a:prstGeom>
          <a:solidFill>
            <a:srgbClr val="003C7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4" name="Rechteck 23"/>
          <p:cNvSpPr/>
          <p:nvPr userDrawn="1"/>
        </p:nvSpPr>
        <p:spPr>
          <a:xfrm rot="5400000">
            <a:off x="13550019" y="5379942"/>
            <a:ext cx="720080" cy="648072"/>
          </a:xfrm>
          <a:prstGeom prst="rect">
            <a:avLst/>
          </a:prstGeom>
          <a:solidFill>
            <a:schemeClr val="bg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25" name="Rechteck 24"/>
          <p:cNvSpPr/>
          <p:nvPr userDrawn="1"/>
        </p:nvSpPr>
        <p:spPr>
          <a:xfrm rot="5400000">
            <a:off x="12684732" y="944724"/>
            <a:ext cx="720080" cy="648072"/>
          </a:xfrm>
          <a:prstGeom prst="rect">
            <a:avLst/>
          </a:prstGeom>
          <a:solidFill>
            <a:srgbClr val="E51D4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6" name="Rechteck 25"/>
          <p:cNvSpPr/>
          <p:nvPr userDrawn="1"/>
        </p:nvSpPr>
        <p:spPr>
          <a:xfrm rot="5400000">
            <a:off x="12684732" y="3609018"/>
            <a:ext cx="720080" cy="648072"/>
          </a:xfrm>
          <a:prstGeom prst="rect">
            <a:avLst/>
          </a:prstGeom>
          <a:solidFill>
            <a:srgbClr val="F8C6D0"/>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7" name="Rechteck 26"/>
          <p:cNvSpPr/>
          <p:nvPr userDrawn="1"/>
        </p:nvSpPr>
        <p:spPr>
          <a:xfrm rot="5400000">
            <a:off x="12684732" y="4495810"/>
            <a:ext cx="720080" cy="648072"/>
          </a:xfrm>
          <a:prstGeom prst="rect">
            <a:avLst/>
          </a:prstGeom>
          <a:solidFill>
            <a:srgbClr val="FCE8E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8" name="Rechteck 27"/>
          <p:cNvSpPr/>
          <p:nvPr userDrawn="1"/>
        </p:nvSpPr>
        <p:spPr>
          <a:xfrm rot="5400000">
            <a:off x="12684732" y="1830313"/>
            <a:ext cx="720080" cy="648072"/>
          </a:xfrm>
          <a:prstGeom prst="rect">
            <a:avLst/>
          </a:prstGeom>
          <a:solidFill>
            <a:srgbClr val="95132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9" name="Rechteck 28"/>
          <p:cNvSpPr/>
          <p:nvPr userDrawn="1"/>
        </p:nvSpPr>
        <p:spPr>
          <a:xfrm rot="5400000">
            <a:off x="12684732" y="2724725"/>
            <a:ext cx="720080" cy="648072"/>
          </a:xfrm>
          <a:prstGeom prst="rect">
            <a:avLst/>
          </a:prstGeom>
          <a:solidFill>
            <a:srgbClr val="F18398"/>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pic>
        <p:nvPicPr>
          <p:cNvPr id="31" name="Grafik 30">
            <a:extLst>
              <a:ext uri="{FF2B5EF4-FFF2-40B4-BE49-F238E27FC236}">
                <a16:creationId xmlns:a16="http://schemas.microsoft.com/office/drawing/2014/main" id="{C92636DE-BED6-47A7-8C44-8611AB830B5B}"/>
              </a:ext>
            </a:extLst>
          </p:cNvPr>
          <p:cNvPicPr>
            <a:picLocks noChangeAspect="1"/>
          </p:cNvPicPr>
          <p:nvPr userDrawn="1"/>
        </p:nvPicPr>
        <p:blipFill>
          <a:blip r:embed="rId12"/>
          <a:srcRect l="4110" t="14154" r="10596" b="12991"/>
          <a:stretch/>
        </p:blipFill>
        <p:spPr bwMode="auto">
          <a:xfrm>
            <a:off x="9552384" y="6507277"/>
            <a:ext cx="930136" cy="288000"/>
          </a:xfrm>
          <a:prstGeom prst="rect">
            <a:avLst/>
          </a:prstGeom>
        </p:spPr>
      </p:pic>
      <p:pic>
        <p:nvPicPr>
          <p:cNvPr id="32" name="Grafik 31">
            <a:extLst>
              <a:ext uri="{FF2B5EF4-FFF2-40B4-BE49-F238E27FC236}">
                <a16:creationId xmlns:a16="http://schemas.microsoft.com/office/drawing/2014/main" id="{59F1E688-B183-4C48-A33A-883E4090BBE5}"/>
              </a:ext>
            </a:extLst>
          </p:cNvPr>
          <p:cNvPicPr>
            <a:picLocks noChangeAspect="1"/>
          </p:cNvPicPr>
          <p:nvPr userDrawn="1"/>
        </p:nvPicPr>
        <p:blipFill>
          <a:blip r:embed="rId13"/>
          <a:srcRect r="23936" b="52342"/>
          <a:stretch/>
        </p:blipFill>
        <p:spPr bwMode="auto">
          <a:xfrm>
            <a:off x="10755207" y="6507277"/>
            <a:ext cx="1242457" cy="288000"/>
          </a:xfrm>
          <a:prstGeom prst="rect">
            <a:avLst/>
          </a:prstGeom>
        </p:spPr>
      </p:pic>
      <p:pic>
        <p:nvPicPr>
          <p:cNvPr id="33" name="Picture 281">
            <a:extLst>
              <a:ext uri="{FF2B5EF4-FFF2-40B4-BE49-F238E27FC236}">
                <a16:creationId xmlns:a16="http://schemas.microsoft.com/office/drawing/2014/main" id="{814365B5-B4A4-41D6-9310-B49107C1E46B}"/>
              </a:ext>
            </a:extLst>
          </p:cNvPr>
          <p:cNvPicPr>
            <a:picLocks noChangeAspect="1" noChangeArrowheads="1"/>
          </p:cNvPicPr>
          <p:nvPr userDrawn="1"/>
        </p:nvPicPr>
        <p:blipFill>
          <a:blip r:embed="rId14"/>
          <a:stretch/>
        </p:blipFill>
        <p:spPr bwMode="auto">
          <a:xfrm>
            <a:off x="11346909" y="200572"/>
            <a:ext cx="654646" cy="360000"/>
          </a:xfrm>
          <a:prstGeom prst="rect">
            <a:avLst/>
          </a:prstGeom>
          <a:noFill/>
        </p:spPr>
      </p:pic>
    </p:spTree>
    <p:extLst>
      <p:ext uri="{BB962C8B-B14F-4D97-AF65-F5344CB8AC3E}">
        <p14:creationId xmlns:p14="http://schemas.microsoft.com/office/powerpoint/2010/main" val="297058042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sldNum="0" hd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charset="0"/>
          <a:ea typeface="ＭＳ Ｐゴシック" pitchFamily="-16" charset="-128"/>
        </a:defRPr>
      </a:lvl2pPr>
      <a:lvl3pPr algn="l" rtl="0" eaLnBrk="0" fontAlgn="base" hangingPunct="0">
        <a:spcBef>
          <a:spcPct val="0"/>
        </a:spcBef>
        <a:spcAft>
          <a:spcPct val="0"/>
        </a:spcAft>
        <a:defRPr sz="2000">
          <a:solidFill>
            <a:schemeClr val="tx1"/>
          </a:solidFill>
          <a:latin typeface="Arial" charset="0"/>
          <a:ea typeface="ＭＳ Ｐゴシック" pitchFamily="-16" charset="-128"/>
        </a:defRPr>
      </a:lvl3pPr>
      <a:lvl4pPr algn="l" rtl="0" eaLnBrk="0" fontAlgn="base" hangingPunct="0">
        <a:spcBef>
          <a:spcPct val="0"/>
        </a:spcBef>
        <a:spcAft>
          <a:spcPct val="0"/>
        </a:spcAft>
        <a:defRPr sz="2000">
          <a:solidFill>
            <a:schemeClr val="tx1"/>
          </a:solidFill>
          <a:latin typeface="Arial" charset="0"/>
          <a:ea typeface="ＭＳ Ｐゴシック" pitchFamily="-16" charset="-128"/>
        </a:defRPr>
      </a:lvl4pPr>
      <a:lvl5pPr algn="l" rtl="0" eaLnBrk="0" fontAlgn="base" hangingPunct="0">
        <a:spcBef>
          <a:spcPct val="0"/>
        </a:spcBef>
        <a:spcAft>
          <a:spcPct val="0"/>
        </a:spcAft>
        <a:defRPr sz="2000">
          <a:solidFill>
            <a:schemeClr val="tx1"/>
          </a:solidFill>
          <a:latin typeface="Arial" charset="0"/>
          <a:ea typeface="ＭＳ Ｐゴシック" pitchFamily="-16" charset="-128"/>
        </a:defRPr>
      </a:lvl5pPr>
      <a:lvl6pPr marL="457200" algn="l" rtl="0" fontAlgn="base">
        <a:spcBef>
          <a:spcPct val="0"/>
        </a:spcBef>
        <a:spcAft>
          <a:spcPct val="0"/>
        </a:spcAft>
        <a:defRPr sz="2000">
          <a:solidFill>
            <a:schemeClr val="tx2"/>
          </a:solidFill>
          <a:latin typeface="Arial" charset="0"/>
          <a:ea typeface="ＭＳ Ｐゴシック" pitchFamily="-16" charset="-128"/>
        </a:defRPr>
      </a:lvl6pPr>
      <a:lvl7pPr marL="914400" algn="l" rtl="0" fontAlgn="base">
        <a:spcBef>
          <a:spcPct val="0"/>
        </a:spcBef>
        <a:spcAft>
          <a:spcPct val="0"/>
        </a:spcAft>
        <a:defRPr sz="2000">
          <a:solidFill>
            <a:schemeClr val="tx2"/>
          </a:solidFill>
          <a:latin typeface="Arial" charset="0"/>
          <a:ea typeface="ＭＳ Ｐゴシック" pitchFamily="-16" charset="-128"/>
        </a:defRPr>
      </a:lvl7pPr>
      <a:lvl8pPr marL="1371600" algn="l" rtl="0" fontAlgn="base">
        <a:spcBef>
          <a:spcPct val="0"/>
        </a:spcBef>
        <a:spcAft>
          <a:spcPct val="0"/>
        </a:spcAft>
        <a:defRPr sz="2000">
          <a:solidFill>
            <a:schemeClr val="tx2"/>
          </a:solidFill>
          <a:latin typeface="Arial" charset="0"/>
          <a:ea typeface="ＭＳ Ｐゴシック" pitchFamily="-16" charset="-128"/>
        </a:defRPr>
      </a:lvl8pPr>
      <a:lvl9pPr marL="1828800" algn="l" rtl="0" fontAlgn="base">
        <a:spcBef>
          <a:spcPct val="0"/>
        </a:spcBef>
        <a:spcAft>
          <a:spcPct val="0"/>
        </a:spcAft>
        <a:defRPr sz="2000">
          <a:solidFill>
            <a:schemeClr val="tx2"/>
          </a:solidFill>
          <a:latin typeface="Arial" charset="0"/>
          <a:ea typeface="ＭＳ Ｐゴシック" pitchFamily="-16" charset="-128"/>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381000" indent="-190500" algn="l" rtl="0" eaLnBrk="0" fontAlgn="base" hangingPunct="0">
        <a:spcBef>
          <a:spcPct val="20000"/>
        </a:spcBef>
        <a:spcAft>
          <a:spcPct val="0"/>
        </a:spcAft>
        <a:buChar char="–"/>
        <a:defRPr>
          <a:solidFill>
            <a:schemeClr val="tx1"/>
          </a:solidFill>
          <a:latin typeface="+mn-lt"/>
          <a:ea typeface="+mn-ea"/>
        </a:defRPr>
      </a:lvl2pPr>
      <a:lvl3pPr marL="542925" indent="-185738" algn="l" rtl="0" eaLnBrk="0" fontAlgn="base" hangingPunct="0">
        <a:spcBef>
          <a:spcPct val="20000"/>
        </a:spcBef>
        <a:spcAft>
          <a:spcPct val="0"/>
        </a:spcAft>
        <a:buChar char="–"/>
        <a:defRPr>
          <a:solidFill>
            <a:schemeClr val="tx1"/>
          </a:solidFill>
          <a:latin typeface="+mn-lt"/>
          <a:ea typeface="+mn-ea"/>
        </a:defRPr>
      </a:lvl3pPr>
      <a:lvl4pPr marL="1924050" indent="-228600" algn="l" rtl="0" eaLnBrk="0" fontAlgn="base" hangingPunct="0">
        <a:spcBef>
          <a:spcPct val="20000"/>
        </a:spcBef>
        <a:spcAft>
          <a:spcPct val="0"/>
        </a:spcAft>
        <a:defRPr sz="2000">
          <a:solidFill>
            <a:schemeClr val="tx1"/>
          </a:solidFill>
          <a:latin typeface="+mn-lt"/>
          <a:ea typeface="+mn-ea"/>
        </a:defRPr>
      </a:lvl4pPr>
      <a:lvl5pPr marL="2343150" indent="-228600" algn="l" rtl="0" eaLnBrk="0" fontAlgn="base" hangingPunct="0">
        <a:spcBef>
          <a:spcPct val="20000"/>
        </a:spcBef>
        <a:spcAft>
          <a:spcPct val="0"/>
        </a:spcAft>
        <a:buChar char="»"/>
        <a:defRPr sz="2000">
          <a:solidFill>
            <a:schemeClr val="tx1"/>
          </a:solidFill>
          <a:latin typeface="+mn-lt"/>
          <a:ea typeface="+mn-ea"/>
        </a:defRPr>
      </a:lvl5pPr>
      <a:lvl6pPr marL="2800350" indent="-228600" algn="l" rtl="0" fontAlgn="base">
        <a:spcBef>
          <a:spcPct val="20000"/>
        </a:spcBef>
        <a:spcAft>
          <a:spcPct val="0"/>
        </a:spcAft>
        <a:buChar char="»"/>
        <a:defRPr sz="2000">
          <a:solidFill>
            <a:schemeClr val="tx1"/>
          </a:solidFill>
          <a:latin typeface="+mn-lt"/>
          <a:ea typeface="+mn-ea"/>
        </a:defRPr>
      </a:lvl6pPr>
      <a:lvl7pPr marL="3257550" indent="-228600" algn="l" rtl="0" fontAlgn="base">
        <a:spcBef>
          <a:spcPct val="20000"/>
        </a:spcBef>
        <a:spcAft>
          <a:spcPct val="0"/>
        </a:spcAft>
        <a:buChar char="»"/>
        <a:defRPr sz="2000">
          <a:solidFill>
            <a:schemeClr val="tx1"/>
          </a:solidFill>
          <a:latin typeface="+mn-lt"/>
          <a:ea typeface="+mn-ea"/>
        </a:defRPr>
      </a:lvl7pPr>
      <a:lvl8pPr marL="3714750" indent="-228600" algn="l" rtl="0" fontAlgn="base">
        <a:spcBef>
          <a:spcPct val="20000"/>
        </a:spcBef>
        <a:spcAft>
          <a:spcPct val="0"/>
        </a:spcAft>
        <a:buChar char="»"/>
        <a:defRPr sz="2000">
          <a:solidFill>
            <a:schemeClr val="tx1"/>
          </a:solidFill>
          <a:latin typeface="+mn-lt"/>
          <a:ea typeface="+mn-ea"/>
        </a:defRPr>
      </a:lvl8pPr>
      <a:lvl9pPr marL="4171950" indent="-228600" algn="l" rtl="0" fontAlgn="base">
        <a:spcBef>
          <a:spcPct val="20000"/>
        </a:spcBef>
        <a:spcAft>
          <a:spcPct val="0"/>
        </a:spcAft>
        <a:buChar char="»"/>
        <a:defRPr sz="20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24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7.jpg"/><Relationship Id="rId5" Type="http://schemas.openxmlformats.org/officeDocument/2006/relationships/image" Target="../media/image3.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xml"/><Relationship Id="rId1" Type="http://schemas.openxmlformats.org/officeDocument/2006/relationships/vmlDrawing" Target="../drawings/vmlDrawing8.vml"/><Relationship Id="rId6" Type="http://schemas.openxmlformats.org/officeDocument/2006/relationships/image" Target="../media/image10.emf"/><Relationship Id="rId5" Type="http://schemas.openxmlformats.org/officeDocument/2006/relationships/oleObject" Target="../embeddings/oleObject8.bin"/><Relationship Id="rId4"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8" Type="http://schemas.openxmlformats.org/officeDocument/2006/relationships/image" Target="../media/image13.bin"/><Relationship Id="rId3" Type="http://schemas.openxmlformats.org/officeDocument/2006/relationships/slideLayout" Target="../slideLayouts/slideLayout16.xml"/><Relationship Id="rId7" Type="http://schemas.openxmlformats.org/officeDocument/2006/relationships/image" Target="../media/image12.bin"/><Relationship Id="rId12" Type="http://schemas.openxmlformats.org/officeDocument/2006/relationships/image" Target="../media/image17.bin"/><Relationship Id="rId2" Type="http://schemas.openxmlformats.org/officeDocument/2006/relationships/tags" Target="../tags/tag11.xml"/><Relationship Id="rId1" Type="http://schemas.openxmlformats.org/officeDocument/2006/relationships/vmlDrawing" Target="../drawings/vmlDrawing9.vml"/><Relationship Id="rId6" Type="http://schemas.openxmlformats.org/officeDocument/2006/relationships/image" Target="../media/image10.emf"/><Relationship Id="rId11" Type="http://schemas.openxmlformats.org/officeDocument/2006/relationships/image" Target="../media/image16.bin"/><Relationship Id="rId5" Type="http://schemas.openxmlformats.org/officeDocument/2006/relationships/oleObject" Target="../embeddings/oleObject9.bin"/><Relationship Id="rId10" Type="http://schemas.openxmlformats.org/officeDocument/2006/relationships/image" Target="../media/image15.bin"/><Relationship Id="rId4" Type="http://schemas.openxmlformats.org/officeDocument/2006/relationships/notesSlide" Target="../notesSlides/notesSlide6.xml"/><Relationship Id="rId9" Type="http://schemas.openxmlformats.org/officeDocument/2006/relationships/image" Target="../media/image14.bin"/></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18.jpg"/><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7.xml"/><Relationship Id="rId7" Type="http://schemas.openxmlformats.org/officeDocument/2006/relationships/image" Target="../media/image11.png"/><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oleObject" Target="../embeddings/oleObject3.bin"/><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10.emf"/><Relationship Id="rId5" Type="http://schemas.openxmlformats.org/officeDocument/2006/relationships/oleObject" Target="../embeddings/oleObject4.bin"/><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7.xml"/><Relationship Id="rId1" Type="http://schemas.openxmlformats.org/officeDocument/2006/relationships/vmlDrawing" Target="../drawings/vmlDrawing5.v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xml"/><Relationship Id="rId1" Type="http://schemas.openxmlformats.org/officeDocument/2006/relationships/vmlDrawing" Target="../drawings/vmlDrawing6.vml"/><Relationship Id="rId5" Type="http://schemas.openxmlformats.org/officeDocument/2006/relationships/image" Target="../media/image10.emf"/><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9.xml"/><Relationship Id="rId1" Type="http://schemas.openxmlformats.org/officeDocument/2006/relationships/vmlDrawing" Target="../drawings/vmlDrawing7.vml"/><Relationship Id="rId6" Type="http://schemas.openxmlformats.org/officeDocument/2006/relationships/image" Target="../media/image10.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2A68E-5A35-49D0-B5A8-DEF3562ACE28}"/>
              </a:ext>
            </a:extLst>
          </p:cNvPr>
          <p:cNvSpPr>
            <a:spLocks noGrp="1"/>
          </p:cNvSpPr>
          <p:nvPr>
            <p:ph type="ctrTitle"/>
          </p:nvPr>
        </p:nvSpPr>
        <p:spPr>
          <a:xfrm>
            <a:off x="2171613" y="2857500"/>
            <a:ext cx="7848773" cy="1143000"/>
          </a:xfrm>
        </p:spPr>
        <p:txBody>
          <a:bodyPr>
            <a:normAutofit/>
          </a:bodyPr>
          <a:lstStyle/>
          <a:p>
            <a:pPr algn="ctr"/>
            <a:r>
              <a:rPr lang="en-GB" sz="3600" dirty="0" err="1">
                <a:solidFill>
                  <a:schemeClr val="bg1"/>
                </a:solidFill>
                <a:latin typeface="+mn-lt"/>
              </a:rPr>
              <a:t>Grundlagen</a:t>
            </a:r>
            <a:r>
              <a:rPr lang="en-GB" sz="3600" dirty="0">
                <a:solidFill>
                  <a:schemeClr val="bg1"/>
                </a:solidFill>
                <a:latin typeface="+mn-lt"/>
              </a:rPr>
              <a:t> der </a:t>
            </a:r>
            <a:r>
              <a:rPr lang="en-GB" sz="3600" dirty="0" err="1">
                <a:solidFill>
                  <a:schemeClr val="bg1"/>
                </a:solidFill>
                <a:latin typeface="+mn-lt"/>
              </a:rPr>
              <a:t>Fabrikplanung</a:t>
            </a:r>
            <a:endParaRPr lang="en-GB" sz="3600" dirty="0">
              <a:solidFill>
                <a:schemeClr val="bg1"/>
              </a:solidFill>
              <a:latin typeface="+mn-lt"/>
            </a:endParaRPr>
          </a:p>
        </p:txBody>
      </p:sp>
      <p:sp>
        <p:nvSpPr>
          <p:cNvPr id="10" name="Abgerundetes Rechteck 9"/>
          <p:cNvSpPr/>
          <p:nvPr/>
        </p:nvSpPr>
        <p:spPr>
          <a:xfrm>
            <a:off x="5232400" y="5186215"/>
            <a:ext cx="1727200" cy="480291"/>
          </a:xfrm>
          <a:prstGeom prst="roundRect">
            <a:avLst/>
          </a:prstGeom>
          <a:solidFill>
            <a:srgbClr val="F07088"/>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Weiter</a:t>
            </a:r>
          </a:p>
        </p:txBody>
      </p:sp>
      <p:pic>
        <p:nvPicPr>
          <p:cNvPr id="4" name="Grafik 3">
            <a:extLst>
              <a:ext uri="{FF2B5EF4-FFF2-40B4-BE49-F238E27FC236}">
                <a16:creationId xmlns:a16="http://schemas.microsoft.com/office/drawing/2014/main" id="{30437319-624D-429B-96EA-C493ECB65AB5}"/>
              </a:ext>
            </a:extLst>
          </p:cNvPr>
          <p:cNvPicPr>
            <a:picLocks noChangeAspect="1"/>
          </p:cNvPicPr>
          <p:nvPr/>
        </p:nvPicPr>
        <p:blipFill>
          <a:blip r:embed="rId2"/>
          <a:srcRect l="4110" t="14154" r="10596" b="12991"/>
          <a:stretch/>
        </p:blipFill>
        <p:spPr bwMode="auto">
          <a:xfrm>
            <a:off x="2333644" y="5971683"/>
            <a:ext cx="2092806" cy="648000"/>
          </a:xfrm>
          <a:prstGeom prst="rect">
            <a:avLst/>
          </a:prstGeom>
        </p:spPr>
      </p:pic>
      <p:pic>
        <p:nvPicPr>
          <p:cNvPr id="5" name="Grafik 4">
            <a:extLst>
              <a:ext uri="{FF2B5EF4-FFF2-40B4-BE49-F238E27FC236}">
                <a16:creationId xmlns:a16="http://schemas.microsoft.com/office/drawing/2014/main" id="{4238CC0D-EB76-4B29-B83A-D525BD3BEAD2}"/>
              </a:ext>
            </a:extLst>
          </p:cNvPr>
          <p:cNvPicPr>
            <a:picLocks noChangeAspect="1"/>
          </p:cNvPicPr>
          <p:nvPr/>
        </p:nvPicPr>
        <p:blipFill>
          <a:blip r:embed="rId3"/>
          <a:stretch/>
        </p:blipFill>
        <p:spPr bwMode="auto">
          <a:xfrm>
            <a:off x="7312662" y="5972350"/>
            <a:ext cx="2239722" cy="646667"/>
          </a:xfrm>
          <a:prstGeom prst="rect">
            <a:avLst/>
          </a:prstGeom>
        </p:spPr>
      </p:pic>
      <p:pic>
        <p:nvPicPr>
          <p:cNvPr id="6" name="Picture 268">
            <a:extLst>
              <a:ext uri="{FF2B5EF4-FFF2-40B4-BE49-F238E27FC236}">
                <a16:creationId xmlns:a16="http://schemas.microsoft.com/office/drawing/2014/main" id="{5F38B3D9-E16E-48BD-9D1E-B1A626BFDD1D}"/>
              </a:ext>
            </a:extLst>
          </p:cNvPr>
          <p:cNvPicPr>
            <a:picLocks noChangeAspect="1" noChangeArrowheads="1"/>
          </p:cNvPicPr>
          <p:nvPr/>
        </p:nvPicPr>
        <p:blipFill>
          <a:blip r:embed="rId4"/>
          <a:stretch/>
        </p:blipFill>
        <p:spPr bwMode="auto">
          <a:xfrm>
            <a:off x="9840118" y="5972391"/>
            <a:ext cx="2160538" cy="646584"/>
          </a:xfrm>
          <a:prstGeom prst="rect">
            <a:avLst/>
          </a:prstGeom>
          <a:noFill/>
        </p:spPr>
      </p:pic>
      <p:pic>
        <p:nvPicPr>
          <p:cNvPr id="7" name="Grafik 6">
            <a:extLst>
              <a:ext uri="{FF2B5EF4-FFF2-40B4-BE49-F238E27FC236}">
                <a16:creationId xmlns:a16="http://schemas.microsoft.com/office/drawing/2014/main" id="{55212163-9F54-40C9-A1D7-3529151E977F}"/>
              </a:ext>
            </a:extLst>
          </p:cNvPr>
          <p:cNvPicPr>
            <a:picLocks noChangeAspect="1"/>
          </p:cNvPicPr>
          <p:nvPr/>
        </p:nvPicPr>
        <p:blipFill>
          <a:blip r:embed="rId5"/>
          <a:stretch/>
        </p:blipFill>
        <p:spPr bwMode="auto">
          <a:xfrm>
            <a:off x="156148" y="5971684"/>
            <a:ext cx="1751524" cy="648000"/>
          </a:xfrm>
          <a:prstGeom prst="rect">
            <a:avLst/>
          </a:prstGeom>
        </p:spPr>
      </p:pic>
      <p:pic>
        <p:nvPicPr>
          <p:cNvPr id="9" name="Picture 271" descr="World Interferometry Day 2022 – Transparente Photodioden als Detektoren –  CiS">
            <a:extLst>
              <a:ext uri="{FF2B5EF4-FFF2-40B4-BE49-F238E27FC236}">
                <a16:creationId xmlns:a16="http://schemas.microsoft.com/office/drawing/2014/main" id="{30B7760C-868F-48D8-B68C-46110B98E903}"/>
              </a:ext>
            </a:extLst>
          </p:cNvPr>
          <p:cNvPicPr>
            <a:picLocks noChangeAspect="1" noChangeArrowheads="1"/>
          </p:cNvPicPr>
          <p:nvPr/>
        </p:nvPicPr>
        <p:blipFill>
          <a:blip r:embed="rId6"/>
          <a:stretch/>
        </p:blipFill>
        <p:spPr bwMode="auto">
          <a:xfrm>
            <a:off x="335360" y="240393"/>
            <a:ext cx="1435778" cy="1543847"/>
          </a:xfrm>
          <a:prstGeom prst="rect">
            <a:avLst/>
          </a:prstGeom>
          <a:noFill/>
        </p:spPr>
      </p:pic>
      <p:pic>
        <p:nvPicPr>
          <p:cNvPr id="12" name="Picture 4">
            <a:extLst>
              <a:ext uri="{FF2B5EF4-FFF2-40B4-BE49-F238E27FC236}">
                <a16:creationId xmlns:a16="http://schemas.microsoft.com/office/drawing/2014/main" id="{6F917F88-F957-43C0-B667-D4C8FF97ACE9}"/>
              </a:ext>
            </a:extLst>
          </p:cNvPr>
          <p:cNvPicPr>
            <a:picLocks noChangeAspect="1" noChangeArrowheads="1"/>
          </p:cNvPicPr>
          <p:nvPr/>
        </p:nvPicPr>
        <p:blipFill>
          <a:blip r:embed="rId7"/>
          <a:stretch/>
        </p:blipFill>
        <p:spPr bwMode="auto">
          <a:xfrm>
            <a:off x="10675882" y="562316"/>
            <a:ext cx="1324774" cy="900000"/>
          </a:xfrm>
          <a:prstGeom prst="rect">
            <a:avLst/>
          </a:prstGeom>
          <a:noFill/>
        </p:spPr>
      </p:pic>
    </p:spTree>
    <p:extLst>
      <p:ext uri="{BB962C8B-B14F-4D97-AF65-F5344CB8AC3E}">
        <p14:creationId xmlns:p14="http://schemas.microsoft.com/office/powerpoint/2010/main" val="10199294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08" name="think-cell Folie" r:id="rId5" imgW="592" imgH="591" progId="TCLayout.ActiveDocument.1">
                  <p:embed/>
                </p:oleObj>
              </mc:Choice>
              <mc:Fallback>
                <p:oleObj name="think-cell Folie" r:id="rId5" imgW="592" imgH="591" progId="TCLayout.ActiveDocument.1">
                  <p:embed/>
                  <p:pic>
                    <p:nvPicPr>
                      <p:cNvPr id="4" name="Objekt 3"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5" name="Gruppieren 4"/>
          <p:cNvGrpSpPr/>
          <p:nvPr/>
        </p:nvGrpSpPr>
        <p:grpSpPr>
          <a:xfrm>
            <a:off x="1602658" y="1681317"/>
            <a:ext cx="8473149" cy="4550305"/>
            <a:chOff x="243690" y="1003508"/>
            <a:chExt cx="8658209" cy="5152571"/>
          </a:xfrm>
        </p:grpSpPr>
        <p:grpSp>
          <p:nvGrpSpPr>
            <p:cNvPr id="6" name="Gruppieren 5"/>
            <p:cNvGrpSpPr/>
            <p:nvPr/>
          </p:nvGrpSpPr>
          <p:grpSpPr>
            <a:xfrm>
              <a:off x="5466101" y="1003508"/>
              <a:ext cx="2611205" cy="1503338"/>
              <a:chOff x="5466101" y="1003508"/>
              <a:chExt cx="2611205" cy="1503338"/>
            </a:xfrm>
            <a:effectLst>
              <a:outerShdw blurRad="63500" sx="101000" sy="101000" algn="ctr" rotWithShape="0">
                <a:schemeClr val="bg1">
                  <a:lumMod val="50000"/>
                  <a:alpha val="40000"/>
                </a:schemeClr>
              </a:outerShdw>
            </a:effectLst>
          </p:grpSpPr>
          <p:sp>
            <p:nvSpPr>
              <p:cNvPr id="29" name="Rechteck 28"/>
              <p:cNvSpPr/>
              <p:nvPr/>
            </p:nvSpPr>
            <p:spPr>
              <a:xfrm>
                <a:off x="5466101" y="1278312"/>
                <a:ext cx="2611205" cy="1228534"/>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Grob (Studie)</a:t>
                </a:r>
              </a:p>
              <a:p>
                <a:pPr>
                  <a:buFont typeface="Arial" pitchFamily="34" charset="0"/>
                  <a:buChar char="•"/>
                </a:pPr>
                <a:r>
                  <a:rPr lang="de-DE" sz="1400" dirty="0"/>
                  <a:t>  Mittel (Plan) </a:t>
                </a:r>
              </a:p>
              <a:p>
                <a:pPr>
                  <a:buFont typeface="Arial" pitchFamily="34" charset="0"/>
                  <a:buChar char="•"/>
                </a:pPr>
                <a:r>
                  <a:rPr lang="de-DE" sz="1400" dirty="0"/>
                  <a:t>  Fein (Ausführung)</a:t>
                </a:r>
              </a:p>
            </p:txBody>
          </p:sp>
          <p:sp>
            <p:nvSpPr>
              <p:cNvPr id="30" name="Rechteck 29"/>
              <p:cNvSpPr/>
              <p:nvPr/>
            </p:nvSpPr>
            <p:spPr>
              <a:xfrm>
                <a:off x="5466101" y="1003508"/>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Genauigkeit</a:t>
                </a:r>
              </a:p>
            </p:txBody>
          </p:sp>
        </p:grpSp>
        <p:grpSp>
          <p:nvGrpSpPr>
            <p:cNvPr id="7" name="Gruppieren 6"/>
            <p:cNvGrpSpPr/>
            <p:nvPr/>
          </p:nvGrpSpPr>
          <p:grpSpPr>
            <a:xfrm>
              <a:off x="5397385" y="4575957"/>
              <a:ext cx="2611205" cy="1580122"/>
              <a:chOff x="5397385" y="4575957"/>
              <a:chExt cx="2611205" cy="1580122"/>
            </a:xfrm>
            <a:effectLst>
              <a:outerShdw blurRad="63500" sx="101000" sy="101000" algn="ctr" rotWithShape="0">
                <a:schemeClr val="bg1">
                  <a:lumMod val="50000"/>
                  <a:alpha val="40000"/>
                </a:schemeClr>
              </a:outerShdw>
            </a:effectLst>
          </p:grpSpPr>
          <p:sp>
            <p:nvSpPr>
              <p:cNvPr id="27" name="Rechteck 26"/>
              <p:cNvSpPr/>
              <p:nvPr/>
            </p:nvSpPr>
            <p:spPr>
              <a:xfrm>
                <a:off x="5397385" y="4850761"/>
                <a:ext cx="2611205" cy="1305318"/>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Strategische Planung</a:t>
                </a:r>
              </a:p>
              <a:p>
                <a:pPr>
                  <a:buFont typeface="Arial" pitchFamily="34" charset="0"/>
                  <a:buChar char="•"/>
                </a:pPr>
                <a:r>
                  <a:rPr lang="de-DE" sz="1400" dirty="0"/>
                  <a:t>  Investitionsplanung</a:t>
                </a:r>
              </a:p>
              <a:p>
                <a:pPr>
                  <a:buFont typeface="Arial" pitchFamily="34" charset="0"/>
                  <a:buChar char="•"/>
                </a:pPr>
                <a:r>
                  <a:rPr lang="de-DE" sz="1400" dirty="0"/>
                  <a:t>  Investitionsfreigabe</a:t>
                </a:r>
              </a:p>
              <a:p>
                <a:pPr>
                  <a:buFont typeface="Arial" pitchFamily="34" charset="0"/>
                  <a:buChar char="•"/>
                </a:pPr>
                <a:r>
                  <a:rPr lang="de-DE" sz="1400" dirty="0"/>
                  <a:t>  Ausschreibung</a:t>
                </a:r>
              </a:p>
            </p:txBody>
          </p:sp>
          <p:sp>
            <p:nvSpPr>
              <p:cNvPr id="28" name="Rechteck 27"/>
              <p:cNvSpPr/>
              <p:nvPr/>
            </p:nvSpPr>
            <p:spPr>
              <a:xfrm>
                <a:off x="5397385" y="4575957"/>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Verwendung</a:t>
                </a:r>
              </a:p>
            </p:txBody>
          </p:sp>
        </p:grpSp>
        <p:grpSp>
          <p:nvGrpSpPr>
            <p:cNvPr id="8" name="Gruppieren 7"/>
            <p:cNvGrpSpPr/>
            <p:nvPr/>
          </p:nvGrpSpPr>
          <p:grpSpPr>
            <a:xfrm>
              <a:off x="6290694" y="2763244"/>
              <a:ext cx="2611205" cy="1503338"/>
              <a:chOff x="6290694" y="2763244"/>
              <a:chExt cx="2611205" cy="1503338"/>
            </a:xfrm>
            <a:effectLst>
              <a:outerShdw blurRad="63500" sx="101000" sy="101000" algn="ctr" rotWithShape="0">
                <a:schemeClr val="bg1">
                  <a:lumMod val="50000"/>
                  <a:alpha val="40000"/>
                </a:schemeClr>
              </a:outerShdw>
            </a:effectLst>
          </p:grpSpPr>
          <p:sp>
            <p:nvSpPr>
              <p:cNvPr id="25" name="Rechteck 24"/>
              <p:cNvSpPr/>
              <p:nvPr/>
            </p:nvSpPr>
            <p:spPr>
              <a:xfrm>
                <a:off x="6290694" y="3038048"/>
                <a:ext cx="2611205" cy="1228534"/>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Auftraggeber</a:t>
                </a:r>
              </a:p>
              <a:p>
                <a:pPr>
                  <a:buFont typeface="Arial" pitchFamily="34" charset="0"/>
                  <a:buChar char="•"/>
                </a:pPr>
                <a:r>
                  <a:rPr lang="de-DE" sz="1400" dirty="0"/>
                  <a:t>  Aufwandslimit</a:t>
                </a:r>
              </a:p>
              <a:p>
                <a:pPr>
                  <a:buFont typeface="Arial" pitchFamily="34" charset="0"/>
                  <a:buChar char="•"/>
                </a:pPr>
                <a:r>
                  <a:rPr lang="de-DE" sz="1400" dirty="0"/>
                  <a:t>  Termin</a:t>
                </a:r>
              </a:p>
            </p:txBody>
          </p:sp>
          <p:sp>
            <p:nvSpPr>
              <p:cNvPr id="26" name="Rechteck 25"/>
              <p:cNvSpPr/>
              <p:nvPr/>
            </p:nvSpPr>
            <p:spPr>
              <a:xfrm>
                <a:off x="6290694" y="2763244"/>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Organisation</a:t>
                </a:r>
              </a:p>
            </p:txBody>
          </p:sp>
        </p:grpSp>
        <p:grpSp>
          <p:nvGrpSpPr>
            <p:cNvPr id="9" name="Gruppieren 8"/>
            <p:cNvGrpSpPr/>
            <p:nvPr/>
          </p:nvGrpSpPr>
          <p:grpSpPr>
            <a:xfrm>
              <a:off x="999567" y="4575957"/>
              <a:ext cx="2611205" cy="1580122"/>
              <a:chOff x="999567" y="4575957"/>
              <a:chExt cx="2611205" cy="1580122"/>
            </a:xfrm>
            <a:effectLst>
              <a:outerShdw blurRad="63500" sx="101000" sy="101000" algn="ctr" rotWithShape="0">
                <a:schemeClr val="bg1">
                  <a:lumMod val="50000"/>
                  <a:alpha val="40000"/>
                </a:schemeClr>
              </a:outerShdw>
            </a:effectLst>
          </p:grpSpPr>
          <p:sp>
            <p:nvSpPr>
              <p:cNvPr id="23" name="Rechteck 22"/>
              <p:cNvSpPr/>
              <p:nvPr/>
            </p:nvSpPr>
            <p:spPr>
              <a:xfrm>
                <a:off x="999567" y="4850761"/>
                <a:ext cx="2611205" cy="1305318"/>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Fertigung/Montage</a:t>
                </a:r>
              </a:p>
              <a:p>
                <a:pPr>
                  <a:buFont typeface="Arial" pitchFamily="34" charset="0"/>
                  <a:buChar char="•"/>
                </a:pPr>
                <a:r>
                  <a:rPr lang="de-DE" sz="1400" dirty="0"/>
                  <a:t>  Lager</a:t>
                </a:r>
              </a:p>
              <a:p>
                <a:pPr>
                  <a:buFont typeface="Arial" pitchFamily="34" charset="0"/>
                  <a:buChar char="•"/>
                </a:pPr>
                <a:r>
                  <a:rPr lang="de-DE" sz="1400" dirty="0"/>
                  <a:t>  Transport</a:t>
                </a:r>
              </a:p>
              <a:p>
                <a:pPr>
                  <a:buFont typeface="Arial" pitchFamily="34" charset="0"/>
                  <a:buChar char="•"/>
                </a:pPr>
                <a:r>
                  <a:rPr lang="de-DE" sz="1400" dirty="0"/>
                  <a:t>  Hilfs- und Nebenbetriebe</a:t>
                </a:r>
              </a:p>
              <a:p>
                <a:pPr>
                  <a:buFont typeface="Arial" pitchFamily="34" charset="0"/>
                  <a:buChar char="•"/>
                </a:pPr>
                <a:r>
                  <a:rPr lang="de-DE" sz="1400" dirty="0"/>
                  <a:t>  Infrastruktur</a:t>
                </a:r>
              </a:p>
              <a:p>
                <a:pPr>
                  <a:buFont typeface="Arial" pitchFamily="34" charset="0"/>
                  <a:buChar char="•"/>
                </a:pPr>
                <a:r>
                  <a:rPr lang="de-DE" sz="1400" dirty="0"/>
                  <a:t>  Verwaltung</a:t>
                </a:r>
              </a:p>
            </p:txBody>
          </p:sp>
          <p:sp>
            <p:nvSpPr>
              <p:cNvPr id="24" name="Rechteck 23"/>
              <p:cNvSpPr/>
              <p:nvPr/>
            </p:nvSpPr>
            <p:spPr>
              <a:xfrm>
                <a:off x="999567" y="4575957"/>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Bereich</a:t>
                </a:r>
              </a:p>
            </p:txBody>
          </p:sp>
        </p:grpSp>
        <p:grpSp>
          <p:nvGrpSpPr>
            <p:cNvPr id="10" name="Gruppieren 9"/>
            <p:cNvGrpSpPr/>
            <p:nvPr/>
          </p:nvGrpSpPr>
          <p:grpSpPr>
            <a:xfrm>
              <a:off x="243690" y="2763244"/>
              <a:ext cx="2611205" cy="1503338"/>
              <a:chOff x="243690" y="2763244"/>
              <a:chExt cx="2611205" cy="1503338"/>
            </a:xfrm>
            <a:effectLst>
              <a:outerShdw blurRad="63500" sx="101000" sy="101000" algn="ctr" rotWithShape="0">
                <a:schemeClr val="bg1">
                  <a:lumMod val="50000"/>
                  <a:alpha val="40000"/>
                </a:schemeClr>
              </a:outerShdw>
            </a:effectLst>
          </p:grpSpPr>
          <p:sp>
            <p:nvSpPr>
              <p:cNvPr id="21" name="Rechteck 20"/>
              <p:cNvSpPr/>
              <p:nvPr/>
            </p:nvSpPr>
            <p:spPr>
              <a:xfrm>
                <a:off x="243690" y="3038048"/>
                <a:ext cx="2611205" cy="1228534"/>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Standortplan</a:t>
                </a:r>
              </a:p>
              <a:p>
                <a:pPr>
                  <a:buFont typeface="Arial" pitchFamily="34" charset="0"/>
                  <a:buChar char="•"/>
                </a:pPr>
                <a:r>
                  <a:rPr lang="de-DE" sz="1400" dirty="0"/>
                  <a:t>  Generalbebauungsplan</a:t>
                </a:r>
              </a:p>
              <a:p>
                <a:pPr>
                  <a:buFont typeface="Arial" pitchFamily="34" charset="0"/>
                  <a:buChar char="•"/>
                </a:pPr>
                <a:r>
                  <a:rPr lang="de-DE" sz="1400" dirty="0"/>
                  <a:t>  Strukturplan</a:t>
                </a:r>
              </a:p>
              <a:p>
                <a:pPr>
                  <a:buFont typeface="Arial" pitchFamily="34" charset="0"/>
                  <a:buChar char="•"/>
                </a:pPr>
                <a:r>
                  <a:rPr lang="de-DE" sz="1400" dirty="0"/>
                  <a:t>  Einrichtungsplan</a:t>
                </a:r>
              </a:p>
              <a:p>
                <a:pPr>
                  <a:buFont typeface="Arial" pitchFamily="34" charset="0"/>
                  <a:buChar char="•"/>
                </a:pPr>
                <a:r>
                  <a:rPr lang="de-DE" sz="1400" dirty="0"/>
                  <a:t>  Gebäudeplan</a:t>
                </a:r>
              </a:p>
            </p:txBody>
          </p:sp>
          <p:sp>
            <p:nvSpPr>
              <p:cNvPr id="22" name="Rechteck 21"/>
              <p:cNvSpPr/>
              <p:nvPr/>
            </p:nvSpPr>
            <p:spPr>
              <a:xfrm>
                <a:off x="243690" y="2763244"/>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Ergebnisdarstellung</a:t>
                </a:r>
              </a:p>
            </p:txBody>
          </p:sp>
        </p:grpSp>
        <p:sp>
          <p:nvSpPr>
            <p:cNvPr id="11" name="Rechteck 10"/>
            <p:cNvSpPr/>
            <p:nvPr/>
          </p:nvSpPr>
          <p:spPr>
            <a:xfrm>
              <a:off x="3610771" y="3133239"/>
              <a:ext cx="1992762" cy="824411"/>
            </a:xfrm>
            <a:prstGeom prst="rect">
              <a:avLst/>
            </a:prstGeom>
            <a:solidFill>
              <a:srgbClr val="82102D"/>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de-DE" sz="1800" dirty="0"/>
                <a:t>Fabrikplanungs-projekt</a:t>
              </a:r>
            </a:p>
          </p:txBody>
        </p:sp>
        <p:grpSp>
          <p:nvGrpSpPr>
            <p:cNvPr id="12" name="Gruppieren 11"/>
            <p:cNvGrpSpPr/>
            <p:nvPr/>
          </p:nvGrpSpPr>
          <p:grpSpPr>
            <a:xfrm>
              <a:off x="999567" y="1003508"/>
              <a:ext cx="2611205" cy="1503338"/>
              <a:chOff x="999567" y="1003508"/>
              <a:chExt cx="2611205" cy="1503338"/>
            </a:xfrm>
            <a:effectLst>
              <a:outerShdw blurRad="63500" sx="101000" sy="101000" algn="ctr" rotWithShape="0">
                <a:schemeClr val="bg1">
                  <a:lumMod val="50000"/>
                  <a:alpha val="40000"/>
                </a:schemeClr>
              </a:outerShdw>
            </a:effectLst>
          </p:grpSpPr>
          <p:sp>
            <p:nvSpPr>
              <p:cNvPr id="19" name="Rechteck 18"/>
              <p:cNvSpPr/>
              <p:nvPr/>
            </p:nvSpPr>
            <p:spPr>
              <a:xfrm>
                <a:off x="999567" y="1278312"/>
                <a:ext cx="2611205" cy="1228534"/>
              </a:xfrm>
              <a:prstGeom prst="rect">
                <a:avLst/>
              </a:prstGeom>
              <a:solidFill>
                <a:schemeClr val="lt1"/>
              </a:solidFill>
              <a:ln w="19050" cap="flat" cmpd="sng" algn="ctr">
                <a:noFill/>
                <a:prstDash val="solid"/>
              </a:ln>
              <a:effectLst/>
              <a:extLst>
                <a:ext uri="{91240B29-F687-4F45-9708-019B960494DF}">
                  <a14:hiddenLine xmlns:a14="http://schemas.microsoft.com/office/drawing/2010/main" w="19050" cap="flat" cmpd="sng" algn="ctr">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buFont typeface="Arial" pitchFamily="34" charset="0"/>
                  <a:buChar char="•"/>
                </a:pPr>
                <a:r>
                  <a:rPr lang="de-DE" sz="1400" dirty="0"/>
                  <a:t>  Rationalisierung</a:t>
                </a:r>
              </a:p>
              <a:p>
                <a:pPr>
                  <a:buFont typeface="Arial" pitchFamily="34" charset="0"/>
                  <a:buChar char="•"/>
                </a:pPr>
                <a:r>
                  <a:rPr lang="de-DE" sz="1400" dirty="0"/>
                  <a:t>  Neubau</a:t>
                </a:r>
              </a:p>
              <a:p>
                <a:pPr>
                  <a:buFont typeface="Arial" pitchFamily="34" charset="0"/>
                  <a:buChar char="•"/>
                </a:pPr>
                <a:r>
                  <a:rPr lang="de-DE" sz="1400" dirty="0"/>
                  <a:t>  Erweiterung</a:t>
                </a:r>
              </a:p>
              <a:p>
                <a:pPr>
                  <a:buFont typeface="Arial" pitchFamily="34" charset="0"/>
                  <a:buChar char="•"/>
                </a:pPr>
                <a:r>
                  <a:rPr lang="de-DE" sz="1400" dirty="0"/>
                  <a:t>  Schrumpfung</a:t>
                </a:r>
              </a:p>
            </p:txBody>
          </p:sp>
          <p:sp>
            <p:nvSpPr>
              <p:cNvPr id="20" name="Rechteck 19"/>
              <p:cNvSpPr/>
              <p:nvPr/>
            </p:nvSpPr>
            <p:spPr>
              <a:xfrm>
                <a:off x="999567" y="1003508"/>
                <a:ext cx="2611205" cy="274804"/>
              </a:xfrm>
              <a:prstGeom prst="rect">
                <a:avLst/>
              </a:prstGeom>
              <a:solidFill>
                <a:srgbClr val="AC6E7B"/>
              </a:solidFill>
              <a:ln w="19050" cap="flat" cmpd="sng" algn="ctr">
                <a:noFill/>
                <a:prstDash val="solid"/>
                <a:round/>
                <a:headEnd type="none" w="med" len="med"/>
                <a:tailEnd type="none" w="med" len="med"/>
              </a:ln>
              <a:effectLst/>
              <a:extLst>
                <a:ext uri="{91240B29-F687-4F45-9708-019B960494DF}">
                  <a14:hiddenLine xmlns:a14="http://schemas.microsoft.com/office/drawing/2010/main" w="19050" cap="flat" cmpd="sng" algn="ctr">
                    <a:solidFill>
                      <a:schemeClr val="accent3"/>
                    </a:solidFill>
                    <a:prstDash val="solid"/>
                    <a:round/>
                    <a:headEnd type="none" w="med" len="med"/>
                    <a:tailEnd type="none" w="med" len="med"/>
                  </a14:hiddenLine>
                </a:ext>
              </a:extLst>
            </p:spPr>
            <p:style>
              <a:lnRef idx="2">
                <a:schemeClr val="dk1"/>
              </a:lnRef>
              <a:fillRef idx="1">
                <a:schemeClr val="lt1"/>
              </a:fillRef>
              <a:effectRef idx="0">
                <a:schemeClr val="dk1"/>
              </a:effectRef>
              <a:fontRef idx="minor">
                <a:schemeClr val="dk1"/>
              </a:fontRef>
            </p:style>
            <p:txBody>
              <a:bodyPr lIns="91431" tIns="45715" rIns="91431" bIns="45715" rtlCol="0" anchor="ctr"/>
              <a:lstStyle/>
              <a:p>
                <a:pPr algn="ctr">
                  <a:buClr>
                    <a:schemeClr val="accent4"/>
                  </a:buClr>
                </a:pPr>
                <a:r>
                  <a:rPr lang="de-DE" sz="1400" b="1" dirty="0">
                    <a:solidFill>
                      <a:schemeClr val="bg1"/>
                    </a:solidFill>
                  </a:rPr>
                  <a:t>Anlass</a:t>
                </a:r>
              </a:p>
            </p:txBody>
          </p:sp>
        </p:grpSp>
        <p:sp>
          <p:nvSpPr>
            <p:cNvPr id="13" name="AutoShape 73"/>
            <p:cNvSpPr>
              <a:spLocks noChangeArrowheads="1"/>
            </p:cNvSpPr>
            <p:nvPr/>
          </p:nvSpPr>
          <p:spPr bwMode="gray">
            <a:xfrm rot="2981038">
              <a:off x="3665781" y="2451995"/>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4" name="AutoShape 73"/>
            <p:cNvSpPr>
              <a:spLocks noChangeArrowheads="1"/>
            </p:cNvSpPr>
            <p:nvPr/>
          </p:nvSpPr>
          <p:spPr bwMode="gray">
            <a:xfrm rot="7832787">
              <a:off x="5185191" y="2451994"/>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5" name="AutoShape 73"/>
            <p:cNvSpPr>
              <a:spLocks noChangeArrowheads="1"/>
            </p:cNvSpPr>
            <p:nvPr/>
          </p:nvSpPr>
          <p:spPr bwMode="gray">
            <a:xfrm rot="18642018">
              <a:off x="3607123" y="4028750"/>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6" name="AutoShape 73"/>
            <p:cNvSpPr>
              <a:spLocks noChangeArrowheads="1"/>
            </p:cNvSpPr>
            <p:nvPr/>
          </p:nvSpPr>
          <p:spPr bwMode="gray">
            <a:xfrm rot="13776191">
              <a:off x="5209208" y="4041236"/>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7" name="AutoShape 73"/>
            <p:cNvSpPr>
              <a:spLocks noChangeArrowheads="1"/>
            </p:cNvSpPr>
            <p:nvPr/>
          </p:nvSpPr>
          <p:spPr bwMode="gray">
            <a:xfrm>
              <a:off x="3104237" y="3203665"/>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8" name="AutoShape 73"/>
            <p:cNvSpPr>
              <a:spLocks noChangeArrowheads="1"/>
            </p:cNvSpPr>
            <p:nvPr/>
          </p:nvSpPr>
          <p:spPr bwMode="gray">
            <a:xfrm rot="10800000">
              <a:off x="5834208" y="3203664"/>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sp>
        <p:nvSpPr>
          <p:cNvPr id="31" name="Rechteck 30"/>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lvl="0">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7. </a:t>
            </a:r>
            <a:r>
              <a:rPr lang="de-DE" sz="2800" dirty="0" smtClean="0">
                <a:solidFill>
                  <a:schemeClr val="bg1"/>
                </a:solidFill>
                <a:latin typeface="Calibri" panose="020F0502020204030204" pitchFamily="34" charset="0"/>
                <a:cs typeface="Calibri" panose="020F0502020204030204" pitchFamily="34" charset="0"/>
              </a:rPr>
              <a:t>Charakterisierung </a:t>
            </a:r>
            <a:r>
              <a:rPr lang="de-DE" sz="2800" dirty="0">
                <a:solidFill>
                  <a:schemeClr val="bg1"/>
                </a:solidFill>
                <a:latin typeface="Calibri" panose="020F0502020204030204" pitchFamily="34" charset="0"/>
                <a:cs typeface="Calibri" panose="020F0502020204030204" pitchFamily="34" charset="0"/>
              </a:rPr>
              <a:t>eines Fabrikplanungsprojektes</a:t>
            </a:r>
            <a:endParaRPr kumimoji="0" lang="de-DE" sz="28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32" name="Abgerundetes Rechteck 31"/>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3206914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32" name="think-cell Folie" r:id="rId5" imgW="592" imgH="591" progId="TCLayout.ActiveDocument.1">
                  <p:embed/>
                </p:oleObj>
              </mc:Choice>
              <mc:Fallback>
                <p:oleObj name="think-cell Folie" r:id="rId5" imgW="592" imgH="591" progId="TCLayout.ActiveDocument.1">
                  <p:embed/>
                  <p:pic>
                    <p:nvPicPr>
                      <p:cNvPr id="4" name="Objekt 3"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5" name="Gruppieren 4"/>
          <p:cNvGrpSpPr/>
          <p:nvPr/>
        </p:nvGrpSpPr>
        <p:grpSpPr>
          <a:xfrm>
            <a:off x="2077454" y="1592263"/>
            <a:ext cx="7511046" cy="4524201"/>
            <a:chOff x="205907" y="972777"/>
            <a:chExt cx="8733774" cy="5260699"/>
          </a:xfrm>
        </p:grpSpPr>
        <p:grpSp>
          <p:nvGrpSpPr>
            <p:cNvPr id="6" name="Gruppieren 5"/>
            <p:cNvGrpSpPr/>
            <p:nvPr/>
          </p:nvGrpSpPr>
          <p:grpSpPr>
            <a:xfrm>
              <a:off x="209060" y="4496656"/>
              <a:ext cx="8727468" cy="1736820"/>
              <a:chOff x="182081" y="4496656"/>
              <a:chExt cx="8727468" cy="1736820"/>
            </a:xfrm>
          </p:grpSpPr>
          <p:sp>
            <p:nvSpPr>
              <p:cNvPr id="37" name="AutoShape 36"/>
              <p:cNvSpPr>
                <a:spLocks noChangeArrowheads="1"/>
              </p:cNvSpPr>
              <p:nvPr/>
            </p:nvSpPr>
            <p:spPr bwMode="gray">
              <a:xfrm>
                <a:off x="182081" y="4496656"/>
                <a:ext cx="8727468" cy="317647"/>
              </a:xfrm>
              <a:prstGeom prst="chevron">
                <a:avLst>
                  <a:gd name="adj" fmla="val 25808"/>
                </a:avLst>
              </a:prstGeom>
              <a:solidFill>
                <a:schemeClr val="lt2"/>
              </a:solidFill>
              <a:ln>
                <a:noFill/>
              </a:ln>
            </p:spPr>
            <p:txBody>
              <a:bodyPr wrap="none" lIns="91438" tIns="45718" rIns="91438" bIns="45718"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1" i="0" u="none" strike="noStrike" kern="0" cap="none" spc="0" normalizeH="0" baseline="0" noProof="0" dirty="0">
                    <a:ln>
                      <a:noFill/>
                    </a:ln>
                    <a:solidFill>
                      <a:schemeClr val="lt1"/>
                    </a:solidFill>
                    <a:effectLst/>
                    <a:uLnTx/>
                    <a:uFillTx/>
                    <a:latin typeface="Calibri" panose="020F0502020204030204" pitchFamily="34" charset="0"/>
                    <a:cs typeface="Calibri" panose="020F0502020204030204" pitchFamily="34" charset="0"/>
                  </a:rPr>
                  <a:t>Projektmanagement</a:t>
                </a:r>
              </a:p>
            </p:txBody>
          </p:sp>
          <p:sp>
            <p:nvSpPr>
              <p:cNvPr id="38" name="AutoShape 45"/>
              <p:cNvSpPr>
                <a:spLocks noChangeArrowheads="1"/>
              </p:cNvSpPr>
              <p:nvPr/>
            </p:nvSpPr>
            <p:spPr bwMode="auto">
              <a:xfrm>
                <a:off x="182081"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Zielfest-</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legung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39" name="AutoShape 45"/>
              <p:cNvSpPr>
                <a:spLocks noChangeArrowheads="1"/>
              </p:cNvSpPr>
              <p:nvPr/>
            </p:nvSpPr>
            <p:spPr bwMode="auto">
              <a:xfrm>
                <a:off x="1416742"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Grundlagen-</a:t>
                </a:r>
                <a: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t/>
                </a:r>
                <a:b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br>
                <a:r>
                  <a:rPr kumimoji="0" lang="de-DE" sz="1200" b="0" i="0" u="none" strike="noStrike" kern="0" cap="none" spc="0" normalizeH="0" baseline="0" noProof="0" dirty="0" err="1">
                    <a:ln>
                      <a:noFill/>
                    </a:ln>
                    <a:solidFill>
                      <a:schemeClr val="dk1"/>
                    </a:solidFill>
                    <a:effectLst/>
                    <a:uLnTx/>
                    <a:uFillTx/>
                    <a:latin typeface="Calibri" panose="020F0502020204030204" pitchFamily="34" charset="0"/>
                    <a:cs typeface="Calibri" panose="020F0502020204030204" pitchFamily="34" charset="0"/>
                  </a:rPr>
                  <a:t>ermittlung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0" name="AutoShape 45"/>
              <p:cNvSpPr>
                <a:spLocks noChangeArrowheads="1"/>
              </p:cNvSpPr>
              <p:nvPr/>
            </p:nvSpPr>
            <p:spPr bwMode="auto">
              <a:xfrm>
                <a:off x="3886066"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t>Detail-</a:t>
                </a:r>
                <a:b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br>
                <a:r>
                  <a:rPr kumimoji="0" lang="de-DE" sz="1200" b="0" i="0" u="none" strike="noStrike" kern="0" cap="none" spc="0" normalizeH="0" baseline="0" noProof="0" dirty="0" err="1">
                    <a:ln>
                      <a:noFill/>
                    </a:ln>
                    <a:solidFill>
                      <a:schemeClr val="dk1"/>
                    </a:solidFill>
                    <a:effectLst/>
                    <a:uLnTx/>
                    <a:uFillTx/>
                    <a:latin typeface="Calibri" panose="020F0502020204030204" pitchFamily="34" charset="0"/>
                    <a:cs typeface="Calibri" panose="020F0502020204030204" pitchFamily="34" charset="0"/>
                  </a:rPr>
                  <a:t>planung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1" name="AutoShape 45"/>
              <p:cNvSpPr>
                <a:spLocks noChangeArrowheads="1"/>
              </p:cNvSpPr>
              <p:nvPr/>
            </p:nvSpPr>
            <p:spPr bwMode="auto">
              <a:xfrm>
                <a:off x="5120728"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Realisie</a:t>
                </a: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rungs</a:t>
                </a: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vorbereitung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2" name="AutoShape 45"/>
              <p:cNvSpPr>
                <a:spLocks noChangeArrowheads="1"/>
              </p:cNvSpPr>
              <p:nvPr/>
            </p:nvSpPr>
            <p:spPr bwMode="auto">
              <a:xfrm>
                <a:off x="6355390"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Realisie</a:t>
                </a: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rungs</a:t>
                </a:r>
                <a:r>
                  <a:rPr kumimoji="0" lang="de-DE" sz="1200" b="0" i="0" u="none" strike="noStrike" kern="0" cap="none" spc="0" normalizeH="0" baseline="0" noProof="0" dirty="0" smtClean="0">
                    <a:ln>
                      <a:noFill/>
                    </a:ln>
                    <a:solidFill>
                      <a:schemeClr val="dk1"/>
                    </a:solidFill>
                    <a:effectLst/>
                    <a:uLnTx/>
                    <a:uFillTx/>
                    <a:latin typeface="Calibri" panose="020F0502020204030204" pitchFamily="34" charset="0"/>
                    <a:cs typeface="Calibri" panose="020F0502020204030204" pitchFamily="34" charset="0"/>
                  </a:rPr>
                  <a:t>-</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smtClean="0">
                    <a:ln>
                      <a:noFill/>
                    </a:ln>
                    <a:solidFill>
                      <a:schemeClr val="dk1"/>
                    </a:solidFill>
                    <a:effectLst/>
                    <a:uLnTx/>
                    <a:uFillTx/>
                    <a:latin typeface="Calibri" panose="020F0502020204030204" pitchFamily="34" charset="0"/>
                    <a:cs typeface="Calibri" panose="020F0502020204030204" pitchFamily="34" charset="0"/>
                  </a:rPr>
                  <a:t>überwachung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3" name="AutoShape 45"/>
              <p:cNvSpPr>
                <a:spLocks noChangeArrowheads="1"/>
              </p:cNvSpPr>
              <p:nvPr/>
            </p:nvSpPr>
            <p:spPr bwMode="auto">
              <a:xfrm>
                <a:off x="2651405"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t>Konzept-</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err="1">
                    <a:ln>
                      <a:noFill/>
                    </a:ln>
                    <a:solidFill>
                      <a:schemeClr val="dk1"/>
                    </a:solidFill>
                    <a:effectLst/>
                    <a:uLnTx/>
                    <a:uFillTx/>
                    <a:latin typeface="Calibri" panose="020F0502020204030204" pitchFamily="34" charset="0"/>
                    <a:cs typeface="Calibri" panose="020F0502020204030204" pitchFamily="34" charset="0"/>
                  </a:rPr>
                  <a:t>planung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4" name="AutoShape 45"/>
              <p:cNvSpPr>
                <a:spLocks noChangeArrowheads="1"/>
              </p:cNvSpPr>
              <p:nvPr/>
            </p:nvSpPr>
            <p:spPr bwMode="auto">
              <a:xfrm>
                <a:off x="7588537" y="5302002"/>
                <a:ext cx="1321012" cy="931474"/>
              </a:xfrm>
              <a:prstGeom prst="chevron">
                <a:avLst>
                  <a:gd name="adj" fmla="val 18131"/>
                </a:avLst>
              </a:prstGeom>
              <a:solidFill>
                <a:schemeClr val="accent1"/>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t>Hochlauf-</a:t>
                </a:r>
                <a:br>
                  <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rPr>
                </a:br>
                <a:r>
                  <a:rPr kumimoji="0" lang="de-DE" sz="1200" b="0" i="0" u="none" strike="noStrike" kern="0" cap="none" spc="0" normalizeH="0" baseline="0" noProof="0" dirty="0" err="1">
                    <a:ln>
                      <a:noFill/>
                    </a:ln>
                    <a:solidFill>
                      <a:schemeClr val="dk1"/>
                    </a:solidFill>
                    <a:effectLst/>
                    <a:uLnTx/>
                    <a:uFillTx/>
                    <a:latin typeface="Calibri" panose="020F0502020204030204" pitchFamily="34" charset="0"/>
                    <a:cs typeface="Calibri" panose="020F0502020204030204" pitchFamily="34" charset="0"/>
                  </a:rPr>
                  <a:t>betreuung</a:t>
                </a:r>
                <a:endParaRPr kumimoji="0" lang="de-DE" sz="1200" b="0" i="0" u="none" strike="noStrike" kern="0" cap="none" spc="0" normalizeH="0" baseline="0" noProof="0" dirty="0">
                  <a:ln>
                    <a:noFill/>
                  </a:ln>
                  <a:solidFill>
                    <a:schemeClr val="dk1"/>
                  </a:solidFill>
                  <a:effectLst/>
                  <a:uLnTx/>
                  <a:uFillTx/>
                  <a:latin typeface="Calibri" panose="020F0502020204030204" pitchFamily="34" charset="0"/>
                  <a:cs typeface="Calibri" panose="020F0502020204030204" pitchFamily="34" charset="0"/>
                </a:endParaRPr>
              </a:p>
            </p:txBody>
          </p:sp>
          <p:sp>
            <p:nvSpPr>
              <p:cNvPr id="45" name="AutoShape 45"/>
              <p:cNvSpPr>
                <a:spLocks noChangeArrowheads="1"/>
              </p:cNvSpPr>
              <p:nvPr/>
            </p:nvSpPr>
            <p:spPr bwMode="auto">
              <a:xfrm>
                <a:off x="182081" y="4888518"/>
                <a:ext cx="1222542"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dirty="0">
                    <a:ln>
                      <a:noFill/>
                    </a:ln>
                    <a:solidFill>
                      <a:schemeClr val="lt1"/>
                    </a:solidFill>
                    <a:effectLst/>
                    <a:uLnTx/>
                    <a:uFillTx/>
                    <a:latin typeface="Calibri" panose="020F0502020204030204" pitchFamily="34" charset="0"/>
                    <a:cs typeface="Calibri" panose="020F0502020204030204" pitchFamily="34" charset="0"/>
                  </a:rPr>
                  <a:t>Phase 1</a:t>
                </a:r>
              </a:p>
            </p:txBody>
          </p:sp>
          <p:sp>
            <p:nvSpPr>
              <p:cNvPr id="46" name="AutoShape 45"/>
              <p:cNvSpPr>
                <a:spLocks noChangeArrowheads="1"/>
              </p:cNvSpPr>
              <p:nvPr/>
            </p:nvSpPr>
            <p:spPr bwMode="auto">
              <a:xfrm>
                <a:off x="2651405" y="4888518"/>
                <a:ext cx="1222542"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3</a:t>
                </a:r>
              </a:p>
            </p:txBody>
          </p:sp>
          <p:sp>
            <p:nvSpPr>
              <p:cNvPr id="47" name="AutoShape 45"/>
              <p:cNvSpPr>
                <a:spLocks noChangeArrowheads="1"/>
              </p:cNvSpPr>
              <p:nvPr/>
            </p:nvSpPr>
            <p:spPr bwMode="auto">
              <a:xfrm>
                <a:off x="5120728" y="4888518"/>
                <a:ext cx="1222542"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5</a:t>
                </a:r>
              </a:p>
            </p:txBody>
          </p:sp>
          <p:sp>
            <p:nvSpPr>
              <p:cNvPr id="48" name="AutoShape 45"/>
              <p:cNvSpPr>
                <a:spLocks noChangeArrowheads="1"/>
              </p:cNvSpPr>
              <p:nvPr/>
            </p:nvSpPr>
            <p:spPr bwMode="auto">
              <a:xfrm>
                <a:off x="6355390" y="4888518"/>
                <a:ext cx="1233147"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6</a:t>
                </a:r>
              </a:p>
            </p:txBody>
          </p:sp>
          <p:sp>
            <p:nvSpPr>
              <p:cNvPr id="49" name="AutoShape 45"/>
              <p:cNvSpPr>
                <a:spLocks noChangeArrowheads="1"/>
              </p:cNvSpPr>
              <p:nvPr/>
            </p:nvSpPr>
            <p:spPr bwMode="auto">
              <a:xfrm>
                <a:off x="7588537" y="4888518"/>
                <a:ext cx="1222543"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7</a:t>
                </a:r>
              </a:p>
            </p:txBody>
          </p:sp>
          <p:sp>
            <p:nvSpPr>
              <p:cNvPr id="50" name="AutoShape 45"/>
              <p:cNvSpPr>
                <a:spLocks noChangeArrowheads="1"/>
              </p:cNvSpPr>
              <p:nvPr/>
            </p:nvSpPr>
            <p:spPr bwMode="auto">
              <a:xfrm>
                <a:off x="3886066" y="4888518"/>
                <a:ext cx="1222543"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4</a:t>
                </a:r>
              </a:p>
            </p:txBody>
          </p:sp>
          <p:sp>
            <p:nvSpPr>
              <p:cNvPr id="51" name="AutoShape 45"/>
              <p:cNvSpPr>
                <a:spLocks noChangeArrowheads="1"/>
              </p:cNvSpPr>
              <p:nvPr/>
            </p:nvSpPr>
            <p:spPr bwMode="auto">
              <a:xfrm>
                <a:off x="1416742" y="4888518"/>
                <a:ext cx="1222543" cy="337755"/>
              </a:xfrm>
              <a:prstGeom prst="chevron">
                <a:avLst>
                  <a:gd name="adj" fmla="val 23589"/>
                </a:avLst>
              </a:prstGeom>
              <a:solidFill>
                <a:srgbClr val="949C9C"/>
              </a:solidFill>
              <a:ln>
                <a:noFill/>
              </a:ln>
            </p:spPr>
            <p:txBody>
              <a:bodyPr wrap="none" lIns="91436" tIns="45716" rIns="91436" bIns="45716" anchor="ct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de-DE" sz="1400" b="0" i="0" u="none" strike="noStrike" kern="0" cap="none" spc="0" normalizeH="0" baseline="0" noProof="0">
                    <a:ln>
                      <a:noFill/>
                    </a:ln>
                    <a:solidFill>
                      <a:schemeClr val="lt1"/>
                    </a:solidFill>
                    <a:effectLst/>
                    <a:uLnTx/>
                    <a:uFillTx/>
                    <a:latin typeface="Calibri" panose="020F0502020204030204" pitchFamily="34" charset="0"/>
                    <a:cs typeface="Calibri" panose="020F0502020204030204" pitchFamily="34" charset="0"/>
                  </a:rPr>
                  <a:t>Phase 2</a:t>
                </a:r>
              </a:p>
            </p:txBody>
          </p:sp>
        </p:grpSp>
        <p:sp>
          <p:nvSpPr>
            <p:cNvPr id="7" name="Gleichschenkliges Dreieck 6"/>
            <p:cNvSpPr/>
            <p:nvPr/>
          </p:nvSpPr>
          <p:spPr>
            <a:xfrm rot="10800000">
              <a:off x="3095556" y="4221425"/>
              <a:ext cx="2954478" cy="136644"/>
            </a:xfrm>
            <a:prstGeom prst="triangle">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p:txBody>
        </p:sp>
        <p:grpSp>
          <p:nvGrpSpPr>
            <p:cNvPr id="8" name="Gruppieren 7"/>
            <p:cNvGrpSpPr/>
            <p:nvPr/>
          </p:nvGrpSpPr>
          <p:grpSpPr>
            <a:xfrm>
              <a:off x="205907" y="972777"/>
              <a:ext cx="8733774" cy="3103319"/>
              <a:chOff x="188610" y="972777"/>
              <a:chExt cx="8733774" cy="3103319"/>
            </a:xfrm>
          </p:grpSpPr>
          <p:sp>
            <p:nvSpPr>
              <p:cNvPr id="9" name="Rectangle 4"/>
              <p:cNvSpPr>
                <a:spLocks noChangeArrowheads="1"/>
              </p:cNvSpPr>
              <p:nvPr/>
            </p:nvSpPr>
            <p:spPr bwMode="gray">
              <a:xfrm>
                <a:off x="6083934" y="1325202"/>
                <a:ext cx="2838450" cy="2743200"/>
              </a:xfrm>
              <a:prstGeom prst="rect">
                <a:avLst/>
              </a:prstGeom>
              <a:solidFill>
                <a:schemeClr val="accent1"/>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eaLnBrk="1" hangingPunct="1"/>
                <a:endParaRPr lang="de-DE" altLang="de-DE">
                  <a:latin typeface="Calibri" panose="020F0502020204030204" pitchFamily="34" charset="0"/>
                  <a:cs typeface="Calibri" panose="020F0502020204030204" pitchFamily="34" charset="0"/>
                </a:endParaRPr>
              </a:p>
            </p:txBody>
          </p:sp>
          <p:sp>
            <p:nvSpPr>
              <p:cNvPr id="10" name="Rectangle 5"/>
              <p:cNvSpPr>
                <a:spLocks noChangeArrowheads="1"/>
              </p:cNvSpPr>
              <p:nvPr/>
            </p:nvSpPr>
            <p:spPr bwMode="gray">
              <a:xfrm>
                <a:off x="188610" y="1325202"/>
                <a:ext cx="2838450" cy="2743200"/>
              </a:xfrm>
              <a:prstGeom prst="rect">
                <a:avLst/>
              </a:prstGeom>
              <a:solidFill>
                <a:schemeClr val="accent1"/>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eaLnBrk="1" hangingPunct="1"/>
                <a:endParaRPr lang="de-DE" altLang="de-DE">
                  <a:latin typeface="Calibri" panose="020F0502020204030204" pitchFamily="34" charset="0"/>
                  <a:cs typeface="Calibri" panose="020F0502020204030204" pitchFamily="34" charset="0"/>
                </a:endParaRPr>
              </a:p>
            </p:txBody>
          </p:sp>
          <p:sp>
            <p:nvSpPr>
              <p:cNvPr id="11" name="Rectangle 7"/>
              <p:cNvSpPr>
                <a:spLocks noChangeArrowheads="1"/>
              </p:cNvSpPr>
              <p:nvPr/>
            </p:nvSpPr>
            <p:spPr bwMode="gray">
              <a:xfrm>
                <a:off x="6083934" y="972777"/>
                <a:ext cx="2838450" cy="352425"/>
              </a:xfrm>
              <a:prstGeom prst="rect">
                <a:avLst/>
              </a:prstGeom>
              <a:solidFill>
                <a:schemeClr val="lt2"/>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lIns="91432" tIns="45713" rIns="91432" bIns="45713"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algn="ctr" eaLnBrk="1" hangingPunct="1"/>
                <a:r>
                  <a:rPr lang="de-DE" altLang="de-DE" sz="1400" b="1">
                    <a:solidFill>
                      <a:schemeClr val="bg1"/>
                    </a:solidFill>
                    <a:latin typeface="Calibri" panose="020F0502020204030204" pitchFamily="34" charset="0"/>
                    <a:cs typeface="Calibri" panose="020F0502020204030204" pitchFamily="34" charset="0"/>
                  </a:rPr>
                  <a:t>Neuplanung</a:t>
                </a:r>
              </a:p>
            </p:txBody>
          </p:sp>
          <p:sp>
            <p:nvSpPr>
              <p:cNvPr id="12" name="Rectangle 8"/>
              <p:cNvSpPr>
                <a:spLocks noChangeArrowheads="1"/>
              </p:cNvSpPr>
              <p:nvPr/>
            </p:nvSpPr>
            <p:spPr bwMode="gray">
              <a:xfrm>
                <a:off x="188610" y="972777"/>
                <a:ext cx="2838450" cy="352425"/>
              </a:xfrm>
              <a:prstGeom prst="rect">
                <a:avLst/>
              </a:prstGeom>
              <a:solidFill>
                <a:schemeClr val="lt2"/>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lIns="91432" tIns="45713" rIns="91432" bIns="45713"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algn="ctr" eaLnBrk="1" hangingPunct="1"/>
                <a:r>
                  <a:rPr lang="de-DE" altLang="de-DE" sz="1400" b="1" dirty="0">
                    <a:solidFill>
                      <a:schemeClr val="bg1"/>
                    </a:solidFill>
                    <a:latin typeface="Calibri" panose="020F0502020204030204" pitchFamily="34" charset="0"/>
                    <a:cs typeface="Calibri" panose="020F0502020204030204" pitchFamily="34" charset="0"/>
                  </a:rPr>
                  <a:t>Reorganisation</a:t>
                </a:r>
              </a:p>
            </p:txBody>
          </p:sp>
          <p:pic>
            <p:nvPicPr>
              <p:cNvPr id="13" name="Picture 23"/>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398160" y="2984140"/>
                <a:ext cx="2419350"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2923" y="1499827"/>
                <a:ext cx="24098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25"/>
              <p:cNvSpPr>
                <a:spLocks noChangeArrowheads="1"/>
              </p:cNvSpPr>
              <p:nvPr/>
            </p:nvSpPr>
            <p:spPr bwMode="gray">
              <a:xfrm flipV="1">
                <a:off x="687085" y="2629334"/>
                <a:ext cx="1839913" cy="215900"/>
              </a:xfrm>
              <a:prstGeom prst="triangle">
                <a:avLst>
                  <a:gd name="adj" fmla="val 50000"/>
                </a:avLst>
              </a:prstGeom>
              <a:solidFill>
                <a:schemeClr val="tx2"/>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eaLnBrk="1" hangingPunct="1"/>
                <a:endParaRPr lang="de-DE" altLang="de-DE">
                  <a:latin typeface="Calibri" panose="020F0502020204030204" pitchFamily="34" charset="0"/>
                  <a:cs typeface="Calibri" panose="020F0502020204030204" pitchFamily="34" charset="0"/>
                </a:endParaRPr>
              </a:p>
            </p:txBody>
          </p:sp>
          <p:sp>
            <p:nvSpPr>
              <p:cNvPr id="16" name="Rectangle 3"/>
              <p:cNvSpPr>
                <a:spLocks noChangeArrowheads="1"/>
              </p:cNvSpPr>
              <p:nvPr/>
            </p:nvSpPr>
            <p:spPr bwMode="gray">
              <a:xfrm>
                <a:off x="3136272" y="1325202"/>
                <a:ext cx="2838450" cy="2743200"/>
              </a:xfrm>
              <a:prstGeom prst="rect">
                <a:avLst/>
              </a:prstGeom>
              <a:solidFill>
                <a:schemeClr val="accent1"/>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eaLnBrk="1" hangingPunct="1"/>
                <a:endParaRPr lang="de-DE" altLang="de-DE">
                  <a:latin typeface="Calibri" panose="020F0502020204030204" pitchFamily="34" charset="0"/>
                  <a:cs typeface="Calibri" panose="020F0502020204030204" pitchFamily="34" charset="0"/>
                </a:endParaRPr>
              </a:p>
            </p:txBody>
          </p:sp>
          <p:sp>
            <p:nvSpPr>
              <p:cNvPr id="17" name="Rectangle 6"/>
              <p:cNvSpPr>
                <a:spLocks noChangeArrowheads="1"/>
              </p:cNvSpPr>
              <p:nvPr/>
            </p:nvSpPr>
            <p:spPr bwMode="gray">
              <a:xfrm>
                <a:off x="3136272" y="972777"/>
                <a:ext cx="2838450" cy="352425"/>
              </a:xfrm>
              <a:prstGeom prst="rect">
                <a:avLst/>
              </a:prstGeom>
              <a:solidFill>
                <a:schemeClr val="lt2"/>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lIns="91432" tIns="45713" rIns="91432" bIns="45713"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algn="ctr" eaLnBrk="1" hangingPunct="1"/>
                <a:r>
                  <a:rPr lang="de-DE" altLang="de-DE" sz="1400" b="1" dirty="0">
                    <a:solidFill>
                      <a:schemeClr val="bg1"/>
                    </a:solidFill>
                    <a:latin typeface="Calibri" panose="020F0502020204030204" pitchFamily="34" charset="0"/>
                    <a:cs typeface="Calibri" panose="020F0502020204030204" pitchFamily="34" charset="0"/>
                  </a:rPr>
                  <a:t>Erweiterung</a:t>
                </a:r>
              </a:p>
            </p:txBody>
          </p:sp>
          <p:pic>
            <p:nvPicPr>
              <p:cNvPr id="18" name="Picture 26" descr="Luftbild2 "/>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8834" y="1406165"/>
                <a:ext cx="2473325"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27"/>
              <p:cNvGrpSpPr>
                <a:grpSpLocks/>
              </p:cNvGrpSpPr>
              <p:nvPr/>
            </p:nvGrpSpPr>
            <p:grpSpPr bwMode="auto">
              <a:xfrm>
                <a:off x="3331534" y="2944452"/>
                <a:ext cx="2446338" cy="1052513"/>
                <a:chOff x="417" y="694"/>
                <a:chExt cx="5222" cy="2248"/>
              </a:xfrm>
            </p:grpSpPr>
            <p:pic>
              <p:nvPicPr>
                <p:cNvPr id="24" name="Picture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gray">
                <a:xfrm>
                  <a:off x="421" y="694"/>
                  <a:ext cx="5218" cy="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solidFill>
                        <a:srgbClr val="000000"/>
                      </a:solidFill>
                      <a:miter lim="800000"/>
                      <a:headEnd/>
                      <a:tailEnd/>
                    </a14:hiddenLine>
                  </a:ext>
                </a:extLst>
              </p:spPr>
            </p:pic>
            <p:sp>
              <p:nvSpPr>
                <p:cNvPr id="25" name="Freeform 29"/>
                <p:cNvSpPr>
                  <a:spLocks/>
                </p:cNvSpPr>
                <p:nvPr/>
              </p:nvSpPr>
              <p:spPr bwMode="gray">
                <a:xfrm>
                  <a:off x="420" y="2415"/>
                  <a:ext cx="756" cy="318"/>
                </a:xfrm>
                <a:custGeom>
                  <a:avLst/>
                  <a:gdLst>
                    <a:gd name="T0" fmla="*/ 0 w 756"/>
                    <a:gd name="T1" fmla="*/ 60 h 318"/>
                    <a:gd name="T2" fmla="*/ 756 w 756"/>
                    <a:gd name="T3" fmla="*/ 0 h 318"/>
                    <a:gd name="T4" fmla="*/ 726 w 756"/>
                    <a:gd name="T5" fmla="*/ 114 h 318"/>
                    <a:gd name="T6" fmla="*/ 708 w 756"/>
                    <a:gd name="T7" fmla="*/ 261 h 318"/>
                    <a:gd name="T8" fmla="*/ 0 w 756"/>
                    <a:gd name="T9" fmla="*/ 318 h 318"/>
                    <a:gd name="T10" fmla="*/ 0 w 756"/>
                    <a:gd name="T11" fmla="*/ 60 h 318"/>
                    <a:gd name="T12" fmla="*/ 0 60000 65536"/>
                    <a:gd name="T13" fmla="*/ 0 60000 65536"/>
                    <a:gd name="T14" fmla="*/ 0 60000 65536"/>
                    <a:gd name="T15" fmla="*/ 0 60000 65536"/>
                    <a:gd name="T16" fmla="*/ 0 60000 65536"/>
                    <a:gd name="T17" fmla="*/ 0 60000 65536"/>
                    <a:gd name="T18" fmla="*/ 0 w 756"/>
                    <a:gd name="T19" fmla="*/ 0 h 318"/>
                    <a:gd name="T20" fmla="*/ 756 w 756"/>
                    <a:gd name="T21" fmla="*/ 318 h 318"/>
                  </a:gdLst>
                  <a:ahLst/>
                  <a:cxnLst>
                    <a:cxn ang="T12">
                      <a:pos x="T0" y="T1"/>
                    </a:cxn>
                    <a:cxn ang="T13">
                      <a:pos x="T2" y="T3"/>
                    </a:cxn>
                    <a:cxn ang="T14">
                      <a:pos x="T4" y="T5"/>
                    </a:cxn>
                    <a:cxn ang="T15">
                      <a:pos x="T6" y="T7"/>
                    </a:cxn>
                    <a:cxn ang="T16">
                      <a:pos x="T8" y="T9"/>
                    </a:cxn>
                    <a:cxn ang="T17">
                      <a:pos x="T10" y="T11"/>
                    </a:cxn>
                  </a:cxnLst>
                  <a:rect l="T18" t="T19" r="T20" b="T21"/>
                  <a:pathLst>
                    <a:path w="756" h="318">
                      <a:moveTo>
                        <a:pt x="0" y="60"/>
                      </a:moveTo>
                      <a:lnTo>
                        <a:pt x="756" y="0"/>
                      </a:lnTo>
                      <a:lnTo>
                        <a:pt x="726" y="114"/>
                      </a:lnTo>
                      <a:lnTo>
                        <a:pt x="708" y="261"/>
                      </a:lnTo>
                      <a:lnTo>
                        <a:pt x="0" y="318"/>
                      </a:lnTo>
                      <a:lnTo>
                        <a:pt x="0" y="60"/>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26" name="Freeform 30"/>
                <p:cNvSpPr>
                  <a:spLocks/>
                </p:cNvSpPr>
                <p:nvPr/>
              </p:nvSpPr>
              <p:spPr bwMode="gray">
                <a:xfrm>
                  <a:off x="735" y="2133"/>
                  <a:ext cx="723" cy="294"/>
                </a:xfrm>
                <a:custGeom>
                  <a:avLst/>
                  <a:gdLst>
                    <a:gd name="T0" fmla="*/ 78 w 723"/>
                    <a:gd name="T1" fmla="*/ 42 h 294"/>
                    <a:gd name="T2" fmla="*/ 0 w 723"/>
                    <a:gd name="T3" fmla="*/ 294 h 294"/>
                    <a:gd name="T4" fmla="*/ 702 w 723"/>
                    <a:gd name="T5" fmla="*/ 243 h 294"/>
                    <a:gd name="T6" fmla="*/ 723 w 723"/>
                    <a:gd name="T7" fmla="*/ 0 h 294"/>
                    <a:gd name="T8" fmla="*/ 78 w 723"/>
                    <a:gd name="T9" fmla="*/ 42 h 294"/>
                    <a:gd name="T10" fmla="*/ 0 60000 65536"/>
                    <a:gd name="T11" fmla="*/ 0 60000 65536"/>
                    <a:gd name="T12" fmla="*/ 0 60000 65536"/>
                    <a:gd name="T13" fmla="*/ 0 60000 65536"/>
                    <a:gd name="T14" fmla="*/ 0 60000 65536"/>
                    <a:gd name="T15" fmla="*/ 0 w 723"/>
                    <a:gd name="T16" fmla="*/ 0 h 294"/>
                    <a:gd name="T17" fmla="*/ 723 w 723"/>
                    <a:gd name="T18" fmla="*/ 294 h 294"/>
                  </a:gdLst>
                  <a:ahLst/>
                  <a:cxnLst>
                    <a:cxn ang="T10">
                      <a:pos x="T0" y="T1"/>
                    </a:cxn>
                    <a:cxn ang="T11">
                      <a:pos x="T2" y="T3"/>
                    </a:cxn>
                    <a:cxn ang="T12">
                      <a:pos x="T4" y="T5"/>
                    </a:cxn>
                    <a:cxn ang="T13">
                      <a:pos x="T6" y="T7"/>
                    </a:cxn>
                    <a:cxn ang="T14">
                      <a:pos x="T8" y="T9"/>
                    </a:cxn>
                  </a:cxnLst>
                  <a:rect l="T15" t="T16" r="T17" b="T18"/>
                  <a:pathLst>
                    <a:path w="723" h="294">
                      <a:moveTo>
                        <a:pt x="78" y="42"/>
                      </a:moveTo>
                      <a:lnTo>
                        <a:pt x="0" y="294"/>
                      </a:lnTo>
                      <a:lnTo>
                        <a:pt x="702" y="243"/>
                      </a:lnTo>
                      <a:lnTo>
                        <a:pt x="723" y="0"/>
                      </a:lnTo>
                      <a:lnTo>
                        <a:pt x="78" y="42"/>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27" name="Freeform 31"/>
                <p:cNvSpPr>
                  <a:spLocks/>
                </p:cNvSpPr>
                <p:nvPr/>
              </p:nvSpPr>
              <p:spPr bwMode="gray">
                <a:xfrm>
                  <a:off x="957" y="1614"/>
                  <a:ext cx="408" cy="549"/>
                </a:xfrm>
                <a:custGeom>
                  <a:avLst/>
                  <a:gdLst>
                    <a:gd name="T0" fmla="*/ 0 w 408"/>
                    <a:gd name="T1" fmla="*/ 549 h 549"/>
                    <a:gd name="T2" fmla="*/ 159 w 408"/>
                    <a:gd name="T3" fmla="*/ 510 h 549"/>
                    <a:gd name="T4" fmla="*/ 321 w 408"/>
                    <a:gd name="T5" fmla="*/ 528 h 549"/>
                    <a:gd name="T6" fmla="*/ 408 w 408"/>
                    <a:gd name="T7" fmla="*/ 12 h 549"/>
                    <a:gd name="T8" fmla="*/ 264 w 408"/>
                    <a:gd name="T9" fmla="*/ 0 h 549"/>
                    <a:gd name="T10" fmla="*/ 120 w 408"/>
                    <a:gd name="T11" fmla="*/ 33 h 549"/>
                    <a:gd name="T12" fmla="*/ 0 w 408"/>
                    <a:gd name="T13" fmla="*/ 549 h 549"/>
                    <a:gd name="T14" fmla="*/ 0 60000 65536"/>
                    <a:gd name="T15" fmla="*/ 0 60000 65536"/>
                    <a:gd name="T16" fmla="*/ 0 60000 65536"/>
                    <a:gd name="T17" fmla="*/ 0 60000 65536"/>
                    <a:gd name="T18" fmla="*/ 0 60000 65536"/>
                    <a:gd name="T19" fmla="*/ 0 60000 65536"/>
                    <a:gd name="T20" fmla="*/ 0 60000 65536"/>
                    <a:gd name="T21" fmla="*/ 0 w 408"/>
                    <a:gd name="T22" fmla="*/ 0 h 549"/>
                    <a:gd name="T23" fmla="*/ 408 w 408"/>
                    <a:gd name="T24" fmla="*/ 549 h 5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8" h="549">
                      <a:moveTo>
                        <a:pt x="0" y="549"/>
                      </a:moveTo>
                      <a:lnTo>
                        <a:pt x="159" y="510"/>
                      </a:lnTo>
                      <a:lnTo>
                        <a:pt x="321" y="528"/>
                      </a:lnTo>
                      <a:lnTo>
                        <a:pt x="408" y="12"/>
                      </a:lnTo>
                      <a:lnTo>
                        <a:pt x="264" y="0"/>
                      </a:lnTo>
                      <a:lnTo>
                        <a:pt x="120" y="33"/>
                      </a:lnTo>
                      <a:lnTo>
                        <a:pt x="0" y="549"/>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28" name="Freeform 32"/>
                <p:cNvSpPr>
                  <a:spLocks/>
                </p:cNvSpPr>
                <p:nvPr/>
              </p:nvSpPr>
              <p:spPr bwMode="gray">
                <a:xfrm>
                  <a:off x="1569" y="1749"/>
                  <a:ext cx="414" cy="267"/>
                </a:xfrm>
                <a:custGeom>
                  <a:avLst/>
                  <a:gdLst>
                    <a:gd name="T0" fmla="*/ 18 w 414"/>
                    <a:gd name="T1" fmla="*/ 33 h 267"/>
                    <a:gd name="T2" fmla="*/ 153 w 414"/>
                    <a:gd name="T3" fmla="*/ 0 h 267"/>
                    <a:gd name="T4" fmla="*/ 408 w 414"/>
                    <a:gd name="T5" fmla="*/ 9 h 267"/>
                    <a:gd name="T6" fmla="*/ 414 w 414"/>
                    <a:gd name="T7" fmla="*/ 255 h 267"/>
                    <a:gd name="T8" fmla="*/ 204 w 414"/>
                    <a:gd name="T9" fmla="*/ 261 h 267"/>
                    <a:gd name="T10" fmla="*/ 0 w 414"/>
                    <a:gd name="T11" fmla="*/ 267 h 267"/>
                    <a:gd name="T12" fmla="*/ 18 w 414"/>
                    <a:gd name="T13" fmla="*/ 33 h 267"/>
                    <a:gd name="T14" fmla="*/ 0 60000 65536"/>
                    <a:gd name="T15" fmla="*/ 0 60000 65536"/>
                    <a:gd name="T16" fmla="*/ 0 60000 65536"/>
                    <a:gd name="T17" fmla="*/ 0 60000 65536"/>
                    <a:gd name="T18" fmla="*/ 0 60000 65536"/>
                    <a:gd name="T19" fmla="*/ 0 60000 65536"/>
                    <a:gd name="T20" fmla="*/ 0 60000 65536"/>
                    <a:gd name="T21" fmla="*/ 0 w 414"/>
                    <a:gd name="T22" fmla="*/ 0 h 267"/>
                    <a:gd name="T23" fmla="*/ 414 w 414"/>
                    <a:gd name="T24" fmla="*/ 267 h 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4" h="267">
                      <a:moveTo>
                        <a:pt x="18" y="33"/>
                      </a:moveTo>
                      <a:lnTo>
                        <a:pt x="153" y="0"/>
                      </a:lnTo>
                      <a:lnTo>
                        <a:pt x="408" y="9"/>
                      </a:lnTo>
                      <a:lnTo>
                        <a:pt x="414" y="255"/>
                      </a:lnTo>
                      <a:lnTo>
                        <a:pt x="204" y="261"/>
                      </a:lnTo>
                      <a:lnTo>
                        <a:pt x="0" y="267"/>
                      </a:lnTo>
                      <a:lnTo>
                        <a:pt x="18" y="33"/>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29" name="Freeform 33"/>
                <p:cNvSpPr>
                  <a:spLocks/>
                </p:cNvSpPr>
                <p:nvPr/>
              </p:nvSpPr>
              <p:spPr bwMode="gray">
                <a:xfrm>
                  <a:off x="1143" y="2514"/>
                  <a:ext cx="363" cy="174"/>
                </a:xfrm>
                <a:custGeom>
                  <a:avLst/>
                  <a:gdLst>
                    <a:gd name="T0" fmla="*/ 0 w 363"/>
                    <a:gd name="T1" fmla="*/ 174 h 174"/>
                    <a:gd name="T2" fmla="*/ 354 w 363"/>
                    <a:gd name="T3" fmla="*/ 144 h 174"/>
                    <a:gd name="T4" fmla="*/ 363 w 363"/>
                    <a:gd name="T5" fmla="*/ 0 h 174"/>
                    <a:gd name="T6" fmla="*/ 21 w 363"/>
                    <a:gd name="T7" fmla="*/ 36 h 174"/>
                    <a:gd name="T8" fmla="*/ 0 w 363"/>
                    <a:gd name="T9" fmla="*/ 174 h 174"/>
                    <a:gd name="T10" fmla="*/ 0 60000 65536"/>
                    <a:gd name="T11" fmla="*/ 0 60000 65536"/>
                    <a:gd name="T12" fmla="*/ 0 60000 65536"/>
                    <a:gd name="T13" fmla="*/ 0 60000 65536"/>
                    <a:gd name="T14" fmla="*/ 0 60000 65536"/>
                    <a:gd name="T15" fmla="*/ 0 w 363"/>
                    <a:gd name="T16" fmla="*/ 0 h 174"/>
                    <a:gd name="T17" fmla="*/ 363 w 363"/>
                    <a:gd name="T18" fmla="*/ 174 h 174"/>
                  </a:gdLst>
                  <a:ahLst/>
                  <a:cxnLst>
                    <a:cxn ang="T10">
                      <a:pos x="T0" y="T1"/>
                    </a:cxn>
                    <a:cxn ang="T11">
                      <a:pos x="T2" y="T3"/>
                    </a:cxn>
                    <a:cxn ang="T12">
                      <a:pos x="T4" y="T5"/>
                    </a:cxn>
                    <a:cxn ang="T13">
                      <a:pos x="T6" y="T7"/>
                    </a:cxn>
                    <a:cxn ang="T14">
                      <a:pos x="T8" y="T9"/>
                    </a:cxn>
                  </a:cxnLst>
                  <a:rect l="T15" t="T16" r="T17" b="T18"/>
                  <a:pathLst>
                    <a:path w="363" h="174">
                      <a:moveTo>
                        <a:pt x="0" y="174"/>
                      </a:moveTo>
                      <a:lnTo>
                        <a:pt x="354" y="144"/>
                      </a:lnTo>
                      <a:lnTo>
                        <a:pt x="363" y="0"/>
                      </a:lnTo>
                      <a:lnTo>
                        <a:pt x="21" y="36"/>
                      </a:lnTo>
                      <a:lnTo>
                        <a:pt x="0" y="174"/>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0" name="Freeform 34"/>
                <p:cNvSpPr>
                  <a:spLocks/>
                </p:cNvSpPr>
                <p:nvPr/>
              </p:nvSpPr>
              <p:spPr bwMode="gray">
                <a:xfrm>
                  <a:off x="1590" y="1548"/>
                  <a:ext cx="375" cy="207"/>
                </a:xfrm>
                <a:custGeom>
                  <a:avLst/>
                  <a:gdLst>
                    <a:gd name="T0" fmla="*/ 0 w 375"/>
                    <a:gd name="T1" fmla="*/ 207 h 207"/>
                    <a:gd name="T2" fmla="*/ 183 w 375"/>
                    <a:gd name="T3" fmla="*/ 174 h 207"/>
                    <a:gd name="T4" fmla="*/ 375 w 375"/>
                    <a:gd name="T5" fmla="*/ 192 h 207"/>
                    <a:gd name="T6" fmla="*/ 363 w 375"/>
                    <a:gd name="T7" fmla="*/ 6 h 207"/>
                    <a:gd name="T8" fmla="*/ 192 w 375"/>
                    <a:gd name="T9" fmla="*/ 0 h 207"/>
                    <a:gd name="T10" fmla="*/ 9 w 375"/>
                    <a:gd name="T11" fmla="*/ 30 h 207"/>
                    <a:gd name="T12" fmla="*/ 0 w 375"/>
                    <a:gd name="T13" fmla="*/ 207 h 207"/>
                    <a:gd name="T14" fmla="*/ 0 60000 65536"/>
                    <a:gd name="T15" fmla="*/ 0 60000 65536"/>
                    <a:gd name="T16" fmla="*/ 0 60000 65536"/>
                    <a:gd name="T17" fmla="*/ 0 60000 65536"/>
                    <a:gd name="T18" fmla="*/ 0 60000 65536"/>
                    <a:gd name="T19" fmla="*/ 0 60000 65536"/>
                    <a:gd name="T20" fmla="*/ 0 60000 65536"/>
                    <a:gd name="T21" fmla="*/ 0 w 375"/>
                    <a:gd name="T22" fmla="*/ 0 h 207"/>
                    <a:gd name="T23" fmla="*/ 375 w 375"/>
                    <a:gd name="T24" fmla="*/ 207 h 2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5" h="207">
                      <a:moveTo>
                        <a:pt x="0" y="207"/>
                      </a:moveTo>
                      <a:lnTo>
                        <a:pt x="183" y="174"/>
                      </a:lnTo>
                      <a:lnTo>
                        <a:pt x="375" y="192"/>
                      </a:lnTo>
                      <a:lnTo>
                        <a:pt x="363" y="6"/>
                      </a:lnTo>
                      <a:lnTo>
                        <a:pt x="192" y="0"/>
                      </a:lnTo>
                      <a:lnTo>
                        <a:pt x="9" y="30"/>
                      </a:lnTo>
                      <a:lnTo>
                        <a:pt x="0" y="207"/>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1" name="Freeform 35"/>
                <p:cNvSpPr>
                  <a:spLocks/>
                </p:cNvSpPr>
                <p:nvPr/>
              </p:nvSpPr>
              <p:spPr bwMode="gray">
                <a:xfrm>
                  <a:off x="417" y="1644"/>
                  <a:ext cx="330" cy="675"/>
                </a:xfrm>
                <a:custGeom>
                  <a:avLst/>
                  <a:gdLst>
                    <a:gd name="T0" fmla="*/ 99 w 330"/>
                    <a:gd name="T1" fmla="*/ 675 h 675"/>
                    <a:gd name="T2" fmla="*/ 330 w 330"/>
                    <a:gd name="T3" fmla="*/ 15 h 675"/>
                    <a:gd name="T4" fmla="*/ 195 w 330"/>
                    <a:gd name="T5" fmla="*/ 0 h 675"/>
                    <a:gd name="T6" fmla="*/ 66 w 330"/>
                    <a:gd name="T7" fmla="*/ 39 h 675"/>
                    <a:gd name="T8" fmla="*/ 0 w 330"/>
                    <a:gd name="T9" fmla="*/ 219 h 675"/>
                    <a:gd name="T10" fmla="*/ 0 w 330"/>
                    <a:gd name="T11" fmla="*/ 672 h 675"/>
                    <a:gd name="T12" fmla="*/ 99 w 330"/>
                    <a:gd name="T13" fmla="*/ 675 h 675"/>
                    <a:gd name="T14" fmla="*/ 0 60000 65536"/>
                    <a:gd name="T15" fmla="*/ 0 60000 65536"/>
                    <a:gd name="T16" fmla="*/ 0 60000 65536"/>
                    <a:gd name="T17" fmla="*/ 0 60000 65536"/>
                    <a:gd name="T18" fmla="*/ 0 60000 65536"/>
                    <a:gd name="T19" fmla="*/ 0 60000 65536"/>
                    <a:gd name="T20" fmla="*/ 0 60000 65536"/>
                    <a:gd name="T21" fmla="*/ 0 w 330"/>
                    <a:gd name="T22" fmla="*/ 0 h 675"/>
                    <a:gd name="T23" fmla="*/ 330 w 330"/>
                    <a:gd name="T24" fmla="*/ 675 h 6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0" h="675">
                      <a:moveTo>
                        <a:pt x="99" y="675"/>
                      </a:moveTo>
                      <a:lnTo>
                        <a:pt x="330" y="15"/>
                      </a:lnTo>
                      <a:lnTo>
                        <a:pt x="195" y="0"/>
                      </a:lnTo>
                      <a:lnTo>
                        <a:pt x="66" y="39"/>
                      </a:lnTo>
                      <a:lnTo>
                        <a:pt x="0" y="219"/>
                      </a:lnTo>
                      <a:lnTo>
                        <a:pt x="0" y="672"/>
                      </a:lnTo>
                      <a:lnTo>
                        <a:pt x="99" y="675"/>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2" name="Freeform 36"/>
                <p:cNvSpPr>
                  <a:spLocks/>
                </p:cNvSpPr>
                <p:nvPr/>
              </p:nvSpPr>
              <p:spPr bwMode="gray">
                <a:xfrm>
                  <a:off x="1431" y="1419"/>
                  <a:ext cx="450" cy="126"/>
                </a:xfrm>
                <a:custGeom>
                  <a:avLst/>
                  <a:gdLst>
                    <a:gd name="T0" fmla="*/ 36 w 450"/>
                    <a:gd name="T1" fmla="*/ 126 h 126"/>
                    <a:gd name="T2" fmla="*/ 450 w 450"/>
                    <a:gd name="T3" fmla="*/ 75 h 126"/>
                    <a:gd name="T4" fmla="*/ 423 w 450"/>
                    <a:gd name="T5" fmla="*/ 18 h 126"/>
                    <a:gd name="T6" fmla="*/ 411 w 450"/>
                    <a:gd name="T7" fmla="*/ 0 h 126"/>
                    <a:gd name="T8" fmla="*/ 0 w 450"/>
                    <a:gd name="T9" fmla="*/ 51 h 126"/>
                    <a:gd name="T10" fmla="*/ 21 w 450"/>
                    <a:gd name="T11" fmla="*/ 81 h 126"/>
                    <a:gd name="T12" fmla="*/ 36 w 450"/>
                    <a:gd name="T13" fmla="*/ 126 h 126"/>
                    <a:gd name="T14" fmla="*/ 0 60000 65536"/>
                    <a:gd name="T15" fmla="*/ 0 60000 65536"/>
                    <a:gd name="T16" fmla="*/ 0 60000 65536"/>
                    <a:gd name="T17" fmla="*/ 0 60000 65536"/>
                    <a:gd name="T18" fmla="*/ 0 60000 65536"/>
                    <a:gd name="T19" fmla="*/ 0 60000 65536"/>
                    <a:gd name="T20" fmla="*/ 0 60000 65536"/>
                    <a:gd name="T21" fmla="*/ 0 w 450"/>
                    <a:gd name="T22" fmla="*/ 0 h 126"/>
                    <a:gd name="T23" fmla="*/ 450 w 450"/>
                    <a:gd name="T24" fmla="*/ 126 h 1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0" h="126">
                      <a:moveTo>
                        <a:pt x="36" y="126"/>
                      </a:moveTo>
                      <a:lnTo>
                        <a:pt x="450" y="75"/>
                      </a:lnTo>
                      <a:lnTo>
                        <a:pt x="423" y="18"/>
                      </a:lnTo>
                      <a:lnTo>
                        <a:pt x="411" y="0"/>
                      </a:lnTo>
                      <a:lnTo>
                        <a:pt x="0" y="51"/>
                      </a:lnTo>
                      <a:lnTo>
                        <a:pt x="21" y="81"/>
                      </a:lnTo>
                      <a:lnTo>
                        <a:pt x="36" y="126"/>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3" name="Freeform 37"/>
                <p:cNvSpPr>
                  <a:spLocks/>
                </p:cNvSpPr>
                <p:nvPr/>
              </p:nvSpPr>
              <p:spPr bwMode="gray">
                <a:xfrm>
                  <a:off x="2169" y="1275"/>
                  <a:ext cx="189" cy="108"/>
                </a:xfrm>
                <a:custGeom>
                  <a:avLst/>
                  <a:gdLst>
                    <a:gd name="T0" fmla="*/ 15 w 189"/>
                    <a:gd name="T1" fmla="*/ 108 h 108"/>
                    <a:gd name="T2" fmla="*/ 189 w 189"/>
                    <a:gd name="T3" fmla="*/ 99 h 108"/>
                    <a:gd name="T4" fmla="*/ 179 w 189"/>
                    <a:gd name="T5" fmla="*/ 32 h 108"/>
                    <a:gd name="T6" fmla="*/ 174 w 189"/>
                    <a:gd name="T7" fmla="*/ 0 h 108"/>
                    <a:gd name="T8" fmla="*/ 0 w 189"/>
                    <a:gd name="T9" fmla="*/ 15 h 108"/>
                    <a:gd name="T10" fmla="*/ 12 w 189"/>
                    <a:gd name="T11" fmla="*/ 50 h 108"/>
                    <a:gd name="T12" fmla="*/ 15 w 189"/>
                    <a:gd name="T13" fmla="*/ 108 h 108"/>
                    <a:gd name="T14" fmla="*/ 0 60000 65536"/>
                    <a:gd name="T15" fmla="*/ 0 60000 65536"/>
                    <a:gd name="T16" fmla="*/ 0 60000 65536"/>
                    <a:gd name="T17" fmla="*/ 0 60000 65536"/>
                    <a:gd name="T18" fmla="*/ 0 60000 65536"/>
                    <a:gd name="T19" fmla="*/ 0 60000 65536"/>
                    <a:gd name="T20" fmla="*/ 0 60000 65536"/>
                    <a:gd name="T21" fmla="*/ 0 w 189"/>
                    <a:gd name="T22" fmla="*/ 0 h 108"/>
                    <a:gd name="T23" fmla="*/ 189 w 189"/>
                    <a:gd name="T24" fmla="*/ 108 h 1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9" h="108">
                      <a:moveTo>
                        <a:pt x="15" y="108"/>
                      </a:moveTo>
                      <a:lnTo>
                        <a:pt x="189" y="99"/>
                      </a:lnTo>
                      <a:lnTo>
                        <a:pt x="179" y="32"/>
                      </a:lnTo>
                      <a:lnTo>
                        <a:pt x="174" y="0"/>
                      </a:lnTo>
                      <a:lnTo>
                        <a:pt x="0" y="15"/>
                      </a:lnTo>
                      <a:lnTo>
                        <a:pt x="12" y="50"/>
                      </a:lnTo>
                      <a:lnTo>
                        <a:pt x="15" y="108"/>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4" name="Freeform 38"/>
                <p:cNvSpPr>
                  <a:spLocks/>
                </p:cNvSpPr>
                <p:nvPr/>
              </p:nvSpPr>
              <p:spPr bwMode="gray">
                <a:xfrm>
                  <a:off x="2346" y="1272"/>
                  <a:ext cx="351" cy="126"/>
                </a:xfrm>
                <a:custGeom>
                  <a:avLst/>
                  <a:gdLst>
                    <a:gd name="T0" fmla="*/ 0 w 351"/>
                    <a:gd name="T1" fmla="*/ 12 h 126"/>
                    <a:gd name="T2" fmla="*/ 12 w 351"/>
                    <a:gd name="T3" fmla="*/ 126 h 126"/>
                    <a:gd name="T4" fmla="*/ 207 w 351"/>
                    <a:gd name="T5" fmla="*/ 111 h 126"/>
                    <a:gd name="T6" fmla="*/ 204 w 351"/>
                    <a:gd name="T7" fmla="*/ 66 h 126"/>
                    <a:gd name="T8" fmla="*/ 351 w 351"/>
                    <a:gd name="T9" fmla="*/ 45 h 126"/>
                    <a:gd name="T10" fmla="*/ 330 w 351"/>
                    <a:gd name="T11" fmla="*/ 21 h 126"/>
                    <a:gd name="T12" fmla="*/ 327 w 351"/>
                    <a:gd name="T13" fmla="*/ 0 h 126"/>
                    <a:gd name="T14" fmla="*/ 0 w 351"/>
                    <a:gd name="T15" fmla="*/ 12 h 126"/>
                    <a:gd name="T16" fmla="*/ 0 60000 65536"/>
                    <a:gd name="T17" fmla="*/ 0 60000 65536"/>
                    <a:gd name="T18" fmla="*/ 0 60000 65536"/>
                    <a:gd name="T19" fmla="*/ 0 60000 65536"/>
                    <a:gd name="T20" fmla="*/ 0 60000 65536"/>
                    <a:gd name="T21" fmla="*/ 0 60000 65536"/>
                    <a:gd name="T22" fmla="*/ 0 60000 65536"/>
                    <a:gd name="T23" fmla="*/ 0 60000 65536"/>
                    <a:gd name="T24" fmla="*/ 0 w 351"/>
                    <a:gd name="T25" fmla="*/ 0 h 126"/>
                    <a:gd name="T26" fmla="*/ 351 w 351"/>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1" h="126">
                      <a:moveTo>
                        <a:pt x="0" y="12"/>
                      </a:moveTo>
                      <a:lnTo>
                        <a:pt x="12" y="126"/>
                      </a:lnTo>
                      <a:lnTo>
                        <a:pt x="207" y="111"/>
                      </a:lnTo>
                      <a:lnTo>
                        <a:pt x="204" y="66"/>
                      </a:lnTo>
                      <a:lnTo>
                        <a:pt x="351" y="45"/>
                      </a:lnTo>
                      <a:lnTo>
                        <a:pt x="330" y="21"/>
                      </a:lnTo>
                      <a:lnTo>
                        <a:pt x="327" y="0"/>
                      </a:lnTo>
                      <a:lnTo>
                        <a:pt x="0" y="12"/>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5" name="Freeform 39"/>
                <p:cNvSpPr>
                  <a:spLocks/>
                </p:cNvSpPr>
                <p:nvPr/>
              </p:nvSpPr>
              <p:spPr bwMode="gray">
                <a:xfrm>
                  <a:off x="2712" y="1192"/>
                  <a:ext cx="832" cy="114"/>
                </a:xfrm>
                <a:custGeom>
                  <a:avLst/>
                  <a:gdLst>
                    <a:gd name="T0" fmla="*/ 0 w 832"/>
                    <a:gd name="T1" fmla="*/ 78 h 114"/>
                    <a:gd name="T2" fmla="*/ 30 w 832"/>
                    <a:gd name="T3" fmla="*/ 94 h 114"/>
                    <a:gd name="T4" fmla="*/ 40 w 832"/>
                    <a:gd name="T5" fmla="*/ 114 h 114"/>
                    <a:gd name="T6" fmla="*/ 832 w 832"/>
                    <a:gd name="T7" fmla="*/ 26 h 114"/>
                    <a:gd name="T8" fmla="*/ 804 w 832"/>
                    <a:gd name="T9" fmla="*/ 0 h 114"/>
                    <a:gd name="T10" fmla="*/ 0 w 832"/>
                    <a:gd name="T11" fmla="*/ 78 h 114"/>
                    <a:gd name="T12" fmla="*/ 0 60000 65536"/>
                    <a:gd name="T13" fmla="*/ 0 60000 65536"/>
                    <a:gd name="T14" fmla="*/ 0 60000 65536"/>
                    <a:gd name="T15" fmla="*/ 0 60000 65536"/>
                    <a:gd name="T16" fmla="*/ 0 60000 65536"/>
                    <a:gd name="T17" fmla="*/ 0 60000 65536"/>
                    <a:gd name="T18" fmla="*/ 0 w 832"/>
                    <a:gd name="T19" fmla="*/ 0 h 114"/>
                    <a:gd name="T20" fmla="*/ 832 w 832"/>
                    <a:gd name="T21" fmla="*/ 114 h 114"/>
                  </a:gdLst>
                  <a:ahLst/>
                  <a:cxnLst>
                    <a:cxn ang="T12">
                      <a:pos x="T0" y="T1"/>
                    </a:cxn>
                    <a:cxn ang="T13">
                      <a:pos x="T2" y="T3"/>
                    </a:cxn>
                    <a:cxn ang="T14">
                      <a:pos x="T4" y="T5"/>
                    </a:cxn>
                    <a:cxn ang="T15">
                      <a:pos x="T6" y="T7"/>
                    </a:cxn>
                    <a:cxn ang="T16">
                      <a:pos x="T8" y="T9"/>
                    </a:cxn>
                    <a:cxn ang="T17">
                      <a:pos x="T10" y="T11"/>
                    </a:cxn>
                  </a:cxnLst>
                  <a:rect l="T18" t="T19" r="T20" b="T21"/>
                  <a:pathLst>
                    <a:path w="832" h="114">
                      <a:moveTo>
                        <a:pt x="0" y="78"/>
                      </a:moveTo>
                      <a:lnTo>
                        <a:pt x="30" y="94"/>
                      </a:lnTo>
                      <a:lnTo>
                        <a:pt x="40" y="114"/>
                      </a:lnTo>
                      <a:lnTo>
                        <a:pt x="832" y="26"/>
                      </a:lnTo>
                      <a:lnTo>
                        <a:pt x="804" y="0"/>
                      </a:lnTo>
                      <a:lnTo>
                        <a:pt x="0" y="78"/>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36" name="Freeform 40"/>
                <p:cNvSpPr>
                  <a:spLocks/>
                </p:cNvSpPr>
                <p:nvPr/>
              </p:nvSpPr>
              <p:spPr bwMode="gray">
                <a:xfrm>
                  <a:off x="1463" y="1903"/>
                  <a:ext cx="1980" cy="1035"/>
                </a:xfrm>
                <a:custGeom>
                  <a:avLst/>
                  <a:gdLst>
                    <a:gd name="T0" fmla="*/ 90 w 1980"/>
                    <a:gd name="T1" fmla="*/ 129 h 1035"/>
                    <a:gd name="T2" fmla="*/ 0 w 1980"/>
                    <a:gd name="T3" fmla="*/ 1035 h 1035"/>
                    <a:gd name="T4" fmla="*/ 1980 w 1980"/>
                    <a:gd name="T5" fmla="*/ 873 h 1035"/>
                    <a:gd name="T6" fmla="*/ 1676 w 1980"/>
                    <a:gd name="T7" fmla="*/ 0 h 1035"/>
                    <a:gd name="T8" fmla="*/ 90 w 1980"/>
                    <a:gd name="T9" fmla="*/ 129 h 1035"/>
                    <a:gd name="T10" fmla="*/ 0 60000 65536"/>
                    <a:gd name="T11" fmla="*/ 0 60000 65536"/>
                    <a:gd name="T12" fmla="*/ 0 60000 65536"/>
                    <a:gd name="T13" fmla="*/ 0 60000 65536"/>
                    <a:gd name="T14" fmla="*/ 0 60000 65536"/>
                    <a:gd name="T15" fmla="*/ 0 w 1980"/>
                    <a:gd name="T16" fmla="*/ 0 h 1035"/>
                    <a:gd name="T17" fmla="*/ 1980 w 1980"/>
                    <a:gd name="T18" fmla="*/ 1035 h 1035"/>
                  </a:gdLst>
                  <a:ahLst/>
                  <a:cxnLst>
                    <a:cxn ang="T10">
                      <a:pos x="T0" y="T1"/>
                    </a:cxn>
                    <a:cxn ang="T11">
                      <a:pos x="T2" y="T3"/>
                    </a:cxn>
                    <a:cxn ang="T12">
                      <a:pos x="T4" y="T5"/>
                    </a:cxn>
                    <a:cxn ang="T13">
                      <a:pos x="T6" y="T7"/>
                    </a:cxn>
                    <a:cxn ang="T14">
                      <a:pos x="T8" y="T9"/>
                    </a:cxn>
                  </a:cxnLst>
                  <a:rect l="T15" t="T16" r="T17" b="T18"/>
                  <a:pathLst>
                    <a:path w="1980" h="1035">
                      <a:moveTo>
                        <a:pt x="90" y="129"/>
                      </a:moveTo>
                      <a:lnTo>
                        <a:pt x="0" y="1035"/>
                      </a:lnTo>
                      <a:lnTo>
                        <a:pt x="1980" y="873"/>
                      </a:lnTo>
                      <a:lnTo>
                        <a:pt x="1676" y="0"/>
                      </a:lnTo>
                      <a:lnTo>
                        <a:pt x="90" y="129"/>
                      </a:lnTo>
                      <a:close/>
                    </a:path>
                  </a:pathLst>
                </a:custGeom>
                <a:solidFill>
                  <a:srgbClr val="DC373E">
                    <a:alpha val="79999"/>
                  </a:srgbClr>
                </a:solidFill>
                <a:ln>
                  <a:noFill/>
                </a:ln>
                <a:extLst>
                  <a:ext uri="{91240B29-F687-4F45-9708-019B960494DF}">
                    <a14:hiddenLine xmlns:a14="http://schemas.microsoft.com/office/drawing/2010/main" w="15875">
                      <a:solidFill>
                        <a:srgbClr val="000000"/>
                      </a:solidFill>
                      <a:round/>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grpSp>
          <p:sp>
            <p:nvSpPr>
              <p:cNvPr id="20" name="AutoShape 41"/>
              <p:cNvSpPr>
                <a:spLocks noChangeArrowheads="1"/>
              </p:cNvSpPr>
              <p:nvPr/>
            </p:nvSpPr>
            <p:spPr bwMode="gray">
              <a:xfrm flipV="1">
                <a:off x="3636334" y="2620602"/>
                <a:ext cx="1838325" cy="215900"/>
              </a:xfrm>
              <a:prstGeom prst="triangle">
                <a:avLst>
                  <a:gd name="adj" fmla="val 50000"/>
                </a:avLst>
              </a:prstGeom>
              <a:solidFill>
                <a:schemeClr val="tx2"/>
              </a:solidFill>
              <a:ln>
                <a:noFill/>
              </a:ln>
              <a:extLst>
                <a:ext uri="{91240B29-F687-4F45-9708-019B960494DF}">
                  <a14:hiddenLine xmlns:a14="http://schemas.microsoft.com/office/drawing/2010/main" w="15875">
                    <a:solidFill>
                      <a:srgbClr val="000000"/>
                    </a:solidFill>
                    <a:miter lim="800000"/>
                    <a:headEnd/>
                    <a:tailEnd/>
                  </a14:hiddenLine>
                </a:ext>
              </a:extLst>
            </p:spPr>
            <p:txBody>
              <a:bodyPr wrap="none" anchor="ct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50000"/>
                  </a:spcBef>
                  <a:spcAft>
                    <a:spcPct val="0"/>
                  </a:spcAft>
                  <a:defRPr sz="1600">
                    <a:solidFill>
                      <a:schemeClr val="tx1"/>
                    </a:solidFill>
                    <a:latin typeface="Arial" charset="0"/>
                  </a:defRPr>
                </a:lvl6pPr>
                <a:lvl7pPr marL="2971800" indent="-228600" algn="ctr" eaLnBrk="0" fontAlgn="base" hangingPunct="0">
                  <a:spcBef>
                    <a:spcPct val="50000"/>
                  </a:spcBef>
                  <a:spcAft>
                    <a:spcPct val="0"/>
                  </a:spcAft>
                  <a:defRPr sz="1600">
                    <a:solidFill>
                      <a:schemeClr val="tx1"/>
                    </a:solidFill>
                    <a:latin typeface="Arial" charset="0"/>
                  </a:defRPr>
                </a:lvl7pPr>
                <a:lvl8pPr marL="3429000" indent="-228600" algn="ctr" eaLnBrk="0" fontAlgn="base" hangingPunct="0">
                  <a:spcBef>
                    <a:spcPct val="50000"/>
                  </a:spcBef>
                  <a:spcAft>
                    <a:spcPct val="0"/>
                  </a:spcAft>
                  <a:defRPr sz="1600">
                    <a:solidFill>
                      <a:schemeClr val="tx1"/>
                    </a:solidFill>
                    <a:latin typeface="Arial" charset="0"/>
                  </a:defRPr>
                </a:lvl8pPr>
                <a:lvl9pPr marL="3886200" indent="-228600" algn="ctr" eaLnBrk="0" fontAlgn="base" hangingPunct="0">
                  <a:spcBef>
                    <a:spcPct val="50000"/>
                  </a:spcBef>
                  <a:spcAft>
                    <a:spcPct val="0"/>
                  </a:spcAft>
                  <a:defRPr sz="1600">
                    <a:solidFill>
                      <a:schemeClr val="tx1"/>
                    </a:solidFill>
                    <a:latin typeface="Arial" charset="0"/>
                  </a:defRPr>
                </a:lvl9pPr>
              </a:lstStyle>
              <a:p>
                <a:pPr eaLnBrk="1" hangingPunct="1"/>
                <a:endParaRPr lang="de-DE" altLang="de-DE">
                  <a:latin typeface="Calibri" panose="020F0502020204030204" pitchFamily="34" charset="0"/>
                  <a:cs typeface="Calibri" panose="020F0502020204030204" pitchFamily="34" charset="0"/>
                </a:endParaRPr>
              </a:p>
            </p:txBody>
          </p:sp>
          <p:pic>
            <p:nvPicPr>
              <p:cNvPr id="21" name="Picture 42" descr="Bild 0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87916" y="1406165"/>
                <a:ext cx="2630487"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3" descr="Bild 0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88709" y="2642827"/>
                <a:ext cx="26289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feld 22"/>
              <p:cNvSpPr txBox="1"/>
              <p:nvPr/>
            </p:nvSpPr>
            <p:spPr>
              <a:xfrm>
                <a:off x="6114898" y="3861368"/>
                <a:ext cx="1315244" cy="214728"/>
              </a:xfrm>
              <a:prstGeom prst="rect">
                <a:avLst/>
              </a:prstGeom>
              <a:noFill/>
            </p:spPr>
            <p:txBody>
              <a:bodyPr wrap="square" rtlCol="0">
                <a:spAutoFit/>
              </a:bodyPr>
              <a:lstStyle/>
              <a:p>
                <a:r>
                  <a:rPr lang="de-DE" sz="600" dirty="0">
                    <a:latin typeface="Calibri" panose="020F0502020204030204" pitchFamily="34" charset="0"/>
                    <a:cs typeface="Calibri" panose="020F0502020204030204" pitchFamily="34" charset="0"/>
                  </a:rPr>
                  <a:t>© RMA Architekten</a:t>
                </a:r>
              </a:p>
            </p:txBody>
          </p:sp>
        </p:grpSp>
      </p:grpSp>
      <p:sp>
        <p:nvSpPr>
          <p:cNvPr id="52" name="Rechteck 5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lvl="0">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8. </a:t>
            </a:r>
            <a:r>
              <a:rPr lang="de-DE" sz="2800" dirty="0" smtClean="0">
                <a:solidFill>
                  <a:schemeClr val="bg1"/>
                </a:solidFill>
                <a:latin typeface="Calibri" panose="020F0502020204030204" pitchFamily="34" charset="0"/>
                <a:cs typeface="Calibri" panose="020F0502020204030204" pitchFamily="34" charset="0"/>
              </a:rPr>
              <a:t>Planungsfälle</a:t>
            </a:r>
            <a:endParaRPr kumimoji="0" lang="de-DE" sz="28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4" name="Abgerundetes Rechteck 53"/>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3152996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9. </a:t>
            </a:r>
            <a:r>
              <a:rPr lang="de-DE" sz="2800" kern="0" dirty="0">
                <a:solidFill>
                  <a:prstClr val="white"/>
                </a:solidFill>
                <a:latin typeface="Calibri" panose="020F0502020204030204" pitchFamily="34" charset="0"/>
                <a:cs typeface="Calibri" panose="020F0502020204030204" pitchFamily="34" charset="0"/>
              </a:rPr>
              <a:t>Fabrikplanungsprozesse nach VDI 5200</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3" name="Gruppieren 2"/>
          <p:cNvGrpSpPr/>
          <p:nvPr/>
        </p:nvGrpSpPr>
        <p:grpSpPr>
          <a:xfrm>
            <a:off x="82550" y="1881188"/>
            <a:ext cx="11903870" cy="1800225"/>
            <a:chOff x="0" y="1881188"/>
            <a:chExt cx="12192000" cy="1800225"/>
          </a:xfrm>
        </p:grpSpPr>
        <p:graphicFrame>
          <p:nvGraphicFramePr>
            <p:cNvPr id="4" name="Diagramm 3"/>
            <p:cNvGraphicFramePr/>
            <p:nvPr>
              <p:extLst>
                <p:ext uri="{D42A27DB-BD31-4B8C-83A1-F6EECF244321}">
                  <p14:modId xmlns:p14="http://schemas.microsoft.com/office/powerpoint/2010/main" val="532035356"/>
                </p:ext>
              </p:extLst>
            </p:nvPr>
          </p:nvGraphicFramePr>
          <p:xfrm>
            <a:off x="0" y="2960688"/>
            <a:ext cx="12192000" cy="72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 4"/>
            <p:cNvGraphicFramePr/>
            <p:nvPr>
              <p:extLst>
                <p:ext uri="{D42A27DB-BD31-4B8C-83A1-F6EECF244321}">
                  <p14:modId xmlns:p14="http://schemas.microsoft.com/office/powerpoint/2010/main" val="3657982255"/>
                </p:ext>
              </p:extLst>
            </p:nvPr>
          </p:nvGraphicFramePr>
          <p:xfrm>
            <a:off x="0" y="1881188"/>
            <a:ext cx="12192000" cy="4683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m 5"/>
            <p:cNvGraphicFramePr/>
            <p:nvPr>
              <p:extLst>
                <p:ext uri="{D42A27DB-BD31-4B8C-83A1-F6EECF244321}">
                  <p14:modId xmlns:p14="http://schemas.microsoft.com/office/powerpoint/2010/main" val="986186624"/>
                </p:ext>
              </p:extLst>
            </p:nvPr>
          </p:nvGraphicFramePr>
          <p:xfrm>
            <a:off x="0" y="2420938"/>
            <a:ext cx="12192000" cy="46831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pic>
        <p:nvPicPr>
          <p:cNvPr id="8" name="Grafik 7" descr="image029">
            <a:extLst>
              <a:ext uri="{FF2B5EF4-FFF2-40B4-BE49-F238E27FC236}">
                <a16:creationId xmlns:a16="http://schemas.microsoft.com/office/drawing/2014/main" id="{98796CCD-9487-4975-A8FD-D83FC8A64D82}"/>
              </a:ext>
            </a:extLst>
          </p:cNvPr>
          <p:cNvPicPr>
            <a:picLocks noGrp="1" noChangeAspect="1"/>
          </p:cNvPicPr>
          <p:nvPr isPhoto="1"/>
        </p:nvPicPr>
        <p:blipFill rotWithShape="1">
          <a:blip r:embed="rId17">
            <a:lum/>
            <a:extLst>
              <a:ext uri="{28A0092B-C50C-407E-A947-70E740481C1C}">
                <a14:useLocalDpi xmlns:a14="http://schemas.microsoft.com/office/drawing/2010/main" val="0"/>
              </a:ext>
            </a:extLst>
          </a:blip>
          <a:srcRect t="53857" b="18485"/>
          <a:stretch/>
        </p:blipFill>
        <p:spPr>
          <a:xfrm>
            <a:off x="0" y="3695700"/>
            <a:ext cx="12192000" cy="1895475"/>
          </a:xfrm>
          <a:prstGeom prst="rect">
            <a:avLst/>
          </a:prstGeom>
        </p:spPr>
      </p:pic>
      <p:sp>
        <p:nvSpPr>
          <p:cNvPr id="9" name="Abgerundetes Rechteck 8"/>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37046258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10. </a:t>
            </a:r>
            <a:r>
              <a:rPr lang="de-DE" sz="2800" kern="0" dirty="0">
                <a:solidFill>
                  <a:prstClr val="white"/>
                </a:solidFill>
                <a:latin typeface="Calibri" panose="020F0502020204030204" pitchFamily="34" charset="0"/>
                <a:cs typeface="Calibri" panose="020F0502020204030204" pitchFamily="34" charset="0"/>
              </a:rPr>
              <a:t>Projektmanagement</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3" name="Gruppieren 2"/>
          <p:cNvGrpSpPr/>
          <p:nvPr/>
        </p:nvGrpSpPr>
        <p:grpSpPr>
          <a:xfrm>
            <a:off x="371476" y="1808163"/>
            <a:ext cx="9685337" cy="3393341"/>
            <a:chOff x="371476" y="1808163"/>
            <a:chExt cx="9685337" cy="3393341"/>
          </a:xfrm>
        </p:grpSpPr>
        <p:grpSp>
          <p:nvGrpSpPr>
            <p:cNvPr id="4" name="Gruppieren 3"/>
            <p:cNvGrpSpPr/>
            <p:nvPr/>
          </p:nvGrpSpPr>
          <p:grpSpPr>
            <a:xfrm>
              <a:off x="371477" y="1808163"/>
              <a:ext cx="9685336" cy="2808287"/>
              <a:chOff x="478896" y="2299230"/>
              <a:chExt cx="9685336" cy="2808287"/>
            </a:xfrm>
          </p:grpSpPr>
          <p:sp>
            <p:nvSpPr>
              <p:cNvPr id="7" name="Abgerundetes Rechteck 6"/>
              <p:cNvSpPr/>
              <p:nvPr/>
            </p:nvSpPr>
            <p:spPr bwMode="auto">
              <a:xfrm>
                <a:off x="478896" y="2299230"/>
                <a:ext cx="2376487" cy="1008062"/>
              </a:xfrm>
              <a:prstGeom prst="roundRect">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de-DE" dirty="0">
                    <a:solidFill>
                      <a:srgbClr val="FFFFFF"/>
                    </a:solidFill>
                    <a:latin typeface="Calibri" panose="020F0502020204030204"/>
                    <a:ea typeface="ＭＳ Ｐゴシック" pitchFamily="-16" charset="-128"/>
                    <a:cs typeface="Calibri" panose="020F0502020204030204" pitchFamily="34" charset="0"/>
                  </a:rPr>
                  <a:t>Definition</a:t>
                </a:r>
              </a:p>
              <a:p>
                <a:pPr algn="ctr" eaLnBrk="0" fontAlgn="base" hangingPunct="0">
                  <a:spcBef>
                    <a:spcPct val="0"/>
                  </a:spcBef>
                  <a:spcAft>
                    <a:spcPct val="0"/>
                  </a:spcAft>
                </a:pPr>
                <a:r>
                  <a:rPr lang="de-DE" dirty="0">
                    <a:solidFill>
                      <a:srgbClr val="FFFFFF"/>
                    </a:solidFill>
                    <a:latin typeface="Calibri" panose="020F0502020204030204"/>
                    <a:ea typeface="ＭＳ Ｐゴシック" pitchFamily="-16" charset="-128"/>
                    <a:cs typeface="Calibri" panose="020F0502020204030204" pitchFamily="34" charset="0"/>
                  </a:rPr>
                  <a:t>„Projektmanagement“</a:t>
                </a:r>
              </a:p>
            </p:txBody>
          </p:sp>
          <p:sp>
            <p:nvSpPr>
              <p:cNvPr id="8" name="Abgerundetes Rechteck 7"/>
              <p:cNvSpPr/>
              <p:nvPr/>
            </p:nvSpPr>
            <p:spPr bwMode="auto">
              <a:xfrm>
                <a:off x="2999845" y="2299230"/>
                <a:ext cx="7164387" cy="1008062"/>
              </a:xfrm>
              <a:prstGeom prst="roundRect">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de-DE" sz="1600" dirty="0">
                    <a:solidFill>
                      <a:srgbClr val="FFFFFF"/>
                    </a:solidFill>
                    <a:latin typeface="Calibri" panose="020F0502020204030204" pitchFamily="34" charset="0"/>
                    <a:ea typeface="ＭＳ Ｐゴシック" pitchFamily="-16" charset="-128"/>
                    <a:cs typeface="Calibri" panose="020F0502020204030204" pitchFamily="34" charset="0"/>
                  </a:rPr>
                  <a:t>„Gesamtheit von Führungsaufgaben, -organisation, -techniken und –mitteln für die Initiierung, Definition, Planung, Steuerung und den Abschluss von Projekten“</a:t>
                </a:r>
              </a:p>
            </p:txBody>
          </p:sp>
          <p:sp>
            <p:nvSpPr>
              <p:cNvPr id="9" name="Abgerundetes Rechteck 8"/>
              <p:cNvSpPr/>
              <p:nvPr/>
            </p:nvSpPr>
            <p:spPr bwMode="auto">
              <a:xfrm>
                <a:off x="478896" y="3451755"/>
                <a:ext cx="2376487" cy="1655762"/>
              </a:xfrm>
              <a:prstGeom prst="roundRect">
                <a:avLst>
                  <a:gd name="adj" fmla="val 8531"/>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de-DE" dirty="0">
                    <a:solidFill>
                      <a:srgbClr val="FFFFFF"/>
                    </a:solidFill>
                    <a:latin typeface="Calibri" panose="020F0502020204030204"/>
                    <a:ea typeface="ＭＳ Ｐゴシック" pitchFamily="-16" charset="-128"/>
                  </a:rPr>
                  <a:t>Merkmale</a:t>
                </a:r>
              </a:p>
            </p:txBody>
          </p:sp>
          <p:sp>
            <p:nvSpPr>
              <p:cNvPr id="10" name="Abgerundetes Rechteck 9"/>
              <p:cNvSpPr/>
              <p:nvPr/>
            </p:nvSpPr>
            <p:spPr bwMode="auto">
              <a:xfrm>
                <a:off x="2999845" y="3451755"/>
                <a:ext cx="7164387" cy="1655762"/>
              </a:xfrm>
              <a:prstGeom prst="roundRect">
                <a:avLst>
                  <a:gd name="adj" fmla="val 8925"/>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000" tIns="45720" rIns="252000" bIns="45720" numCol="1" rtlCol="0" anchor="ctr" anchorCtr="0" compatLnSpc="1">
                <a:prstTxWarp prst="textNoShape">
                  <a:avLst/>
                </a:prstTxWarp>
              </a:bodyPr>
              <a:lstStyle/>
              <a:p>
                <a:pPr marL="342900" indent="-342900" eaLnBrk="0" fontAlgn="base" hangingPunct="0">
                  <a:spcBef>
                    <a:spcPct val="0"/>
                  </a:spcBef>
                  <a:spcAft>
                    <a:spcPct val="0"/>
                  </a:spcAft>
                  <a:buFont typeface="Arial" panose="020B0604020202020204" pitchFamily="34" charset="0"/>
                  <a:buChar char="•"/>
                </a:pP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Durchführung einer stetigen Terminplanung und –</a:t>
                </a:r>
                <a:r>
                  <a:rPr lang="de-DE" sz="1600" dirty="0" err="1">
                    <a:solidFill>
                      <a:srgbClr val="000000"/>
                    </a:solidFill>
                    <a:latin typeface="Calibri" panose="020F0502020204030204" pitchFamily="34" charset="0"/>
                    <a:ea typeface="ＭＳ Ｐゴシック" pitchFamily="-16" charset="-128"/>
                    <a:cs typeface="Calibri" panose="020F0502020204030204" pitchFamily="34" charset="0"/>
                  </a:rPr>
                  <a:t>steuerung</a:t>
                </a:r>
                <a:endParaRPr lang="de-DE" sz="1600" dirty="0">
                  <a:solidFill>
                    <a:srgbClr val="000000"/>
                  </a:solidFill>
                  <a:latin typeface="Calibri" panose="020F0502020204030204" pitchFamily="34" charset="0"/>
                  <a:ea typeface="ＭＳ Ｐゴシック" pitchFamily="-16" charset="-128"/>
                  <a:cs typeface="Calibri" panose="020F0502020204030204" pitchFamily="34" charset="0"/>
                </a:endParaRPr>
              </a:p>
              <a:p>
                <a:pPr marL="342900" indent="-342900" eaLnBrk="0" fontAlgn="base" hangingPunct="0">
                  <a:spcBef>
                    <a:spcPct val="0"/>
                  </a:spcBef>
                  <a:spcAft>
                    <a:spcPct val="0"/>
                  </a:spcAft>
                  <a:buFont typeface="Arial" panose="020B0604020202020204" pitchFamily="34" charset="0"/>
                  <a:buChar char="•"/>
                </a:pP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Planung und Überwachung von Kosten</a:t>
                </a:r>
              </a:p>
              <a:p>
                <a:pPr marL="342900" indent="-342900" eaLnBrk="0" fontAlgn="base" hangingPunct="0">
                  <a:spcBef>
                    <a:spcPct val="0"/>
                  </a:spcBef>
                  <a:spcAft>
                    <a:spcPct val="0"/>
                  </a:spcAft>
                  <a:buFont typeface="Arial" panose="020B0604020202020204" pitchFamily="34" charset="0"/>
                  <a:buChar char="•"/>
                </a:pP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Koordination aller Prozesse und Aktivitäten</a:t>
                </a:r>
              </a:p>
              <a:p>
                <a:pPr marL="342900" indent="-342900" eaLnBrk="0" fontAlgn="base" hangingPunct="0">
                  <a:spcBef>
                    <a:spcPct val="0"/>
                  </a:spcBef>
                  <a:spcAft>
                    <a:spcPct val="0"/>
                  </a:spcAft>
                  <a:buFont typeface="Arial" panose="020B0604020202020204" pitchFamily="34" charset="0"/>
                  <a:buChar char="•"/>
                </a:pP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Komplexität einer solchen Planungsaufgabe erfordert ein interdisziplinäres Team, in dem Experten unterschiedlicher Fachrichtungen zusammenkommen</a:t>
                </a:r>
              </a:p>
            </p:txBody>
          </p:sp>
        </p:grpSp>
        <p:sp>
          <p:nvSpPr>
            <p:cNvPr id="5" name="Abgerundetes Rechteck 4"/>
            <p:cNvSpPr/>
            <p:nvPr/>
          </p:nvSpPr>
          <p:spPr bwMode="auto">
            <a:xfrm>
              <a:off x="371476" y="4769705"/>
              <a:ext cx="2376487" cy="431799"/>
            </a:xfrm>
            <a:prstGeom prst="roundRect">
              <a:avLst>
                <a:gd name="adj" fmla="val 27875"/>
              </a:avLst>
            </a:prstGeom>
            <a:solidFill>
              <a:srgbClr val="740D2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de-DE" dirty="0">
                  <a:solidFill>
                    <a:srgbClr val="FFFFFF"/>
                  </a:solidFill>
                  <a:latin typeface="Calibri" panose="020F0502020204030204"/>
                  <a:ea typeface="ＭＳ Ｐゴシック" pitchFamily="-16" charset="-128"/>
                </a:rPr>
                <a:t>Hauptziel</a:t>
              </a:r>
            </a:p>
          </p:txBody>
        </p:sp>
        <p:sp>
          <p:nvSpPr>
            <p:cNvPr id="6" name="Abgerundetes Rechteck 5"/>
            <p:cNvSpPr/>
            <p:nvPr/>
          </p:nvSpPr>
          <p:spPr bwMode="auto">
            <a:xfrm>
              <a:off x="2892426" y="4760914"/>
              <a:ext cx="7164387" cy="431799"/>
            </a:xfrm>
            <a:prstGeom prst="roundRect">
              <a:avLst>
                <a:gd name="adj" fmla="val 30306"/>
              </a:avLst>
            </a:prstGeom>
            <a:solidFill>
              <a:srgbClr val="D9D9D9"/>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000" tIns="45720" rIns="252000" bIns="45720" numCol="1" rtlCol="0" anchor="ctr" anchorCtr="0" compatLnSpc="1">
              <a:prstTxWarp prst="textNoShape">
                <a:avLst/>
              </a:prstTxWarp>
            </a:bodyPr>
            <a:lstStyle/>
            <a:p>
              <a:pPr marL="342900" indent="-342900" eaLnBrk="0" fontAlgn="base" hangingPunct="0">
                <a:spcBef>
                  <a:spcPct val="0"/>
                </a:spcBef>
                <a:spcAft>
                  <a:spcPct val="0"/>
                </a:spcAft>
                <a:buFont typeface="Arial" panose="020B0604020202020204" pitchFamily="34" charset="0"/>
                <a:buChar char="•"/>
              </a:pPr>
              <a:r>
                <a:rPr lang="de-DE" sz="1600" dirty="0">
                  <a:solidFill>
                    <a:srgbClr val="000000"/>
                  </a:solidFill>
                  <a:latin typeface="Calibri" panose="020F0502020204030204" pitchFamily="34" charset="0"/>
                  <a:ea typeface="ＭＳ Ｐゴシック" pitchFamily="-16" charset="-128"/>
                  <a:cs typeface="Calibri" panose="020F0502020204030204" pitchFamily="34" charset="0"/>
                </a:rPr>
                <a:t>termin- und kostengerechte Abwicklung des Projekts</a:t>
              </a:r>
            </a:p>
          </p:txBody>
        </p:sp>
      </p:grpSp>
      <p:sp>
        <p:nvSpPr>
          <p:cNvPr id="11" name="Abgerundetes Rechteck 10"/>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1439984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2A68E-5A35-49D0-B5A8-DEF3562ACE28}"/>
              </a:ext>
            </a:extLst>
          </p:cNvPr>
          <p:cNvSpPr>
            <a:spLocks noGrp="1"/>
          </p:cNvSpPr>
          <p:nvPr>
            <p:ph type="ctrTitle"/>
          </p:nvPr>
        </p:nvSpPr>
        <p:spPr>
          <a:xfrm>
            <a:off x="2171613" y="2857500"/>
            <a:ext cx="7848773" cy="1757632"/>
          </a:xfrm>
        </p:spPr>
        <p:txBody>
          <a:bodyPr anchor="t">
            <a:normAutofit fontScale="90000"/>
          </a:bodyPr>
          <a:lstStyle/>
          <a:p>
            <a:pPr algn="ctr"/>
            <a:r>
              <a:rPr lang="en-GB" sz="7200" dirty="0">
                <a:solidFill>
                  <a:schemeClr val="bg1"/>
                </a:solidFill>
                <a:latin typeface="+mn-lt"/>
              </a:rPr>
              <a:t>Quiz</a:t>
            </a:r>
            <a:r>
              <a:rPr lang="en-GB" sz="3600" dirty="0">
                <a:solidFill>
                  <a:schemeClr val="bg1"/>
                </a:solidFill>
                <a:latin typeface="+mn-lt"/>
              </a:rPr>
              <a:t/>
            </a:r>
            <a:br>
              <a:rPr lang="en-GB" sz="3600" dirty="0">
                <a:solidFill>
                  <a:schemeClr val="bg1"/>
                </a:solidFill>
                <a:latin typeface="+mn-lt"/>
              </a:rPr>
            </a:br>
            <a:r>
              <a:rPr lang="en-GB" sz="3600" dirty="0">
                <a:solidFill>
                  <a:schemeClr val="bg1"/>
                </a:solidFill>
                <a:latin typeface="+mn-lt"/>
              </a:rPr>
              <a:t/>
            </a:r>
            <a:br>
              <a:rPr lang="en-GB" sz="3600" dirty="0">
                <a:solidFill>
                  <a:schemeClr val="bg1"/>
                </a:solidFill>
                <a:latin typeface="+mn-lt"/>
              </a:rPr>
            </a:br>
            <a:r>
              <a:rPr lang="en-GB" sz="3600" dirty="0" err="1">
                <a:solidFill>
                  <a:schemeClr val="bg1"/>
                </a:solidFill>
                <a:latin typeface="+mn-lt"/>
              </a:rPr>
              <a:t>Grundlagen</a:t>
            </a:r>
            <a:r>
              <a:rPr lang="en-GB" sz="3600" dirty="0">
                <a:solidFill>
                  <a:schemeClr val="bg1"/>
                </a:solidFill>
                <a:latin typeface="+mn-lt"/>
              </a:rPr>
              <a:t> der </a:t>
            </a:r>
            <a:r>
              <a:rPr lang="en-GB" sz="3600" dirty="0" err="1">
                <a:solidFill>
                  <a:schemeClr val="bg1"/>
                </a:solidFill>
                <a:latin typeface="+mn-lt"/>
              </a:rPr>
              <a:t>Fabrikplanung</a:t>
            </a:r>
            <a:endParaRPr lang="en-GB" sz="3600" dirty="0">
              <a:solidFill>
                <a:schemeClr val="bg1"/>
              </a:solidFill>
              <a:latin typeface="+mn-lt"/>
            </a:endParaRPr>
          </a:p>
        </p:txBody>
      </p:sp>
      <p:sp>
        <p:nvSpPr>
          <p:cNvPr id="4" name="Abgerundetes Rechteck 3"/>
          <p:cNvSpPr/>
          <p:nvPr/>
        </p:nvSpPr>
        <p:spPr>
          <a:xfrm>
            <a:off x="9982200" y="4964834"/>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kern="0" noProof="0" dirty="0">
                <a:solidFill>
                  <a:prstClr val="white"/>
                </a:solidFill>
              </a:rPr>
              <a:t>Los geht‘s</a:t>
            </a:r>
            <a:r>
              <a:rPr kumimoji="0" lang="de-DE" sz="1800" b="0" i="0" u="none" strike="noStrike" kern="0" cap="none" spc="0" normalizeH="0" baseline="0" noProof="0" dirty="0">
                <a:ln>
                  <a:noFill/>
                </a:ln>
                <a:solidFill>
                  <a:prstClr val="white"/>
                </a:solidFill>
                <a:effectLst/>
                <a:uLnTx/>
                <a:uFillTx/>
              </a:rPr>
              <a:t>!</a:t>
            </a:r>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b="13375"/>
          <a:stretch/>
        </p:blipFill>
        <p:spPr>
          <a:xfrm rot="20384957">
            <a:off x="302360" y="2836730"/>
            <a:ext cx="2946149" cy="2552118"/>
          </a:xfrm>
          <a:prstGeom prst="rect">
            <a:avLst/>
          </a:prstGeom>
        </p:spPr>
      </p:pic>
      <p:pic>
        <p:nvPicPr>
          <p:cNvPr id="6" name="Grafik 5"/>
          <p:cNvPicPr>
            <a:picLocks noChangeAspect="1"/>
          </p:cNvPicPr>
          <p:nvPr/>
        </p:nvPicPr>
        <p:blipFill rotWithShape="1">
          <a:blip r:embed="rId3">
            <a:extLst>
              <a:ext uri="{28A0092B-C50C-407E-A947-70E740481C1C}">
                <a14:useLocalDpi xmlns:a14="http://schemas.microsoft.com/office/drawing/2010/main" val="0"/>
              </a:ext>
            </a:extLst>
          </a:blip>
          <a:srcRect l="19350" t="3774" r="21279" b="15722"/>
          <a:stretch/>
        </p:blipFill>
        <p:spPr>
          <a:xfrm>
            <a:off x="10020300" y="2446668"/>
            <a:ext cx="1785668" cy="2421245"/>
          </a:xfrm>
          <a:prstGeom prst="rect">
            <a:avLst/>
          </a:prstGeom>
        </p:spPr>
      </p:pic>
    </p:spTree>
    <p:extLst>
      <p:ext uri="{BB962C8B-B14F-4D97-AF65-F5344CB8AC3E}">
        <p14:creationId xmlns:p14="http://schemas.microsoft.com/office/powerpoint/2010/main" val="3494675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Definitionen</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uppieren 2"/>
          <p:cNvGrpSpPr/>
          <p:nvPr/>
        </p:nvGrpSpPr>
        <p:grpSpPr>
          <a:xfrm>
            <a:off x="526211" y="1224951"/>
            <a:ext cx="11000387" cy="3953594"/>
            <a:chOff x="526211" y="1224951"/>
            <a:chExt cx="11000387" cy="3953594"/>
          </a:xfrm>
        </p:grpSpPr>
        <p:sp>
          <p:nvSpPr>
            <p:cNvPr id="14" name="Textfeld 13"/>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Ordnen Sie die folgenden Definitionen den jeweiligen Begriffen zu.</a:t>
              </a:r>
            </a:p>
          </p:txBody>
        </p:sp>
        <p:grpSp>
          <p:nvGrpSpPr>
            <p:cNvPr id="16" name="Gruppieren 15"/>
            <p:cNvGrpSpPr/>
            <p:nvPr/>
          </p:nvGrpSpPr>
          <p:grpSpPr>
            <a:xfrm>
              <a:off x="1526378" y="1912245"/>
              <a:ext cx="10000220" cy="3266300"/>
              <a:chOff x="1552755" y="1604514"/>
              <a:chExt cx="10000220" cy="3266300"/>
            </a:xfrm>
          </p:grpSpPr>
          <p:sp>
            <p:nvSpPr>
              <p:cNvPr id="17" name="Textfeld 16"/>
              <p:cNvSpPr txBox="1"/>
              <p:nvPr/>
            </p:nvSpPr>
            <p:spPr>
              <a:xfrm>
                <a:off x="1552755" y="1604514"/>
                <a:ext cx="1828800" cy="3170099"/>
              </a:xfrm>
              <a:prstGeom prst="rect">
                <a:avLst/>
              </a:prstGeom>
              <a:noFill/>
            </p:spPr>
            <p:txBody>
              <a:bodyPr wrap="square" rtlCol="0">
                <a:spAutoFit/>
              </a:bodyPr>
              <a:lstStyle/>
              <a:p>
                <a:r>
                  <a:rPr lang="de-DE" sz="2000" b="1" dirty="0">
                    <a:solidFill>
                      <a:srgbClr val="82102D"/>
                    </a:solidFill>
                    <a:latin typeface="Calibri" panose="020F0502020204030204"/>
                  </a:rPr>
                  <a:t>Begriff</a:t>
                </a:r>
              </a:p>
              <a:p>
                <a:endParaRPr lang="de-DE" sz="2000" b="1" dirty="0">
                  <a:solidFill>
                    <a:srgbClr val="82102D"/>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Planung</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Fabrikplanung</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Fabrik</a:t>
                </a:r>
              </a:p>
            </p:txBody>
          </p:sp>
          <p:sp>
            <p:nvSpPr>
              <p:cNvPr id="18" name="Textfeld 17"/>
              <p:cNvSpPr txBox="1"/>
              <p:nvPr/>
            </p:nvSpPr>
            <p:spPr>
              <a:xfrm>
                <a:off x="6627202" y="1608382"/>
                <a:ext cx="4925773" cy="3262432"/>
              </a:xfrm>
              <a:prstGeom prst="rect">
                <a:avLst/>
              </a:prstGeom>
              <a:noFill/>
            </p:spPr>
            <p:txBody>
              <a:bodyPr wrap="square" rtlCol="0">
                <a:spAutoFit/>
              </a:bodyPr>
              <a:lstStyle/>
              <a:p>
                <a:r>
                  <a:rPr lang="de-DE" sz="2000" b="1" dirty="0">
                    <a:solidFill>
                      <a:srgbClr val="82102D"/>
                    </a:solidFill>
                    <a:latin typeface="Calibri" panose="020F0502020204030204"/>
                  </a:rPr>
                  <a:t>Definition</a:t>
                </a:r>
              </a:p>
              <a:p>
                <a:endParaRPr lang="de-DE" sz="2000" dirty="0">
                  <a:solidFill>
                    <a:prstClr val="black"/>
                  </a:solidFill>
                  <a:latin typeface="Calibri" panose="020F0502020204030204"/>
                </a:endParaRPr>
              </a:p>
              <a:p>
                <a:r>
                  <a:rPr lang="de-DE" sz="1400" dirty="0">
                    <a:solidFill>
                      <a:prstClr val="black"/>
                    </a:solidFill>
                    <a:latin typeface="Calibri" panose="020F0502020204030204"/>
                  </a:rPr>
                  <a:t>„Systematischer, zielorientierter in aufeinander aufbauende Phasen strukturierter und unter Zuhilfenahme von Methoden und Werkzeugen durchgeführter Prozess zur Planung einer Fabrik von der Zielfestlegung bis zum </a:t>
                </a:r>
                <a:r>
                  <a:rPr lang="de-DE" sz="1400" dirty="0" err="1">
                    <a:solidFill>
                      <a:prstClr val="black"/>
                    </a:solidFill>
                    <a:latin typeface="Calibri" panose="020F0502020204030204"/>
                  </a:rPr>
                  <a:t>Hochlauf</a:t>
                </a:r>
                <a:r>
                  <a:rPr lang="de-DE" sz="1400" dirty="0">
                    <a:solidFill>
                      <a:prstClr val="black"/>
                    </a:solidFill>
                    <a:latin typeface="Calibri" panose="020F0502020204030204"/>
                  </a:rPr>
                  <a:t> der Produktion“</a:t>
                </a:r>
              </a:p>
              <a:p>
                <a:endParaRPr lang="de-DE" sz="1400" dirty="0">
                  <a:solidFill>
                    <a:prstClr val="black"/>
                  </a:solidFill>
                  <a:latin typeface="Calibri" panose="020F0502020204030204"/>
                </a:endParaRPr>
              </a:p>
              <a:p>
                <a:r>
                  <a:rPr lang="de-DE" sz="1400" dirty="0">
                    <a:solidFill>
                      <a:prstClr val="black"/>
                    </a:solidFill>
                    <a:latin typeface="Calibri" panose="020F0502020204030204"/>
                  </a:rPr>
                  <a:t>„Ort, an dem Wertschöpfung durch arbeitsteilige Produktion industrieller Güter unter Einsatz von Produktionsfaktoren stattfindet“</a:t>
                </a:r>
              </a:p>
              <a:p>
                <a:endParaRPr lang="de-DE" sz="1400" dirty="0">
                  <a:solidFill>
                    <a:prstClr val="black"/>
                  </a:solidFill>
                  <a:latin typeface="Calibri" panose="020F0502020204030204"/>
                </a:endParaRPr>
              </a:p>
              <a:p>
                <a:r>
                  <a:rPr lang="de-DE" sz="1400" dirty="0">
                    <a:solidFill>
                      <a:prstClr val="black"/>
                    </a:solidFill>
                    <a:latin typeface="Calibri" panose="020F0502020204030204"/>
                  </a:rPr>
                  <a:t>„gedankliche Vorwegnahme eines angestrebten Ergebnisses einschließlich der zur Erreichung als erforderlich erachteten Handlungsabfolge“</a:t>
                </a:r>
              </a:p>
            </p:txBody>
          </p:sp>
        </p:grpSp>
      </p:grpSp>
    </p:spTree>
    <p:extLst>
      <p:ext uri="{BB962C8B-B14F-4D97-AF65-F5344CB8AC3E}">
        <p14:creationId xmlns:p14="http://schemas.microsoft.com/office/powerpoint/2010/main" val="1003363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Definitionen</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uppieren 2"/>
          <p:cNvGrpSpPr/>
          <p:nvPr/>
        </p:nvGrpSpPr>
        <p:grpSpPr>
          <a:xfrm>
            <a:off x="526211" y="1224951"/>
            <a:ext cx="11000387" cy="3953594"/>
            <a:chOff x="526211" y="1224951"/>
            <a:chExt cx="11000387" cy="3953594"/>
          </a:xfrm>
        </p:grpSpPr>
        <p:sp>
          <p:nvSpPr>
            <p:cNvPr id="14" name="Textfeld 13"/>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Ordnen Sie die folgenden Definitionen den jeweiligen Begriffen zu.</a:t>
              </a:r>
            </a:p>
          </p:txBody>
        </p:sp>
        <p:grpSp>
          <p:nvGrpSpPr>
            <p:cNvPr id="16" name="Gruppieren 15"/>
            <p:cNvGrpSpPr/>
            <p:nvPr/>
          </p:nvGrpSpPr>
          <p:grpSpPr>
            <a:xfrm>
              <a:off x="1526378" y="1912245"/>
              <a:ext cx="10000220" cy="3266300"/>
              <a:chOff x="1552755" y="1604514"/>
              <a:chExt cx="10000220" cy="3266300"/>
            </a:xfrm>
          </p:grpSpPr>
          <p:sp>
            <p:nvSpPr>
              <p:cNvPr id="17" name="Textfeld 16"/>
              <p:cNvSpPr txBox="1"/>
              <p:nvPr/>
            </p:nvSpPr>
            <p:spPr>
              <a:xfrm>
                <a:off x="1552755" y="1604514"/>
                <a:ext cx="1828800" cy="3170099"/>
              </a:xfrm>
              <a:prstGeom prst="rect">
                <a:avLst/>
              </a:prstGeom>
              <a:noFill/>
            </p:spPr>
            <p:txBody>
              <a:bodyPr wrap="square" rtlCol="0">
                <a:spAutoFit/>
              </a:bodyPr>
              <a:lstStyle/>
              <a:p>
                <a:r>
                  <a:rPr lang="de-DE" sz="2000" b="1" dirty="0">
                    <a:solidFill>
                      <a:srgbClr val="82102D"/>
                    </a:solidFill>
                    <a:latin typeface="Calibri" panose="020F0502020204030204"/>
                  </a:rPr>
                  <a:t>Begriff</a:t>
                </a:r>
              </a:p>
              <a:p>
                <a:endParaRPr lang="de-DE" sz="2000" b="1" dirty="0">
                  <a:solidFill>
                    <a:srgbClr val="82102D"/>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Planung</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Fabrikplanung</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Fabrik</a:t>
                </a:r>
              </a:p>
            </p:txBody>
          </p:sp>
          <p:sp>
            <p:nvSpPr>
              <p:cNvPr id="18" name="Textfeld 17"/>
              <p:cNvSpPr txBox="1"/>
              <p:nvPr/>
            </p:nvSpPr>
            <p:spPr>
              <a:xfrm>
                <a:off x="6627202" y="1608382"/>
                <a:ext cx="4925773" cy="3262432"/>
              </a:xfrm>
              <a:prstGeom prst="rect">
                <a:avLst/>
              </a:prstGeom>
              <a:noFill/>
            </p:spPr>
            <p:txBody>
              <a:bodyPr wrap="square" rtlCol="0">
                <a:spAutoFit/>
              </a:bodyPr>
              <a:lstStyle/>
              <a:p>
                <a:r>
                  <a:rPr lang="de-DE" sz="2000" b="1" dirty="0">
                    <a:solidFill>
                      <a:srgbClr val="82102D"/>
                    </a:solidFill>
                    <a:latin typeface="Calibri" panose="020F0502020204030204"/>
                  </a:rPr>
                  <a:t>Definition</a:t>
                </a:r>
              </a:p>
              <a:p>
                <a:endParaRPr lang="de-DE" sz="2000" dirty="0">
                  <a:solidFill>
                    <a:prstClr val="black"/>
                  </a:solidFill>
                  <a:latin typeface="Calibri" panose="020F0502020204030204"/>
                </a:endParaRPr>
              </a:p>
              <a:p>
                <a:r>
                  <a:rPr lang="de-DE" sz="1400" dirty="0">
                    <a:solidFill>
                      <a:prstClr val="black"/>
                    </a:solidFill>
                    <a:latin typeface="Calibri" panose="020F0502020204030204"/>
                  </a:rPr>
                  <a:t>„Systematischer, zielorientierter in aufeinander aufbauende Phasen strukturierter und unter Zuhilfenahme von Methoden und Werkzeugen durchgeführter Prozess zur Planung einer Fabrik von der Zielfestlegung bis zum </a:t>
                </a:r>
                <a:r>
                  <a:rPr lang="de-DE" sz="1400" dirty="0" err="1">
                    <a:solidFill>
                      <a:prstClr val="black"/>
                    </a:solidFill>
                    <a:latin typeface="Calibri" panose="020F0502020204030204"/>
                  </a:rPr>
                  <a:t>Hochlauf</a:t>
                </a:r>
                <a:r>
                  <a:rPr lang="de-DE" sz="1400" dirty="0">
                    <a:solidFill>
                      <a:prstClr val="black"/>
                    </a:solidFill>
                    <a:latin typeface="Calibri" panose="020F0502020204030204"/>
                  </a:rPr>
                  <a:t> der Produktion“</a:t>
                </a:r>
              </a:p>
              <a:p>
                <a:endParaRPr lang="de-DE" sz="1400" dirty="0">
                  <a:solidFill>
                    <a:prstClr val="black"/>
                  </a:solidFill>
                  <a:latin typeface="Calibri" panose="020F0502020204030204"/>
                </a:endParaRPr>
              </a:p>
              <a:p>
                <a:r>
                  <a:rPr lang="de-DE" sz="1400" dirty="0">
                    <a:solidFill>
                      <a:prstClr val="black"/>
                    </a:solidFill>
                    <a:latin typeface="Calibri" panose="020F0502020204030204"/>
                  </a:rPr>
                  <a:t>„Ort, an dem Wertschöpfung durch arbeitsteilige Produktion industrieller Güter unter Einsatz von Produktionsfaktoren stattfindet“</a:t>
                </a:r>
              </a:p>
              <a:p>
                <a:endParaRPr lang="de-DE" sz="1400" dirty="0">
                  <a:solidFill>
                    <a:prstClr val="black"/>
                  </a:solidFill>
                  <a:latin typeface="Calibri" panose="020F0502020204030204"/>
                </a:endParaRPr>
              </a:p>
              <a:p>
                <a:r>
                  <a:rPr lang="de-DE" sz="1400" dirty="0">
                    <a:solidFill>
                      <a:prstClr val="black"/>
                    </a:solidFill>
                    <a:latin typeface="Calibri" panose="020F0502020204030204"/>
                  </a:rPr>
                  <a:t>„gedankliche Vorwegnahme eines angestrebten Ergebnisses einschließlich der zur Erreichung als erforderlich erachteten Handlungsabfolge“</a:t>
                </a:r>
              </a:p>
            </p:txBody>
          </p:sp>
        </p:grpSp>
      </p:grpSp>
      <p:cxnSp>
        <p:nvCxnSpPr>
          <p:cNvPr id="19" name="Gerader Verbinder 18"/>
          <p:cNvCxnSpPr/>
          <p:nvPr/>
        </p:nvCxnSpPr>
        <p:spPr bwMode="auto">
          <a:xfrm>
            <a:off x="3287713" y="3033713"/>
            <a:ext cx="3240087" cy="183515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r Verbinder 22"/>
          <p:cNvCxnSpPr/>
          <p:nvPr/>
        </p:nvCxnSpPr>
        <p:spPr bwMode="auto">
          <a:xfrm flipV="1">
            <a:off x="3287713" y="3968751"/>
            <a:ext cx="3240087" cy="90011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r Verbinder 24"/>
          <p:cNvCxnSpPr/>
          <p:nvPr/>
        </p:nvCxnSpPr>
        <p:spPr bwMode="auto">
          <a:xfrm flipV="1">
            <a:off x="3287713" y="3033714"/>
            <a:ext cx="3240087" cy="93503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57144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Merkmale der Fabrikplanung</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231380"/>
          </a:xfrm>
          <a:prstGeom prst="rect">
            <a:avLst/>
          </a:prstGeom>
          <a:noFill/>
        </p:spPr>
        <p:txBody>
          <a:bodyPr wrap="square" rtlCol="0">
            <a:spAutoFit/>
          </a:bodyPr>
          <a:lstStyle/>
          <a:p>
            <a:r>
              <a:rPr lang="de-DE" sz="2000" b="1" dirty="0">
                <a:solidFill>
                  <a:srgbClr val="82102D"/>
                </a:solidFill>
                <a:latin typeface="Calibri" panose="020F0502020204030204"/>
              </a:rPr>
              <a:t>Markieren Sie die Aussagen, die auf die Merkmale der Fabrikplanung zutreffen.</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vorausbestimmende Gestaltung einer Fabrik</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wird für definierten Nutzen unter konkreten Absichten und Anforderungen von Menschen entwickelt</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Ziel: vorzeitige Erkennung von Problemen</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Hilfsmittel zur kontinuierlichen und systematischen Erfassung von Kriterien an die Fabrik</a:t>
            </a:r>
          </a:p>
        </p:txBody>
      </p:sp>
    </p:spTree>
    <p:extLst>
      <p:ext uri="{BB962C8B-B14F-4D97-AF65-F5344CB8AC3E}">
        <p14:creationId xmlns:p14="http://schemas.microsoft.com/office/powerpoint/2010/main" val="16606833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Merkmale der Fabrikplanung</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2231380"/>
          </a:xfrm>
          <a:prstGeom prst="rect">
            <a:avLst/>
          </a:prstGeom>
          <a:noFill/>
        </p:spPr>
        <p:txBody>
          <a:bodyPr wrap="square" rtlCol="0">
            <a:spAutoFit/>
          </a:bodyPr>
          <a:lstStyle/>
          <a:p>
            <a:r>
              <a:rPr lang="de-DE" sz="2000" b="1" dirty="0">
                <a:solidFill>
                  <a:srgbClr val="82102D"/>
                </a:solidFill>
                <a:latin typeface="Calibri" panose="020F0502020204030204"/>
              </a:rPr>
              <a:t>Markieren Sie die Aussagen, die auf die Merkmale der Fabrikplanung zutreffen.</a:t>
            </a:r>
          </a:p>
          <a:p>
            <a:endParaRPr lang="de-DE" sz="2000" b="1" dirty="0">
              <a:solidFill>
                <a:srgbClr val="82102D"/>
              </a:solidFill>
              <a:latin typeface="Calibri" panose="020F0502020204030204"/>
            </a:endParaRPr>
          </a:p>
          <a:p>
            <a:pPr marL="285750" indent="-285750">
              <a:buFont typeface="Wingdings" panose="05000000000000000000" pitchFamily="2" charset="2"/>
              <a:buChar char="þ"/>
            </a:pPr>
            <a:r>
              <a:rPr lang="de-DE" dirty="0">
                <a:solidFill>
                  <a:prstClr val="black"/>
                </a:solidFill>
                <a:latin typeface="Calibri" panose="020F0502020204030204"/>
              </a:rPr>
              <a:t>vorausbestimmende Gestaltung einer Fabrik</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wird für definierten Nutzen unter konkreten Absichten und Anforderungen von Menschen entwickelt</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Ziel: vorzeitige Erkennung von Problemen</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Hilfsmittel zur kontinuierlichen und systematischen Erfassung von Kriterien an die Fabrik</a:t>
            </a:r>
          </a:p>
        </p:txBody>
      </p:sp>
    </p:spTree>
    <p:extLst>
      <p:ext uri="{BB962C8B-B14F-4D97-AF65-F5344CB8AC3E}">
        <p14:creationId xmlns:p14="http://schemas.microsoft.com/office/powerpoint/2010/main" val="31800135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r>
              <a:rPr lang="de-DE" sz="2000" b="1" dirty="0">
                <a:solidFill>
                  <a:srgbClr val="82102D"/>
                </a:solidFill>
                <a:latin typeface="Calibri" panose="020F0502020204030204"/>
              </a:rPr>
              <a:t>Welche der folgenden Planungsgrundfälle gibt es?</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Hochlaufbetreuung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Reorganisation</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Standortauswahl</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Neuplanung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Renovierung</a:t>
            </a:r>
          </a:p>
        </p:txBody>
      </p:sp>
    </p:spTree>
    <p:extLst>
      <p:ext uri="{BB962C8B-B14F-4D97-AF65-F5344CB8AC3E}">
        <p14:creationId xmlns:p14="http://schemas.microsoft.com/office/powerpoint/2010/main" val="1349372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3675" y="1773238"/>
            <a:ext cx="2208325" cy="4159310"/>
          </a:xfrm>
          <a:prstGeom prst="rect">
            <a:avLst/>
          </a:prstGeom>
        </p:spPr>
      </p:pic>
      <p:sp>
        <p:nvSpPr>
          <p:cNvPr id="6" name="Rechteck 5"/>
          <p:cNvSpPr/>
          <p:nvPr/>
        </p:nvSpPr>
        <p:spPr>
          <a:xfrm>
            <a:off x="0" y="76517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Willkommen zum E-Learning</a:t>
            </a:r>
          </a:p>
        </p:txBody>
      </p:sp>
      <p:sp>
        <p:nvSpPr>
          <p:cNvPr id="8" name="Textfeld 7"/>
          <p:cNvSpPr txBox="1"/>
          <p:nvPr/>
        </p:nvSpPr>
        <p:spPr>
          <a:xfrm>
            <a:off x="101600" y="2096655"/>
            <a:ext cx="9328727" cy="3477875"/>
          </a:xfrm>
          <a:prstGeom prst="rect">
            <a:avLst/>
          </a:prstGeom>
          <a:noFill/>
        </p:spPr>
        <p:txBody>
          <a:bodyPr wrap="square" rtlCol="0">
            <a:spAutoFit/>
          </a:bodyPr>
          <a:lstStyle/>
          <a:p>
            <a:r>
              <a:rPr lang="de-DE" sz="2000" dirty="0"/>
              <a:t>Herzlich Willkommen zum E-Learning zu den Grundlagen der Fabrikplanung.</a:t>
            </a:r>
          </a:p>
          <a:p>
            <a:endParaRPr lang="de-DE" sz="2000" dirty="0"/>
          </a:p>
          <a:p>
            <a:r>
              <a:rPr lang="de-DE" sz="2000" dirty="0"/>
              <a:t>Im Rahmen dieses E-Learning-Moduls werden Ihnen Grundlagen zur Fabrikplanung nähergebracht.</a:t>
            </a:r>
          </a:p>
          <a:p>
            <a:endParaRPr lang="de-DE" sz="2000" dirty="0"/>
          </a:p>
          <a:p>
            <a:r>
              <a:rPr lang="de-DE" sz="2000" dirty="0"/>
              <a:t>Abschluss dieses Moduls bildet ein Test, in dem Fragen zu den behandelten Inhalten gestellt werden. Zum Bestehen dieses Moduls und für das Fortfahren mit dem nächsten E-Learning müssen innerhalb eines  Quiz mindestens 80% der darin gestellten Fragen richtig beantwortet werden.</a:t>
            </a:r>
          </a:p>
          <a:p>
            <a:endParaRPr lang="de-DE" sz="2000" dirty="0"/>
          </a:p>
          <a:p>
            <a:r>
              <a:rPr lang="de-DE" sz="2000" dirty="0"/>
              <a:t>Viel Erfolg!</a:t>
            </a:r>
          </a:p>
        </p:txBody>
      </p:sp>
      <p:sp>
        <p:nvSpPr>
          <p:cNvPr id="10" name="Abgerundetes Rechteck 9"/>
          <p:cNvSpPr/>
          <p:nvPr/>
        </p:nvSpPr>
        <p:spPr>
          <a:xfrm>
            <a:off x="5140902" y="5754255"/>
            <a:ext cx="1910196" cy="480291"/>
          </a:xfrm>
          <a:prstGeom prst="roundRect">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Hier geht‘s los!</a:t>
            </a:r>
          </a:p>
        </p:txBody>
      </p:sp>
      <p:sp>
        <p:nvSpPr>
          <p:cNvPr id="11" name="Ovale Legende 8"/>
          <p:cNvSpPr/>
          <p:nvPr/>
        </p:nvSpPr>
        <p:spPr>
          <a:xfrm flipH="1">
            <a:off x="8008403" y="837514"/>
            <a:ext cx="2595999" cy="2041248"/>
          </a:xfrm>
          <a:custGeom>
            <a:avLst/>
            <a:gdLst>
              <a:gd name="connsiteX0" fmla="*/ 689656 w 2364508"/>
              <a:gd name="connsiteY0" fmla="*/ 1620983 h 1440874"/>
              <a:gd name="connsiteX1" fmla="*/ 601258 w 2364508"/>
              <a:gd name="connsiteY1" fmla="*/ 1347878 h 1440874"/>
              <a:gd name="connsiteX2" fmla="*/ 408107 w 2364508"/>
              <a:gd name="connsiteY2" fmla="*/ 175934 h 1440874"/>
              <a:gd name="connsiteX3" fmla="*/ 1538946 w 2364508"/>
              <a:gd name="connsiteY3" fmla="*/ 33572 h 1440874"/>
              <a:gd name="connsiteX4" fmla="*/ 2200641 w 2364508"/>
              <a:gd name="connsiteY4" fmla="*/ 1086375 h 1440874"/>
              <a:gd name="connsiteX5" fmla="*/ 1029276 w 2364508"/>
              <a:gd name="connsiteY5" fmla="*/ 1434818 h 1440874"/>
              <a:gd name="connsiteX6" fmla="*/ 689656 w 2364508"/>
              <a:gd name="connsiteY6" fmla="*/ 1620983 h 1440874"/>
              <a:gd name="connsiteX0" fmla="*/ 163265 w 2365172"/>
              <a:gd name="connsiteY0" fmla="*/ 2110520 h 2110520"/>
              <a:gd name="connsiteX1" fmla="*/ 601339 w 2365172"/>
              <a:gd name="connsiteY1" fmla="*/ 1347888 h 2110520"/>
              <a:gd name="connsiteX2" fmla="*/ 408188 w 2365172"/>
              <a:gd name="connsiteY2" fmla="*/ 175944 h 2110520"/>
              <a:gd name="connsiteX3" fmla="*/ 1539027 w 2365172"/>
              <a:gd name="connsiteY3" fmla="*/ 33582 h 2110520"/>
              <a:gd name="connsiteX4" fmla="*/ 2200722 w 2365172"/>
              <a:gd name="connsiteY4" fmla="*/ 1086385 h 2110520"/>
              <a:gd name="connsiteX5" fmla="*/ 1029357 w 2365172"/>
              <a:gd name="connsiteY5" fmla="*/ 1434828 h 2110520"/>
              <a:gd name="connsiteX6" fmla="*/ 163265 w 2365172"/>
              <a:gd name="connsiteY6" fmla="*/ 2110520 h 2110520"/>
              <a:gd name="connsiteX0" fmla="*/ 366465 w 2365172"/>
              <a:gd name="connsiteY0" fmla="*/ 2045865 h 2045865"/>
              <a:gd name="connsiteX1" fmla="*/ 601339 w 2365172"/>
              <a:gd name="connsiteY1" fmla="*/ 1347888 h 2045865"/>
              <a:gd name="connsiteX2" fmla="*/ 408188 w 2365172"/>
              <a:gd name="connsiteY2" fmla="*/ 175944 h 2045865"/>
              <a:gd name="connsiteX3" fmla="*/ 1539027 w 2365172"/>
              <a:gd name="connsiteY3" fmla="*/ 33582 h 2045865"/>
              <a:gd name="connsiteX4" fmla="*/ 2200722 w 2365172"/>
              <a:gd name="connsiteY4" fmla="*/ 1086385 h 2045865"/>
              <a:gd name="connsiteX5" fmla="*/ 1029357 w 2365172"/>
              <a:gd name="connsiteY5" fmla="*/ 1434828 h 2045865"/>
              <a:gd name="connsiteX6" fmla="*/ 366465 w 2365172"/>
              <a:gd name="connsiteY6" fmla="*/ 2045865 h 204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5172" h="2045865">
                <a:moveTo>
                  <a:pt x="366465" y="2045865"/>
                </a:moveTo>
                <a:cubicBezTo>
                  <a:pt x="336999" y="1954830"/>
                  <a:pt x="630805" y="1438923"/>
                  <a:pt x="601339" y="1347888"/>
                </a:cubicBezTo>
                <a:cubicBezTo>
                  <a:pt x="-110742" y="1103038"/>
                  <a:pt x="-209769" y="502194"/>
                  <a:pt x="408188" y="175944"/>
                </a:cubicBezTo>
                <a:cubicBezTo>
                  <a:pt x="718883" y="11912"/>
                  <a:pt x="1147100" y="-41996"/>
                  <a:pt x="1539027" y="33582"/>
                </a:cubicBezTo>
                <a:cubicBezTo>
                  <a:pt x="2263662" y="173319"/>
                  <a:pt x="2586782" y="687424"/>
                  <a:pt x="2200722" y="1086385"/>
                </a:cubicBezTo>
                <a:cubicBezTo>
                  <a:pt x="1960094" y="1335054"/>
                  <a:pt x="1499109" y="1472183"/>
                  <a:pt x="1029357" y="1434828"/>
                </a:cubicBezTo>
                <a:lnTo>
                  <a:pt x="366465" y="2045865"/>
                </a:lnTo>
                <a:close/>
              </a:path>
            </a:pathLst>
          </a:custGeom>
          <a:solidFill>
            <a:srgbClr val="FCC4D2"/>
          </a:solidFill>
          <a:ln w="12700" cap="flat" cmpd="sng" algn="ctr">
            <a:solidFill>
              <a:schemeClr val="tx1"/>
            </a:solidFill>
            <a:prstDash val="solid"/>
            <a:miter lim="800000"/>
          </a:ln>
          <a:effectLst/>
        </p:spPr>
        <p:txBody>
          <a:bodyPr rtlCol="0" anchor="t"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lang="de-DE" b="1" kern="0" noProof="0" dirty="0">
              <a:solidFill>
                <a:srgbClr val="82102D"/>
              </a:solidFill>
              <a:latin typeface="Calibri" panose="020F0502020204030204"/>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rPr>
              <a:t>Schön, dass du hier bist!</a:t>
            </a:r>
          </a:p>
        </p:txBody>
      </p:sp>
    </p:spTree>
    <p:extLst>
      <p:ext uri="{BB962C8B-B14F-4D97-AF65-F5344CB8AC3E}">
        <p14:creationId xmlns:p14="http://schemas.microsoft.com/office/powerpoint/2010/main" val="2337213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3888"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r>
              <a:rPr lang="de-DE" sz="2000" b="1" dirty="0">
                <a:solidFill>
                  <a:srgbClr val="82102D"/>
                </a:solidFill>
                <a:latin typeface="Calibri" panose="020F0502020204030204"/>
              </a:rPr>
              <a:t>Welche der folgenden Planungsgrundfälle gibt es?</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Hochlaufbetreuung</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Reorganisation</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Standortauswahl</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Neuplanung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Renovierung</a:t>
            </a:r>
          </a:p>
        </p:txBody>
      </p:sp>
    </p:spTree>
    <p:extLst>
      <p:ext uri="{BB962C8B-B14F-4D97-AF65-F5344CB8AC3E}">
        <p14:creationId xmlns:p14="http://schemas.microsoft.com/office/powerpoint/2010/main" val="12795747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Bei einer Neuplanung bestehen hohe Freiheitsgrade</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Bei einer Reorganisation der Fabrik findet die Planung „auf der grünen Wiese“ statt.</a:t>
            </a:r>
          </a:p>
        </p:txBody>
      </p:sp>
    </p:spTree>
    <p:extLst>
      <p:ext uri="{BB962C8B-B14F-4D97-AF65-F5344CB8AC3E}">
        <p14:creationId xmlns:p14="http://schemas.microsoft.com/office/powerpoint/2010/main" val="15015056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Bei einer Neuplanung bestehen hohe Freiheitsgrade</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Bei einer Reorganisation der Fabrik findet die Planung „auf der grünen Wiese“ statt.</a:t>
            </a:r>
          </a:p>
        </p:txBody>
      </p:sp>
    </p:spTree>
    <p:extLst>
      <p:ext uri="{BB962C8B-B14F-4D97-AF65-F5344CB8AC3E}">
        <p14:creationId xmlns:p14="http://schemas.microsoft.com/office/powerpoint/2010/main" val="1328201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Bei einer Erweiterung bestehen hohe Freiheitsgrade</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Ein Rückbau der Fabrik kann Folge von Überkapazitäten sein.</a:t>
            </a:r>
          </a:p>
        </p:txBody>
      </p:sp>
    </p:spTree>
    <p:extLst>
      <p:ext uri="{BB962C8B-B14F-4D97-AF65-F5344CB8AC3E}">
        <p14:creationId xmlns:p14="http://schemas.microsoft.com/office/powerpoint/2010/main" val="17883272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Bei einer Erweiterung bestehen hohe Freiheitsgrade</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Ein Rückbau der Fabrik kann Folge von Überkapazitäten sein.</a:t>
            </a:r>
          </a:p>
        </p:txBody>
      </p:sp>
    </p:spTree>
    <p:extLst>
      <p:ext uri="{BB962C8B-B14F-4D97-AF65-F5344CB8AC3E}">
        <p14:creationId xmlns:p14="http://schemas.microsoft.com/office/powerpoint/2010/main" val="1697757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Neuplanung einer Fabrik geht mit der Umnutzung eines Standortes einher.</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Revitalisierung kann die Erneuerung stillgelegter Industriebetriebe beinhalten.</a:t>
            </a:r>
          </a:p>
        </p:txBody>
      </p:sp>
    </p:spTree>
    <p:extLst>
      <p:ext uri="{BB962C8B-B14F-4D97-AF65-F5344CB8AC3E}">
        <p14:creationId xmlns:p14="http://schemas.microsoft.com/office/powerpoint/2010/main" val="30750493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Fabrikplanungsgrundfälle</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4" name="Textfeld 13"/>
          <p:cNvSpPr txBox="1"/>
          <p:nvPr/>
        </p:nvSpPr>
        <p:spPr>
          <a:xfrm>
            <a:off x="526211" y="1224951"/>
            <a:ext cx="10360325" cy="1538883"/>
          </a:xfrm>
          <a:prstGeom prst="rect">
            <a:avLst/>
          </a:prstGeom>
          <a:noFill/>
        </p:spPr>
        <p:txBody>
          <a:bodyPr wrap="square" rtlCol="0">
            <a:spAutoFit/>
          </a:bodyPr>
          <a:lstStyle/>
          <a:p>
            <a:r>
              <a:rPr lang="de-DE" sz="2000" b="1" dirty="0">
                <a:solidFill>
                  <a:srgbClr val="82102D"/>
                </a:solidFill>
                <a:latin typeface="Calibri" panose="020F0502020204030204"/>
              </a:rPr>
              <a:t>Markieren Sie die richtige Aussage.</a:t>
            </a:r>
          </a:p>
          <a:p>
            <a:endParaRPr lang="de-DE" sz="2000" b="1" dirty="0">
              <a:solidFill>
                <a:srgbClr val="82102D"/>
              </a:solidFill>
              <a:latin typeface="Calibri" panose="020F0502020204030204"/>
            </a:endParaRP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Neuplanung einer Fabrik geht mit der Umnutzung eines Standortes einher.</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Die Revitalisierung kann die Erneuerung stillgelegter Industriebetriebe beinhalten.</a:t>
            </a:r>
          </a:p>
        </p:txBody>
      </p:sp>
    </p:spTree>
    <p:extLst>
      <p:ext uri="{BB962C8B-B14F-4D97-AF65-F5344CB8AC3E}">
        <p14:creationId xmlns:p14="http://schemas.microsoft.com/office/powerpoint/2010/main" val="20534334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Definitionen</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uppieren 2"/>
          <p:cNvGrpSpPr/>
          <p:nvPr/>
        </p:nvGrpSpPr>
        <p:grpSpPr>
          <a:xfrm>
            <a:off x="526211" y="1224951"/>
            <a:ext cx="11000387" cy="2934063"/>
            <a:chOff x="526211" y="1224951"/>
            <a:chExt cx="11000387" cy="2934063"/>
          </a:xfrm>
        </p:grpSpPr>
        <p:sp>
          <p:nvSpPr>
            <p:cNvPr id="14" name="Textfeld 13"/>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Ordnen Sie die folgenden Merkmale den jeweiligen Begriffen zu.</a:t>
              </a:r>
            </a:p>
          </p:txBody>
        </p:sp>
        <p:grpSp>
          <p:nvGrpSpPr>
            <p:cNvPr id="16" name="Gruppieren 15"/>
            <p:cNvGrpSpPr/>
            <p:nvPr/>
          </p:nvGrpSpPr>
          <p:grpSpPr>
            <a:xfrm>
              <a:off x="1526377" y="1912245"/>
              <a:ext cx="10000221" cy="2246769"/>
              <a:chOff x="1552754" y="1604514"/>
              <a:chExt cx="10000221" cy="2246769"/>
            </a:xfrm>
          </p:grpSpPr>
          <p:sp>
            <p:nvSpPr>
              <p:cNvPr id="17" name="Textfeld 16"/>
              <p:cNvSpPr txBox="1"/>
              <p:nvPr/>
            </p:nvSpPr>
            <p:spPr>
              <a:xfrm>
                <a:off x="1552754" y="1604514"/>
                <a:ext cx="2301085" cy="2246769"/>
              </a:xfrm>
              <a:prstGeom prst="rect">
                <a:avLst/>
              </a:prstGeom>
              <a:noFill/>
            </p:spPr>
            <p:txBody>
              <a:bodyPr wrap="square" rtlCol="0">
                <a:spAutoFit/>
              </a:bodyPr>
              <a:lstStyle/>
              <a:p>
                <a:r>
                  <a:rPr lang="de-DE" sz="2000" b="1" dirty="0">
                    <a:solidFill>
                      <a:srgbClr val="82102D"/>
                    </a:solidFill>
                    <a:latin typeface="Calibri" panose="020F0502020204030204"/>
                  </a:rPr>
                  <a:t>Begriff</a:t>
                </a:r>
              </a:p>
              <a:p>
                <a:endParaRPr lang="de-DE" sz="2000" b="1" dirty="0">
                  <a:solidFill>
                    <a:srgbClr val="82102D"/>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Wandlungsfähigkeit</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Flexibilität</a:t>
                </a:r>
              </a:p>
            </p:txBody>
          </p:sp>
          <p:sp>
            <p:nvSpPr>
              <p:cNvPr id="18" name="Textfeld 17"/>
              <p:cNvSpPr txBox="1"/>
              <p:nvPr/>
            </p:nvSpPr>
            <p:spPr>
              <a:xfrm>
                <a:off x="6627202" y="1608382"/>
                <a:ext cx="4925773" cy="2215991"/>
              </a:xfrm>
              <a:prstGeom prst="rect">
                <a:avLst/>
              </a:prstGeom>
              <a:noFill/>
            </p:spPr>
            <p:txBody>
              <a:bodyPr wrap="square" rtlCol="0">
                <a:spAutoFit/>
              </a:bodyPr>
              <a:lstStyle/>
              <a:p>
                <a:r>
                  <a:rPr lang="de-DE" sz="2000" b="1" dirty="0">
                    <a:solidFill>
                      <a:srgbClr val="82102D"/>
                    </a:solidFill>
                    <a:latin typeface="Calibri" panose="020F0502020204030204"/>
                  </a:rPr>
                  <a:t>Merkmale</a:t>
                </a:r>
              </a:p>
              <a:p>
                <a:endParaRPr lang="de-DE" dirty="0">
                  <a:solidFill>
                    <a:prstClr val="black"/>
                  </a:solidFill>
                  <a:latin typeface="Calibri" panose="020F0502020204030204"/>
                </a:endParaRPr>
              </a:p>
              <a:p>
                <a:endParaRPr lang="de-DE" sz="1600" dirty="0">
                  <a:solidFill>
                    <a:prstClr val="black"/>
                  </a:solidFill>
                  <a:latin typeface="Calibri" panose="020F0502020204030204"/>
                </a:endParaRPr>
              </a:p>
              <a:p>
                <a:r>
                  <a:rPr lang="de-DE" sz="1400" dirty="0">
                    <a:solidFill>
                      <a:prstClr val="black"/>
                    </a:solidFill>
                    <a:latin typeface="Calibri" panose="020F0502020204030204"/>
                  </a:rPr>
                  <a:t>Anpassung an Veränderungen über einen vordefinierten Spielraum hinweg.</a:t>
                </a:r>
              </a:p>
              <a:p>
                <a:endParaRPr lang="de-DE" sz="1400" dirty="0">
                  <a:solidFill>
                    <a:prstClr val="black"/>
                  </a:solidFill>
                  <a:latin typeface="Calibri" panose="020F0502020204030204"/>
                </a:endParaRPr>
              </a:p>
              <a:p>
                <a:endParaRPr lang="de-DE" sz="1400" dirty="0">
                  <a:solidFill>
                    <a:prstClr val="black"/>
                  </a:solidFill>
                  <a:latin typeface="Calibri" panose="020F0502020204030204"/>
                </a:endParaRPr>
              </a:p>
              <a:p>
                <a:endParaRPr lang="de-DE" sz="1400" dirty="0">
                  <a:solidFill>
                    <a:prstClr val="black"/>
                  </a:solidFill>
                  <a:latin typeface="Calibri" panose="020F0502020204030204"/>
                </a:endParaRPr>
              </a:p>
              <a:p>
                <a:r>
                  <a:rPr lang="de-DE" sz="1400" dirty="0">
                    <a:solidFill>
                      <a:prstClr val="black"/>
                    </a:solidFill>
                    <a:latin typeface="Calibri" panose="020F0502020204030204"/>
                  </a:rPr>
                  <a:t>skalierbar in festgelegten Korridoren</a:t>
                </a:r>
              </a:p>
            </p:txBody>
          </p:sp>
        </p:grpSp>
      </p:grpSp>
    </p:spTree>
    <p:extLst>
      <p:ext uri="{BB962C8B-B14F-4D97-AF65-F5344CB8AC3E}">
        <p14:creationId xmlns:p14="http://schemas.microsoft.com/office/powerpoint/2010/main" val="34444311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Definitionen</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uppieren 2"/>
          <p:cNvGrpSpPr/>
          <p:nvPr/>
        </p:nvGrpSpPr>
        <p:grpSpPr>
          <a:xfrm>
            <a:off x="526211" y="1224951"/>
            <a:ext cx="11000387" cy="2934063"/>
            <a:chOff x="526211" y="1224951"/>
            <a:chExt cx="11000387" cy="2934063"/>
          </a:xfrm>
        </p:grpSpPr>
        <p:sp>
          <p:nvSpPr>
            <p:cNvPr id="14" name="Textfeld 13"/>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Ordnen Sie die folgenden Merkmale den jeweiligen Begriffen zu.</a:t>
              </a:r>
            </a:p>
          </p:txBody>
        </p:sp>
        <p:grpSp>
          <p:nvGrpSpPr>
            <p:cNvPr id="16" name="Gruppieren 15"/>
            <p:cNvGrpSpPr/>
            <p:nvPr/>
          </p:nvGrpSpPr>
          <p:grpSpPr>
            <a:xfrm>
              <a:off x="1526377" y="1912245"/>
              <a:ext cx="10000221" cy="2246769"/>
              <a:chOff x="1552754" y="1604514"/>
              <a:chExt cx="10000221" cy="2246769"/>
            </a:xfrm>
          </p:grpSpPr>
          <p:sp>
            <p:nvSpPr>
              <p:cNvPr id="17" name="Textfeld 16"/>
              <p:cNvSpPr txBox="1"/>
              <p:nvPr/>
            </p:nvSpPr>
            <p:spPr>
              <a:xfrm>
                <a:off x="1552754" y="1604514"/>
                <a:ext cx="2301085" cy="2246769"/>
              </a:xfrm>
              <a:prstGeom prst="rect">
                <a:avLst/>
              </a:prstGeom>
              <a:noFill/>
            </p:spPr>
            <p:txBody>
              <a:bodyPr wrap="square" rtlCol="0">
                <a:spAutoFit/>
              </a:bodyPr>
              <a:lstStyle/>
              <a:p>
                <a:r>
                  <a:rPr lang="de-DE" sz="2000" b="1" dirty="0">
                    <a:solidFill>
                      <a:srgbClr val="82102D"/>
                    </a:solidFill>
                    <a:latin typeface="Calibri" panose="020F0502020204030204"/>
                  </a:rPr>
                  <a:t>Begriff</a:t>
                </a:r>
              </a:p>
              <a:p>
                <a:endParaRPr lang="de-DE" sz="2000" b="1" dirty="0">
                  <a:solidFill>
                    <a:srgbClr val="82102D"/>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Wandlungsfähigkeit</a:t>
                </a:r>
              </a:p>
              <a:p>
                <a:endParaRPr lang="de-DE" sz="2000" dirty="0">
                  <a:solidFill>
                    <a:prstClr val="black"/>
                  </a:solidFill>
                  <a:latin typeface="Calibri" panose="020F0502020204030204"/>
                </a:endParaRPr>
              </a:p>
              <a:p>
                <a:endParaRPr lang="de-DE" sz="2000" dirty="0">
                  <a:solidFill>
                    <a:prstClr val="black"/>
                  </a:solidFill>
                  <a:latin typeface="Calibri" panose="020F0502020204030204"/>
                </a:endParaRPr>
              </a:p>
              <a:p>
                <a:r>
                  <a:rPr lang="de-DE" sz="2000" dirty="0">
                    <a:solidFill>
                      <a:prstClr val="black"/>
                    </a:solidFill>
                    <a:latin typeface="Calibri" panose="020F0502020204030204"/>
                  </a:rPr>
                  <a:t>Flexibilität</a:t>
                </a:r>
              </a:p>
            </p:txBody>
          </p:sp>
          <p:sp>
            <p:nvSpPr>
              <p:cNvPr id="18" name="Textfeld 17"/>
              <p:cNvSpPr txBox="1"/>
              <p:nvPr/>
            </p:nvSpPr>
            <p:spPr>
              <a:xfrm>
                <a:off x="6627202" y="1608382"/>
                <a:ext cx="4925773" cy="2215991"/>
              </a:xfrm>
              <a:prstGeom prst="rect">
                <a:avLst/>
              </a:prstGeom>
              <a:noFill/>
            </p:spPr>
            <p:txBody>
              <a:bodyPr wrap="square" rtlCol="0">
                <a:spAutoFit/>
              </a:bodyPr>
              <a:lstStyle/>
              <a:p>
                <a:r>
                  <a:rPr lang="de-DE" sz="2000" b="1" dirty="0">
                    <a:solidFill>
                      <a:srgbClr val="82102D"/>
                    </a:solidFill>
                    <a:latin typeface="Calibri" panose="020F0502020204030204"/>
                  </a:rPr>
                  <a:t>Merkmale</a:t>
                </a:r>
              </a:p>
              <a:p>
                <a:endParaRPr lang="de-DE" dirty="0">
                  <a:solidFill>
                    <a:prstClr val="black"/>
                  </a:solidFill>
                  <a:latin typeface="Calibri" panose="020F0502020204030204"/>
                </a:endParaRPr>
              </a:p>
              <a:p>
                <a:endParaRPr lang="de-DE" sz="1600" dirty="0">
                  <a:solidFill>
                    <a:prstClr val="black"/>
                  </a:solidFill>
                  <a:latin typeface="Calibri" panose="020F0502020204030204"/>
                </a:endParaRPr>
              </a:p>
              <a:p>
                <a:r>
                  <a:rPr lang="de-DE" sz="1400" dirty="0">
                    <a:solidFill>
                      <a:prstClr val="black"/>
                    </a:solidFill>
                    <a:latin typeface="Calibri" panose="020F0502020204030204"/>
                  </a:rPr>
                  <a:t>Anpassung an Veränderungen über einen vordefinierten Spielraum hinweg.</a:t>
                </a:r>
              </a:p>
              <a:p>
                <a:endParaRPr lang="de-DE" sz="1400" dirty="0">
                  <a:solidFill>
                    <a:prstClr val="black"/>
                  </a:solidFill>
                  <a:latin typeface="Calibri" panose="020F0502020204030204"/>
                </a:endParaRPr>
              </a:p>
              <a:p>
                <a:endParaRPr lang="de-DE" sz="1400" dirty="0">
                  <a:solidFill>
                    <a:prstClr val="black"/>
                  </a:solidFill>
                  <a:latin typeface="Calibri" panose="020F0502020204030204"/>
                </a:endParaRPr>
              </a:p>
              <a:p>
                <a:endParaRPr lang="de-DE" sz="1400" dirty="0">
                  <a:solidFill>
                    <a:prstClr val="black"/>
                  </a:solidFill>
                  <a:latin typeface="Calibri" panose="020F0502020204030204"/>
                </a:endParaRPr>
              </a:p>
              <a:p>
                <a:r>
                  <a:rPr lang="de-DE" sz="1400" dirty="0">
                    <a:solidFill>
                      <a:prstClr val="black"/>
                    </a:solidFill>
                    <a:latin typeface="Calibri" panose="020F0502020204030204"/>
                  </a:rPr>
                  <a:t>skalierbar in festgelegten Korridoren</a:t>
                </a:r>
              </a:p>
            </p:txBody>
          </p:sp>
        </p:grpSp>
      </p:grpSp>
      <p:cxnSp>
        <p:nvCxnSpPr>
          <p:cNvPr id="19" name="Gerader Verbinder 18"/>
          <p:cNvCxnSpPr>
            <a:stCxn id="17" idx="3"/>
          </p:cNvCxnSpPr>
          <p:nvPr/>
        </p:nvCxnSpPr>
        <p:spPr bwMode="auto">
          <a:xfrm flipV="1">
            <a:off x="3827462" y="3033713"/>
            <a:ext cx="2700338" cy="1917"/>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5" name="Gerader Verbinder 24"/>
          <p:cNvCxnSpPr/>
          <p:nvPr/>
        </p:nvCxnSpPr>
        <p:spPr bwMode="auto">
          <a:xfrm>
            <a:off x="3827463" y="3968750"/>
            <a:ext cx="2700337"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053815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Projektmanagement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923877"/>
          </a:xfrm>
          <a:prstGeom prst="rect">
            <a:avLst/>
          </a:prstGeom>
          <a:noFill/>
        </p:spPr>
        <p:txBody>
          <a:bodyPr wrap="square" rtlCol="0">
            <a:spAutoFit/>
          </a:bodyPr>
          <a:lstStyle/>
          <a:p>
            <a:r>
              <a:rPr lang="de-DE" sz="2000" b="1" dirty="0">
                <a:solidFill>
                  <a:srgbClr val="82102D"/>
                </a:solidFill>
                <a:latin typeface="Calibri" panose="020F0502020204030204"/>
              </a:rPr>
              <a:t>Markieren Sie die zutreffenden Aussagen.</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Die Projektdefinition, -planung, -durchführung sowie der Projektabschluss sind Aufgabenbereiche des Projektmanagements.</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Im Rahmen des Projektabschlusses wird der zeitliche Rahmen des  Projekts festgelegt.</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Während der Projektdurchführung wird eine Projektdokumentation erstellt.</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Innerhalb der Projektplanung werden die Projektphasen einschließlich ihrer Ergebnisse beschrieben.</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Hauptziel des Projektmanagements ist die termin- und kostengerechte Abwicklung des Projekts. </a:t>
            </a:r>
          </a:p>
        </p:txBody>
      </p:sp>
    </p:spTree>
    <p:extLst>
      <p:ext uri="{BB962C8B-B14F-4D97-AF65-F5344CB8AC3E}">
        <p14:creationId xmlns:p14="http://schemas.microsoft.com/office/powerpoint/2010/main" val="3466862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Übersicht</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36" name="Abgerundetes Rechteck 35"/>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grpSp>
        <p:nvGrpSpPr>
          <p:cNvPr id="6" name="Gruppieren 5"/>
          <p:cNvGrpSpPr/>
          <p:nvPr/>
        </p:nvGrpSpPr>
        <p:grpSpPr>
          <a:xfrm>
            <a:off x="334963" y="1693192"/>
            <a:ext cx="7561262" cy="4399634"/>
            <a:chOff x="334963" y="1693191"/>
            <a:chExt cx="7561262" cy="4804873"/>
          </a:xfrm>
        </p:grpSpPr>
        <p:grpSp>
          <p:nvGrpSpPr>
            <p:cNvPr id="3" name="Gruppieren 2"/>
            <p:cNvGrpSpPr/>
            <p:nvPr/>
          </p:nvGrpSpPr>
          <p:grpSpPr>
            <a:xfrm>
              <a:off x="334963" y="1693191"/>
              <a:ext cx="7561262" cy="4399634"/>
              <a:chOff x="334963" y="1773238"/>
              <a:chExt cx="7561262" cy="4751387"/>
            </a:xfrm>
          </p:grpSpPr>
          <p:grpSp>
            <p:nvGrpSpPr>
              <p:cNvPr id="5" name="Gruppieren 4"/>
              <p:cNvGrpSpPr/>
              <p:nvPr/>
            </p:nvGrpSpPr>
            <p:grpSpPr>
              <a:xfrm>
                <a:off x="334963" y="1773238"/>
                <a:ext cx="7561262" cy="4319587"/>
                <a:chOff x="334963" y="1773238"/>
                <a:chExt cx="7561262" cy="4319587"/>
              </a:xfrm>
            </p:grpSpPr>
            <p:grpSp>
              <p:nvGrpSpPr>
                <p:cNvPr id="8" name="Gruppieren 7"/>
                <p:cNvGrpSpPr/>
                <p:nvPr/>
              </p:nvGrpSpPr>
              <p:grpSpPr>
                <a:xfrm>
                  <a:off x="334963" y="4437063"/>
                  <a:ext cx="7561262" cy="792163"/>
                  <a:chOff x="334963" y="5300663"/>
                  <a:chExt cx="7561262" cy="792163"/>
                </a:xfrm>
              </p:grpSpPr>
              <p:sp>
                <p:nvSpPr>
                  <p:cNvPr id="31" name="Abgerundetes Rechteck 30"/>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6</a:t>
                    </a:r>
                  </a:p>
                </p:txBody>
              </p:sp>
              <p:sp>
                <p:nvSpPr>
                  <p:cNvPr id="32" name="Abgerundetes Rechteck 31"/>
                  <p:cNvSpPr/>
                  <p:nvPr/>
                </p:nvSpPr>
                <p:spPr>
                  <a:xfrm>
                    <a:off x="911225" y="5300663"/>
                    <a:ext cx="6985000" cy="360362"/>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b="0" i="0" u="none" strike="noStrike" kern="0" cap="none" spc="0" normalizeH="0" baseline="0" noProof="0" dirty="0" smtClean="0">
                        <a:ln>
                          <a:noFill/>
                        </a:ln>
                        <a:solidFill>
                          <a:schemeClr val="bg1"/>
                        </a:solidFill>
                        <a:effectLst/>
                        <a:uLnTx/>
                        <a:uFillTx/>
                        <a:latin typeface="Calibri" panose="020F0502020204030204"/>
                        <a:ea typeface="+mn-ea"/>
                        <a:cs typeface="+mn-cs"/>
                      </a:rPr>
                      <a:t>Veränderungstreiber der Fabrik</a:t>
                    </a:r>
                    <a:endParaRPr kumimoji="0" lang="de-DE"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sp>
                <p:nvSpPr>
                  <p:cNvPr id="33" name="Abgerundetes Rechteck 32"/>
                  <p:cNvSpPr/>
                  <p:nvPr/>
                </p:nvSpPr>
                <p:spPr>
                  <a:xfrm>
                    <a:off x="911225" y="5734050"/>
                    <a:ext cx="6985000" cy="358776"/>
                  </a:xfrm>
                  <a:prstGeom prst="roundRect">
                    <a:avLst/>
                  </a:prstGeom>
                  <a:solidFill>
                    <a:srgbClr val="AC6E7B"/>
                  </a:solidFill>
                  <a:ln w="12700" cap="flat" cmpd="sng" algn="ctr">
                    <a:noFill/>
                    <a:prstDash val="solid"/>
                    <a:miter lim="800000"/>
                  </a:ln>
                  <a:effectLst/>
                </p:spPr>
                <p:txBody>
                  <a:bodyPr rtlCol="0" anchor="ctr"/>
                  <a:lstStyle/>
                  <a:p>
                    <a:pPr>
                      <a:defRPr/>
                    </a:pPr>
                    <a:r>
                      <a:rPr lang="de-DE" kern="0" dirty="0" smtClean="0">
                        <a:solidFill>
                          <a:schemeClr val="bg1"/>
                        </a:solidFill>
                        <a:latin typeface="Calibri" panose="020F0502020204030204"/>
                      </a:rPr>
                      <a:t>Charakterisierung eines Fabrikplanungsprojektes</a:t>
                    </a:r>
                    <a:endParaRPr lang="de-DE" kern="0" dirty="0">
                      <a:solidFill>
                        <a:schemeClr val="bg1"/>
                      </a:solidFill>
                      <a:latin typeface="Calibri" panose="020F0502020204030204"/>
                    </a:endParaRPr>
                  </a:p>
                </p:txBody>
              </p:sp>
              <p:sp>
                <p:nvSpPr>
                  <p:cNvPr id="34" name="Abgerundetes Rechteck 33"/>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9" name="Gruppieren 8"/>
                <p:cNvGrpSpPr/>
                <p:nvPr/>
              </p:nvGrpSpPr>
              <p:grpSpPr>
                <a:xfrm>
                  <a:off x="334963" y="1773238"/>
                  <a:ext cx="7561262" cy="863600"/>
                  <a:chOff x="334963" y="5229225"/>
                  <a:chExt cx="7561262" cy="863600"/>
                </a:xfrm>
              </p:grpSpPr>
              <p:sp>
                <p:nvSpPr>
                  <p:cNvPr id="27" name="Abgerundetes Rechteck 26"/>
                  <p:cNvSpPr/>
                  <p:nvPr/>
                </p:nvSpPr>
                <p:spPr>
                  <a:xfrm>
                    <a:off x="334963" y="5229225"/>
                    <a:ext cx="504825" cy="431800"/>
                  </a:xfrm>
                  <a:prstGeom prst="roundRect">
                    <a:avLst/>
                  </a:prstGeom>
                  <a:solidFill>
                    <a:srgbClr val="740D21"/>
                  </a:solidFill>
                  <a:ln w="12700" cap="flat" cmpd="sng" algn="ctr">
                    <a:noFill/>
                    <a:prstDash val="solid"/>
                    <a:miter lim="800000"/>
                  </a:ln>
                  <a:effectLst/>
                </p:spPr>
                <p:txBody>
                  <a:bodyPr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Nr.</a:t>
                    </a:r>
                  </a:p>
                </p:txBody>
              </p:sp>
              <p:sp>
                <p:nvSpPr>
                  <p:cNvPr id="28" name="Abgerundetes Rechteck 27"/>
                  <p:cNvSpPr/>
                  <p:nvPr/>
                </p:nvSpPr>
                <p:spPr>
                  <a:xfrm>
                    <a:off x="911225" y="5229225"/>
                    <a:ext cx="6985000" cy="431800"/>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Thema</a:t>
                    </a:r>
                  </a:p>
                </p:txBody>
              </p:sp>
              <p:sp>
                <p:nvSpPr>
                  <p:cNvPr id="29" name="Abgerundetes Rechteck 28"/>
                  <p:cNvSpPr/>
                  <p:nvPr/>
                </p:nvSpPr>
                <p:spPr>
                  <a:xfrm>
                    <a:off x="911225" y="5734050"/>
                    <a:ext cx="6985000" cy="358775"/>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prstClr val="white"/>
                        </a:solidFill>
                        <a:effectLst/>
                        <a:uLnTx/>
                        <a:uFillTx/>
                        <a:latin typeface="Calibri" panose="020F0502020204030204"/>
                        <a:ea typeface="+mn-ea"/>
                        <a:cs typeface="+mn-cs"/>
                      </a:rPr>
                      <a:t>Fabrik</a:t>
                    </a:r>
                    <a:r>
                      <a:rPr kumimoji="0" lang="de-DE" sz="1800" b="0" i="0" u="none" strike="noStrike" kern="0" cap="none" spc="0" normalizeH="0" noProof="0" dirty="0" smtClean="0">
                        <a:ln>
                          <a:noFill/>
                        </a:ln>
                        <a:solidFill>
                          <a:prstClr val="white"/>
                        </a:solidFill>
                        <a:effectLst/>
                        <a:uLnTx/>
                        <a:uFillTx/>
                        <a:latin typeface="Calibri" panose="020F0502020204030204"/>
                        <a:ea typeface="+mn-ea"/>
                        <a:cs typeface="+mn-cs"/>
                      </a:rPr>
                      <a:t> – Was wird darunter verstanden?</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0" name="Abgerundetes Rechteck 29"/>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0" name="Gruppieren 9"/>
                <p:cNvGrpSpPr/>
                <p:nvPr/>
              </p:nvGrpSpPr>
              <p:grpSpPr>
                <a:xfrm>
                  <a:off x="334963" y="2709863"/>
                  <a:ext cx="7561262" cy="1655762"/>
                  <a:chOff x="334963" y="4437063"/>
                  <a:chExt cx="7561262" cy="1655762"/>
                </a:xfrm>
              </p:grpSpPr>
              <p:grpSp>
                <p:nvGrpSpPr>
                  <p:cNvPr id="17" name="Gruppieren 16"/>
                  <p:cNvGrpSpPr/>
                  <p:nvPr/>
                </p:nvGrpSpPr>
                <p:grpSpPr>
                  <a:xfrm>
                    <a:off x="334963" y="4437063"/>
                    <a:ext cx="7561262" cy="792162"/>
                    <a:chOff x="334963" y="5300663"/>
                    <a:chExt cx="7561262" cy="792162"/>
                  </a:xfrm>
                </p:grpSpPr>
                <p:sp>
                  <p:nvSpPr>
                    <p:cNvPr id="23" name="Abgerundetes Rechteck 22"/>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24" name="Abgerundetes Rechteck 23"/>
                    <p:cNvSpPr/>
                    <p:nvPr/>
                  </p:nvSpPr>
                  <p:spPr>
                    <a:xfrm>
                      <a:off x="911225" y="5300663"/>
                      <a:ext cx="6985000" cy="360362"/>
                    </a:xfrm>
                    <a:prstGeom prst="roundRect">
                      <a:avLst/>
                    </a:prstGeom>
                    <a:solidFill>
                      <a:srgbClr val="AC6E7B"/>
                    </a:solidFill>
                    <a:ln w="12700" cap="flat" cmpd="sng" algn="ctr">
                      <a:noFill/>
                      <a:prstDash val="solid"/>
                      <a:miter lim="800000"/>
                    </a:ln>
                    <a:effectLst/>
                  </p:spPr>
                  <p:txBody>
                    <a:bodyPr rtlCol="0" anchor="ctr"/>
                    <a:lstStyle/>
                    <a:p>
                      <a:pPr lvl="0">
                        <a:defRPr/>
                      </a:pPr>
                      <a:r>
                        <a:rPr lang="de-DE" kern="0" dirty="0">
                          <a:solidFill>
                            <a:prstClr val="white"/>
                          </a:solidFill>
                          <a:latin typeface="Calibri" panose="020F0502020204030204"/>
                        </a:rPr>
                        <a:t>Fabrikplanung - Begriffsdefinition</a:t>
                      </a:r>
                    </a:p>
                  </p:txBody>
                </p:sp>
                <p:sp>
                  <p:nvSpPr>
                    <p:cNvPr id="25" name="Abgerundetes Rechteck 24"/>
                    <p:cNvSpPr/>
                    <p:nvPr/>
                  </p:nvSpPr>
                  <p:spPr>
                    <a:xfrm>
                      <a:off x="911225" y="5734050"/>
                      <a:ext cx="6985000" cy="358775"/>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prstClr val="white"/>
                          </a:solidFill>
                          <a:effectLst/>
                          <a:uLnTx/>
                          <a:uFillTx/>
                          <a:latin typeface="Calibri" panose="020F0502020204030204"/>
                          <a:ea typeface="+mn-ea"/>
                          <a:cs typeface="+mn-cs"/>
                        </a:rPr>
                        <a:t>Eigenschaften</a:t>
                      </a:r>
                      <a:r>
                        <a:rPr kumimoji="0" lang="de-DE" sz="1800" b="0" i="0" u="none" strike="noStrike" kern="0" cap="none" spc="0" normalizeH="0" noProof="0" dirty="0" smtClean="0">
                          <a:ln>
                            <a:noFill/>
                          </a:ln>
                          <a:solidFill>
                            <a:prstClr val="white"/>
                          </a:solidFill>
                          <a:effectLst/>
                          <a:uLnTx/>
                          <a:uFillTx/>
                          <a:latin typeface="Calibri" panose="020F0502020204030204"/>
                          <a:ea typeface="+mn-ea"/>
                          <a:cs typeface="+mn-cs"/>
                        </a:rPr>
                        <a:t> einer Fabrik als System</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6" name="Abgerundetes Rechteck 25"/>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8" name="Gruppieren 17"/>
                  <p:cNvGrpSpPr/>
                  <p:nvPr/>
                </p:nvGrpSpPr>
                <p:grpSpPr>
                  <a:xfrm>
                    <a:off x="334963" y="5300663"/>
                    <a:ext cx="7561262" cy="792162"/>
                    <a:chOff x="334963" y="5300663"/>
                    <a:chExt cx="7561262" cy="792162"/>
                  </a:xfrm>
                </p:grpSpPr>
                <p:sp>
                  <p:nvSpPr>
                    <p:cNvPr id="19" name="Abgerundetes Rechteck 18"/>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20" name="Abgerundetes Rechteck 19"/>
                    <p:cNvSpPr/>
                    <p:nvPr/>
                  </p:nvSpPr>
                  <p:spPr>
                    <a:xfrm>
                      <a:off x="911225" y="5300663"/>
                      <a:ext cx="6985000" cy="360362"/>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prstClr val="white"/>
                          </a:solidFill>
                          <a:effectLst/>
                          <a:uLnTx/>
                          <a:uFillTx/>
                          <a:latin typeface="Calibri" panose="020F0502020204030204"/>
                          <a:ea typeface="+mn-ea"/>
                          <a:cs typeface="+mn-cs"/>
                        </a:rPr>
                        <a:t>Fabrikplanungsziele</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Abgerundetes Rechteck 20"/>
                    <p:cNvSpPr/>
                    <p:nvPr/>
                  </p:nvSpPr>
                  <p:spPr>
                    <a:xfrm>
                      <a:off x="911225" y="5734050"/>
                      <a:ext cx="6985000" cy="358775"/>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prstClr val="white"/>
                          </a:solidFill>
                          <a:effectLst/>
                          <a:uLnTx/>
                          <a:uFillTx/>
                          <a:latin typeface="Calibri" panose="020F0502020204030204"/>
                          <a:ea typeface="+mn-ea"/>
                          <a:cs typeface="+mn-cs"/>
                        </a:rPr>
                        <a:t>Fabriktypen</a:t>
                      </a:r>
                      <a:r>
                        <a:rPr kumimoji="0" lang="de-DE" sz="1800" b="0" i="0" u="none" strike="noStrike" kern="0" cap="none" spc="0" normalizeH="0" noProof="0" dirty="0" smtClean="0">
                          <a:ln>
                            <a:noFill/>
                          </a:ln>
                          <a:solidFill>
                            <a:prstClr val="white"/>
                          </a:solidFill>
                          <a:effectLst/>
                          <a:uLnTx/>
                          <a:uFillTx/>
                          <a:latin typeface="Calibri" panose="020F0502020204030204"/>
                          <a:ea typeface="+mn-ea"/>
                          <a:cs typeface="+mn-cs"/>
                        </a:rPr>
                        <a:t> aus Kundensicht</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2" name="Abgerundetes Rechteck 21"/>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5</a:t>
                      </a:r>
                    </a:p>
                  </p:txBody>
                </p:sp>
              </p:grpSp>
            </p:grpSp>
            <p:grpSp>
              <p:nvGrpSpPr>
                <p:cNvPr id="11" name="Gruppieren 10"/>
                <p:cNvGrpSpPr/>
                <p:nvPr/>
              </p:nvGrpSpPr>
              <p:grpSpPr>
                <a:xfrm>
                  <a:off x="334963" y="5300663"/>
                  <a:ext cx="7561262" cy="792162"/>
                  <a:chOff x="334963" y="5300663"/>
                  <a:chExt cx="7561262" cy="792162"/>
                </a:xfrm>
              </p:grpSpPr>
              <p:sp>
                <p:nvSpPr>
                  <p:cNvPr id="12" name="Abgerundetes Rechteck 11"/>
                  <p:cNvSpPr/>
                  <p:nvPr/>
                </p:nvSpPr>
                <p:spPr>
                  <a:xfrm>
                    <a:off x="334963" y="5300663"/>
                    <a:ext cx="504825" cy="360362"/>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8</a:t>
                    </a:r>
                  </a:p>
                </p:txBody>
              </p:sp>
              <p:sp>
                <p:nvSpPr>
                  <p:cNvPr id="13" name="Abgerundetes Rechteck 12"/>
                  <p:cNvSpPr/>
                  <p:nvPr/>
                </p:nvSpPr>
                <p:spPr>
                  <a:xfrm>
                    <a:off x="911225" y="5300663"/>
                    <a:ext cx="6985000" cy="360362"/>
                  </a:xfrm>
                  <a:prstGeom prst="roundRect">
                    <a:avLst/>
                  </a:prstGeom>
                  <a:solidFill>
                    <a:srgbClr val="AC6E7B"/>
                  </a:solidFill>
                  <a:ln w="12700" cap="flat" cmpd="sng" algn="ctr">
                    <a:noFill/>
                    <a:prstDash val="solid"/>
                    <a:miter lim="800000"/>
                  </a:ln>
                  <a:effectLst/>
                </p:spPr>
                <p:txBody>
                  <a:bodyPr rtlCol="0" anchor="ctr"/>
                  <a:lstStyle/>
                  <a:p>
                    <a:pPr>
                      <a:defRPr/>
                    </a:pPr>
                    <a:r>
                      <a:rPr lang="de-DE" kern="0" dirty="0" smtClean="0">
                        <a:solidFill>
                          <a:prstClr val="white"/>
                        </a:solidFill>
                        <a:latin typeface="Calibri" panose="020F0502020204030204"/>
                      </a:rPr>
                      <a:t>Planungsfälle</a:t>
                    </a:r>
                    <a:endParaRPr lang="de-DE" kern="0" dirty="0">
                      <a:solidFill>
                        <a:prstClr val="white"/>
                      </a:solidFill>
                      <a:latin typeface="Calibri" panose="020F0502020204030204"/>
                    </a:endParaRPr>
                  </a:p>
                </p:txBody>
              </p:sp>
              <p:sp>
                <p:nvSpPr>
                  <p:cNvPr id="14" name="Abgerundetes Rechteck 13"/>
                  <p:cNvSpPr/>
                  <p:nvPr/>
                </p:nvSpPr>
                <p:spPr>
                  <a:xfrm>
                    <a:off x="911225" y="5734050"/>
                    <a:ext cx="6985000" cy="358775"/>
                  </a:xfrm>
                  <a:prstGeom prst="roundRect">
                    <a:avLst/>
                  </a:prstGeom>
                  <a:solidFill>
                    <a:srgbClr val="AC6E7B"/>
                  </a:solidFill>
                  <a:ln w="12700" cap="flat" cmpd="sng" algn="ctr">
                    <a:noFill/>
                    <a:prstDash val="solid"/>
                    <a:miter lim="800000"/>
                  </a:ln>
                  <a:effectLst/>
                </p:spPr>
                <p:txBody>
                  <a:bodyPr rtlCol="0" anchor="ctr"/>
                  <a:lstStyle/>
                  <a:p>
                    <a:pPr lvl="0">
                      <a:defRPr/>
                    </a:pPr>
                    <a:r>
                      <a:rPr lang="de-DE" kern="0" dirty="0">
                        <a:solidFill>
                          <a:prstClr val="white"/>
                        </a:solidFill>
                        <a:latin typeface="Calibri" panose="020F0502020204030204"/>
                      </a:rPr>
                      <a:t>Fabrikplanungsprozess nach VDI 5200</a:t>
                    </a:r>
                  </a:p>
                </p:txBody>
              </p:sp>
              <p:sp>
                <p:nvSpPr>
                  <p:cNvPr id="16" name="Abgerundetes Rechteck 15"/>
                  <p:cNvSpPr/>
                  <p:nvPr/>
                </p:nvSpPr>
                <p:spPr>
                  <a:xfrm>
                    <a:off x="334963" y="57340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9</a:t>
                    </a:r>
                  </a:p>
                </p:txBody>
              </p:sp>
            </p:grpSp>
          </p:grpSp>
          <p:grpSp>
            <p:nvGrpSpPr>
              <p:cNvPr id="2" name="Gruppieren 1"/>
              <p:cNvGrpSpPr/>
              <p:nvPr/>
            </p:nvGrpSpPr>
            <p:grpSpPr>
              <a:xfrm>
                <a:off x="334963" y="6165850"/>
                <a:ext cx="7561262" cy="358775"/>
                <a:chOff x="487363" y="5886450"/>
                <a:chExt cx="7561262" cy="358775"/>
              </a:xfrm>
            </p:grpSpPr>
            <p:sp>
              <p:nvSpPr>
                <p:cNvPr id="35" name="Abgerundetes Rechteck 34"/>
                <p:cNvSpPr/>
                <p:nvPr/>
              </p:nvSpPr>
              <p:spPr>
                <a:xfrm>
                  <a:off x="1063625" y="5886450"/>
                  <a:ext cx="6985000" cy="358775"/>
                </a:xfrm>
                <a:prstGeom prst="roundRect">
                  <a:avLst/>
                </a:prstGeom>
                <a:solidFill>
                  <a:srgbClr val="AC6E7B"/>
                </a:solidFill>
                <a:ln w="12700" cap="flat" cmpd="sng" algn="ctr">
                  <a:noFill/>
                  <a:prstDash val="solid"/>
                  <a:miter lim="800000"/>
                </a:ln>
                <a:effectLst/>
              </p:spPr>
              <p:txBody>
                <a:bodyPr rtlCol="0" anchor="ctr"/>
                <a:lstStyle/>
                <a:p>
                  <a:pPr lvl="0">
                    <a:defRPr/>
                  </a:pPr>
                  <a:r>
                    <a:rPr lang="de-DE" kern="0" dirty="0">
                      <a:solidFill>
                        <a:prstClr val="white"/>
                      </a:solidFill>
                      <a:latin typeface="Calibri" panose="020F0502020204030204"/>
                    </a:rPr>
                    <a:t>Projektmanagement</a:t>
                  </a:r>
                </a:p>
              </p:txBody>
            </p:sp>
            <p:sp>
              <p:nvSpPr>
                <p:cNvPr id="38" name="Abgerundetes Rechteck 37"/>
                <p:cNvSpPr/>
                <p:nvPr/>
              </p:nvSpPr>
              <p:spPr>
                <a:xfrm>
                  <a:off x="487363" y="5886450"/>
                  <a:ext cx="504825" cy="358775"/>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kern="0" dirty="0" smtClean="0">
                      <a:solidFill>
                        <a:prstClr val="white"/>
                      </a:solidFill>
                      <a:latin typeface="Calibri" panose="020F0502020204030204"/>
                    </a:rPr>
                    <a:t>10</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4" name="Gruppieren 3"/>
            <p:cNvGrpSpPr/>
            <p:nvPr/>
          </p:nvGrpSpPr>
          <p:grpSpPr>
            <a:xfrm>
              <a:off x="334963" y="6165850"/>
              <a:ext cx="7561262" cy="332214"/>
              <a:chOff x="487363" y="5913011"/>
              <a:chExt cx="7561262" cy="332214"/>
            </a:xfrm>
          </p:grpSpPr>
          <p:sp>
            <p:nvSpPr>
              <p:cNvPr id="39" name="Abgerundetes Rechteck 38"/>
              <p:cNvSpPr/>
              <p:nvPr/>
            </p:nvSpPr>
            <p:spPr>
              <a:xfrm>
                <a:off x="1063625" y="5913011"/>
                <a:ext cx="6985000" cy="332214"/>
              </a:xfrm>
              <a:prstGeom prst="roundRect">
                <a:avLst/>
              </a:prstGeom>
              <a:solidFill>
                <a:srgbClr val="AC6E7B"/>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Quiz</a:t>
                </a:r>
              </a:p>
            </p:txBody>
          </p:sp>
          <p:sp>
            <p:nvSpPr>
              <p:cNvPr id="40" name="Abgerundetes Rechteck 39"/>
              <p:cNvSpPr/>
              <p:nvPr/>
            </p:nvSpPr>
            <p:spPr>
              <a:xfrm>
                <a:off x="487363" y="5913011"/>
                <a:ext cx="504825" cy="332214"/>
              </a:xfrm>
              <a:prstGeom prst="roundRect">
                <a:avLst/>
              </a:prstGeom>
              <a:solidFill>
                <a:srgbClr val="740D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kern="0" dirty="0" smtClean="0">
                    <a:solidFill>
                      <a:prstClr val="white"/>
                    </a:solidFill>
                    <a:latin typeface="Calibri" panose="020F0502020204030204"/>
                  </a:rPr>
                  <a:t>11</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22905319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5098211" cy="584775"/>
          </a:xfrm>
          <a:prstGeom prst="rect">
            <a:avLst/>
          </a:prstGeom>
          <a:noFill/>
        </p:spPr>
        <p:txBody>
          <a:bodyPr wrap="square" rtlCol="0">
            <a:spAutoFit/>
          </a:bodyPr>
          <a:lstStyle/>
          <a:p>
            <a:r>
              <a:rPr lang="de-DE" sz="3200" b="1" dirty="0">
                <a:solidFill>
                  <a:prstClr val="black"/>
                </a:solidFill>
                <a:latin typeface="Calibri" panose="020F0502020204030204"/>
              </a:rPr>
              <a:t>Projektmanagement</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923877"/>
          </a:xfrm>
          <a:prstGeom prst="rect">
            <a:avLst/>
          </a:prstGeom>
          <a:noFill/>
        </p:spPr>
        <p:txBody>
          <a:bodyPr wrap="square" rtlCol="0">
            <a:spAutoFit/>
          </a:bodyPr>
          <a:lstStyle/>
          <a:p>
            <a:r>
              <a:rPr lang="de-DE" sz="2000" b="1" dirty="0">
                <a:solidFill>
                  <a:srgbClr val="82102D"/>
                </a:solidFill>
                <a:latin typeface="Calibri" panose="020F0502020204030204"/>
              </a:rPr>
              <a:t>Markieren Sie die zutreffenden Aussagen.</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þ"/>
            </a:pPr>
            <a:r>
              <a:rPr lang="de-DE" dirty="0">
                <a:solidFill>
                  <a:prstClr val="black"/>
                </a:solidFill>
                <a:latin typeface="Calibri" panose="020F0502020204030204"/>
              </a:rPr>
              <a:t>Die Projektdefinition, -planung, -durchführung sowie der Projektabschluss sind Aufgabenbereiche des Projektmanagements.</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Im Rahmen des Projektabschlusses wird der zeitliche Rahmen des  Projekts festgelegt.</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Während der Projektdurchführung wird eine Projektdokumentation erstellt.</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Innerhalb der Projektplanung werden die Projektphasen einschließlich ihrer Ergebnisse beschrieben.</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Hauptziel des Projektmanagements ist die termin- und kostengerechte Abwicklung des Projekts. </a:t>
            </a:r>
          </a:p>
        </p:txBody>
      </p:sp>
    </p:spTree>
    <p:extLst>
      <p:ext uri="{BB962C8B-B14F-4D97-AF65-F5344CB8AC3E}">
        <p14:creationId xmlns:p14="http://schemas.microsoft.com/office/powerpoint/2010/main" val="7613130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r>
              <a:rPr lang="de-DE" sz="3200" b="1" dirty="0">
                <a:solidFill>
                  <a:prstClr val="black"/>
                </a:solidFill>
                <a:latin typeface="Calibri" panose="020F0502020204030204"/>
              </a:rPr>
              <a:t>Fabrikplanungsprozess nach VDI 5200</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Bringen Sie die Fabrikplanungsphasen in die richtige Reihenfolge.</a:t>
            </a:r>
          </a:p>
        </p:txBody>
      </p:sp>
      <p:sp>
        <p:nvSpPr>
          <p:cNvPr id="2" name="Textfeld 1"/>
          <p:cNvSpPr txBox="1"/>
          <p:nvPr/>
        </p:nvSpPr>
        <p:spPr>
          <a:xfrm>
            <a:off x="1523999" y="1916113"/>
            <a:ext cx="3250224" cy="3000821"/>
          </a:xfrm>
          <a:prstGeom prst="rect">
            <a:avLst/>
          </a:prstGeom>
          <a:noFill/>
        </p:spPr>
        <p:txBody>
          <a:bodyPr wrap="square" rtlCol="0">
            <a:spAutoFit/>
          </a:bodyPr>
          <a:lstStyle/>
          <a:p>
            <a:pPr>
              <a:lnSpc>
                <a:spcPct val="150000"/>
              </a:lnSpc>
            </a:pPr>
            <a:r>
              <a:rPr lang="de-DE" dirty="0">
                <a:latin typeface="Calibri" panose="020F0502020204030204" pitchFamily="34" charset="0"/>
                <a:cs typeface="Calibri" panose="020F0502020204030204" pitchFamily="34" charset="0"/>
              </a:rPr>
              <a:t>1) Konzeptplanung</a:t>
            </a:r>
          </a:p>
          <a:p>
            <a:pPr>
              <a:lnSpc>
                <a:spcPct val="150000"/>
              </a:lnSpc>
            </a:pPr>
            <a:r>
              <a:rPr lang="de-DE" dirty="0">
                <a:latin typeface="Calibri" panose="020F0502020204030204" pitchFamily="34" charset="0"/>
                <a:cs typeface="Calibri" panose="020F0502020204030204" pitchFamily="34" charset="0"/>
              </a:rPr>
              <a:t>2) Grundlagenermittlung</a:t>
            </a:r>
          </a:p>
          <a:p>
            <a:pPr>
              <a:lnSpc>
                <a:spcPct val="150000"/>
              </a:lnSpc>
            </a:pPr>
            <a:r>
              <a:rPr lang="de-DE" dirty="0">
                <a:latin typeface="Calibri" panose="020F0502020204030204" pitchFamily="34" charset="0"/>
                <a:cs typeface="Calibri" panose="020F0502020204030204" pitchFamily="34" charset="0"/>
              </a:rPr>
              <a:t>3) Hochlaufbetreuung</a:t>
            </a:r>
          </a:p>
          <a:p>
            <a:pPr>
              <a:lnSpc>
                <a:spcPct val="150000"/>
              </a:lnSpc>
            </a:pPr>
            <a:r>
              <a:rPr lang="de-DE" dirty="0">
                <a:latin typeface="Calibri" panose="020F0502020204030204" pitchFamily="34" charset="0"/>
                <a:cs typeface="Calibri" panose="020F0502020204030204" pitchFamily="34" charset="0"/>
              </a:rPr>
              <a:t>4) Realisierungsvorbereitung</a:t>
            </a:r>
          </a:p>
          <a:p>
            <a:pPr>
              <a:lnSpc>
                <a:spcPct val="150000"/>
              </a:lnSpc>
            </a:pPr>
            <a:r>
              <a:rPr lang="de-DE" dirty="0">
                <a:latin typeface="Calibri" panose="020F0502020204030204" pitchFamily="34" charset="0"/>
                <a:cs typeface="Calibri" panose="020F0502020204030204" pitchFamily="34" charset="0"/>
              </a:rPr>
              <a:t>5) Zielfestlegung</a:t>
            </a:r>
          </a:p>
          <a:p>
            <a:pPr>
              <a:lnSpc>
                <a:spcPct val="150000"/>
              </a:lnSpc>
            </a:pPr>
            <a:r>
              <a:rPr lang="de-DE" dirty="0">
                <a:latin typeface="Calibri" panose="020F0502020204030204" pitchFamily="34" charset="0"/>
                <a:cs typeface="Calibri" panose="020F0502020204030204" pitchFamily="34" charset="0"/>
              </a:rPr>
              <a:t>6) Realisierungsüberwachung</a:t>
            </a:r>
          </a:p>
          <a:p>
            <a:pPr>
              <a:lnSpc>
                <a:spcPct val="150000"/>
              </a:lnSpc>
            </a:pPr>
            <a:r>
              <a:rPr lang="de-DE" dirty="0">
                <a:latin typeface="Calibri" panose="020F0502020204030204" pitchFamily="34" charset="0"/>
                <a:cs typeface="Calibri" panose="020F0502020204030204" pitchFamily="34" charset="0"/>
              </a:rPr>
              <a:t>7) Detailplanung</a:t>
            </a:r>
          </a:p>
        </p:txBody>
      </p:sp>
    </p:spTree>
    <p:extLst>
      <p:ext uri="{BB962C8B-B14F-4D97-AF65-F5344CB8AC3E}">
        <p14:creationId xmlns:p14="http://schemas.microsoft.com/office/powerpoint/2010/main" val="1850807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r>
              <a:rPr lang="de-DE" sz="3200" b="1" dirty="0">
                <a:solidFill>
                  <a:prstClr val="black"/>
                </a:solidFill>
                <a:latin typeface="Calibri" panose="020F0502020204030204"/>
              </a:rPr>
              <a:t>Fabrikplanungsprozess nach VDI 5200</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400110"/>
          </a:xfrm>
          <a:prstGeom prst="rect">
            <a:avLst/>
          </a:prstGeom>
          <a:noFill/>
        </p:spPr>
        <p:txBody>
          <a:bodyPr wrap="square" rtlCol="0">
            <a:spAutoFit/>
          </a:bodyPr>
          <a:lstStyle/>
          <a:p>
            <a:r>
              <a:rPr lang="de-DE" sz="2000" b="1" dirty="0">
                <a:solidFill>
                  <a:srgbClr val="82102D"/>
                </a:solidFill>
                <a:latin typeface="Calibri" panose="020F0502020204030204"/>
              </a:rPr>
              <a:t>Bringen Sie die Fabrikplanungsphasen in die richtige Reihenfolge.</a:t>
            </a:r>
          </a:p>
        </p:txBody>
      </p:sp>
      <p:sp>
        <p:nvSpPr>
          <p:cNvPr id="2" name="Textfeld 1"/>
          <p:cNvSpPr txBox="1"/>
          <p:nvPr/>
        </p:nvSpPr>
        <p:spPr>
          <a:xfrm>
            <a:off x="1523999" y="1916113"/>
            <a:ext cx="3250224" cy="3000821"/>
          </a:xfrm>
          <a:prstGeom prst="rect">
            <a:avLst/>
          </a:prstGeom>
          <a:noFill/>
        </p:spPr>
        <p:txBody>
          <a:bodyPr wrap="square" rtlCol="0">
            <a:spAutoFit/>
          </a:bodyPr>
          <a:lstStyle/>
          <a:p>
            <a:pPr>
              <a:lnSpc>
                <a:spcPct val="150000"/>
              </a:lnSpc>
            </a:pPr>
            <a:r>
              <a:rPr lang="de-DE" dirty="0">
                <a:latin typeface="Calibri" panose="020F0502020204030204" pitchFamily="34" charset="0"/>
                <a:cs typeface="Calibri" panose="020F0502020204030204" pitchFamily="34" charset="0"/>
              </a:rPr>
              <a:t>1) Konzeptplanung</a:t>
            </a:r>
          </a:p>
          <a:p>
            <a:pPr>
              <a:lnSpc>
                <a:spcPct val="150000"/>
              </a:lnSpc>
            </a:pPr>
            <a:r>
              <a:rPr lang="de-DE" dirty="0">
                <a:latin typeface="Calibri" panose="020F0502020204030204" pitchFamily="34" charset="0"/>
                <a:cs typeface="Calibri" panose="020F0502020204030204" pitchFamily="34" charset="0"/>
              </a:rPr>
              <a:t>2) Grundlagenermittlung</a:t>
            </a:r>
          </a:p>
          <a:p>
            <a:pPr>
              <a:lnSpc>
                <a:spcPct val="150000"/>
              </a:lnSpc>
            </a:pPr>
            <a:r>
              <a:rPr lang="de-DE" dirty="0">
                <a:latin typeface="Calibri" panose="020F0502020204030204" pitchFamily="34" charset="0"/>
                <a:cs typeface="Calibri" panose="020F0502020204030204" pitchFamily="34" charset="0"/>
              </a:rPr>
              <a:t>3) Hochlaufbetreuung</a:t>
            </a:r>
          </a:p>
          <a:p>
            <a:pPr>
              <a:lnSpc>
                <a:spcPct val="150000"/>
              </a:lnSpc>
            </a:pPr>
            <a:r>
              <a:rPr lang="de-DE" dirty="0">
                <a:latin typeface="Calibri" panose="020F0502020204030204" pitchFamily="34" charset="0"/>
                <a:cs typeface="Calibri" panose="020F0502020204030204" pitchFamily="34" charset="0"/>
              </a:rPr>
              <a:t>4) Realisierungsvorbereitung</a:t>
            </a:r>
          </a:p>
          <a:p>
            <a:pPr>
              <a:lnSpc>
                <a:spcPct val="150000"/>
              </a:lnSpc>
            </a:pPr>
            <a:r>
              <a:rPr lang="de-DE" dirty="0">
                <a:latin typeface="Calibri" panose="020F0502020204030204" pitchFamily="34" charset="0"/>
                <a:cs typeface="Calibri" panose="020F0502020204030204" pitchFamily="34" charset="0"/>
              </a:rPr>
              <a:t>5) Zielfestlegung</a:t>
            </a:r>
          </a:p>
          <a:p>
            <a:pPr>
              <a:lnSpc>
                <a:spcPct val="150000"/>
              </a:lnSpc>
            </a:pPr>
            <a:r>
              <a:rPr lang="de-DE" dirty="0">
                <a:latin typeface="Calibri" panose="020F0502020204030204" pitchFamily="34" charset="0"/>
                <a:cs typeface="Calibri" panose="020F0502020204030204" pitchFamily="34" charset="0"/>
              </a:rPr>
              <a:t>6) Realisierungsüberwachung</a:t>
            </a:r>
          </a:p>
          <a:p>
            <a:pPr>
              <a:lnSpc>
                <a:spcPct val="150000"/>
              </a:lnSpc>
            </a:pPr>
            <a:r>
              <a:rPr lang="de-DE" dirty="0">
                <a:latin typeface="Calibri" panose="020F0502020204030204" pitchFamily="34" charset="0"/>
                <a:cs typeface="Calibri" panose="020F0502020204030204" pitchFamily="34" charset="0"/>
              </a:rPr>
              <a:t>7) Detailplanung</a:t>
            </a:r>
          </a:p>
        </p:txBody>
      </p:sp>
      <p:sp>
        <p:nvSpPr>
          <p:cNvPr id="4" name="Textfeld 3"/>
          <p:cNvSpPr txBox="1"/>
          <p:nvPr/>
        </p:nvSpPr>
        <p:spPr>
          <a:xfrm>
            <a:off x="6851650" y="1916113"/>
            <a:ext cx="3421063" cy="3000821"/>
          </a:xfrm>
          <a:prstGeom prst="rect">
            <a:avLst/>
          </a:prstGeom>
          <a:noFill/>
        </p:spPr>
        <p:txBody>
          <a:bodyPr wrap="square" rtlCol="0">
            <a:spAutoFit/>
          </a:bodyPr>
          <a:lstStyle/>
          <a:p>
            <a:pPr>
              <a:lnSpc>
                <a:spcPct val="150000"/>
              </a:lnSpc>
            </a:pPr>
            <a:r>
              <a:rPr lang="de-DE" dirty="0">
                <a:latin typeface="Calibri" panose="020F0502020204030204" pitchFamily="34" charset="0"/>
                <a:cs typeface="Calibri" panose="020F0502020204030204" pitchFamily="34" charset="0"/>
              </a:rPr>
              <a:t>5) Zielfestlegung</a:t>
            </a:r>
          </a:p>
          <a:p>
            <a:pPr>
              <a:lnSpc>
                <a:spcPct val="150000"/>
              </a:lnSpc>
            </a:pPr>
            <a:r>
              <a:rPr lang="de-DE" dirty="0">
                <a:latin typeface="Calibri" panose="020F0502020204030204" pitchFamily="34" charset="0"/>
                <a:cs typeface="Calibri" panose="020F0502020204030204" pitchFamily="34" charset="0"/>
              </a:rPr>
              <a:t>2) Grundlagenermittlung</a:t>
            </a:r>
          </a:p>
          <a:p>
            <a:pPr>
              <a:lnSpc>
                <a:spcPct val="150000"/>
              </a:lnSpc>
            </a:pPr>
            <a:r>
              <a:rPr lang="de-DE" dirty="0">
                <a:latin typeface="Calibri" panose="020F0502020204030204" pitchFamily="34" charset="0"/>
                <a:cs typeface="Calibri" panose="020F0502020204030204" pitchFamily="34" charset="0"/>
              </a:rPr>
              <a:t>1) Konzeptplanung</a:t>
            </a:r>
          </a:p>
          <a:p>
            <a:pPr>
              <a:lnSpc>
                <a:spcPct val="150000"/>
              </a:lnSpc>
            </a:pPr>
            <a:r>
              <a:rPr lang="de-DE" dirty="0">
                <a:latin typeface="Calibri" panose="020F0502020204030204" pitchFamily="34" charset="0"/>
                <a:cs typeface="Calibri" panose="020F0502020204030204" pitchFamily="34" charset="0"/>
              </a:rPr>
              <a:t>7) Detailplanung</a:t>
            </a:r>
          </a:p>
          <a:p>
            <a:pPr>
              <a:lnSpc>
                <a:spcPct val="150000"/>
              </a:lnSpc>
            </a:pPr>
            <a:r>
              <a:rPr lang="de-DE" dirty="0">
                <a:latin typeface="Calibri" panose="020F0502020204030204" pitchFamily="34" charset="0"/>
                <a:cs typeface="Calibri" panose="020F0502020204030204" pitchFamily="34" charset="0"/>
              </a:rPr>
              <a:t>4) Realisierungsvorbereitung</a:t>
            </a:r>
          </a:p>
          <a:p>
            <a:pPr>
              <a:lnSpc>
                <a:spcPct val="150000"/>
              </a:lnSpc>
            </a:pPr>
            <a:r>
              <a:rPr lang="de-DE" dirty="0">
                <a:latin typeface="Calibri" panose="020F0502020204030204" pitchFamily="34" charset="0"/>
                <a:cs typeface="Calibri" panose="020F0502020204030204" pitchFamily="34" charset="0"/>
              </a:rPr>
              <a:t>6) Realisierungsüberwachung</a:t>
            </a:r>
          </a:p>
          <a:p>
            <a:pPr>
              <a:lnSpc>
                <a:spcPct val="150000"/>
              </a:lnSpc>
            </a:pPr>
            <a:r>
              <a:rPr lang="de-DE" dirty="0">
                <a:latin typeface="Calibri" panose="020F0502020204030204" pitchFamily="34" charset="0"/>
                <a:cs typeface="Calibri" panose="020F0502020204030204" pitchFamily="34" charset="0"/>
              </a:rPr>
              <a:t>3) Hochlaufbetreuung</a:t>
            </a:r>
          </a:p>
        </p:txBody>
      </p:sp>
      <p:grpSp>
        <p:nvGrpSpPr>
          <p:cNvPr id="47" name="Gruppieren 46"/>
          <p:cNvGrpSpPr/>
          <p:nvPr/>
        </p:nvGrpSpPr>
        <p:grpSpPr>
          <a:xfrm>
            <a:off x="4475163" y="2186781"/>
            <a:ext cx="2268537" cy="2484437"/>
            <a:chOff x="4475163" y="2205038"/>
            <a:chExt cx="2268537" cy="2484437"/>
          </a:xfrm>
        </p:grpSpPr>
        <p:cxnSp>
          <p:nvCxnSpPr>
            <p:cNvPr id="41" name="Gerade Verbindung mit Pfeil 40"/>
            <p:cNvCxnSpPr/>
            <p:nvPr/>
          </p:nvCxnSpPr>
          <p:spPr bwMode="auto">
            <a:xfrm flipV="1">
              <a:off x="4475163" y="2205038"/>
              <a:ext cx="2268537" cy="161925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6" name="Gruppieren 45"/>
            <p:cNvGrpSpPr/>
            <p:nvPr/>
          </p:nvGrpSpPr>
          <p:grpSpPr>
            <a:xfrm>
              <a:off x="4475163" y="2205038"/>
              <a:ext cx="2268537" cy="2484437"/>
              <a:chOff x="4475163" y="2205038"/>
              <a:chExt cx="2268537" cy="2484437"/>
            </a:xfrm>
          </p:grpSpPr>
          <p:cxnSp>
            <p:nvCxnSpPr>
              <p:cNvPr id="32" name="Gerade Verbindung mit Pfeil 31"/>
              <p:cNvCxnSpPr/>
              <p:nvPr/>
            </p:nvCxnSpPr>
            <p:spPr bwMode="auto">
              <a:xfrm>
                <a:off x="4475163" y="2205038"/>
                <a:ext cx="2268537" cy="8286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a:off x="4475163" y="2636838"/>
                <a:ext cx="226853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a:off x="4475163" y="3033713"/>
                <a:ext cx="2268537" cy="165576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mit Pfeil 38"/>
              <p:cNvCxnSpPr/>
              <p:nvPr/>
            </p:nvCxnSpPr>
            <p:spPr bwMode="auto">
              <a:xfrm>
                <a:off x="4475163" y="3429000"/>
                <a:ext cx="2268537" cy="39528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Gerade Verbindung mit Pfeil 42"/>
              <p:cNvCxnSpPr/>
              <p:nvPr/>
            </p:nvCxnSpPr>
            <p:spPr bwMode="auto">
              <a:xfrm>
                <a:off x="4475163" y="4257675"/>
                <a:ext cx="226853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mit Pfeil 44"/>
              <p:cNvCxnSpPr/>
              <p:nvPr/>
            </p:nvCxnSpPr>
            <p:spPr bwMode="auto">
              <a:xfrm flipV="1">
                <a:off x="4475163" y="3429000"/>
                <a:ext cx="2268537" cy="12604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3549590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r>
              <a:rPr lang="de-DE" sz="3200" b="1" dirty="0">
                <a:solidFill>
                  <a:prstClr val="black"/>
                </a:solidFill>
                <a:latin typeface="Calibri" panose="020F0502020204030204"/>
              </a:rPr>
              <a:t>Fabrikplanungsprozess nach VDI 5200</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r>
              <a:rPr lang="de-DE" sz="2000" b="1" dirty="0">
                <a:solidFill>
                  <a:srgbClr val="82102D"/>
                </a:solidFill>
                <a:latin typeface="Calibri" panose="020F0502020204030204"/>
              </a:rPr>
              <a:t>Markieren Sie die zutreffenden Aussagen.</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Die Erstellung der Leistungsbeschreibung ist Bestandteil der Konzeptplanung.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Abschlussdokumentation ist Bestandteil der Hochlaufbetreuung.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Definition von Arbeitspaketen ist Bestandteil der Zielfestlegung.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Bewertung der Fabrik ist Bestandteil der Detailplanung.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Angebotseinholung ist Bestandteil der Realisierungsvorbereitung. </a:t>
            </a:r>
          </a:p>
        </p:txBody>
      </p:sp>
    </p:spTree>
    <p:extLst>
      <p:ext uri="{BB962C8B-B14F-4D97-AF65-F5344CB8AC3E}">
        <p14:creationId xmlns:p14="http://schemas.microsoft.com/office/powerpoint/2010/main" val="35275126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83080" y="86264"/>
            <a:ext cx="6638689" cy="584775"/>
          </a:xfrm>
          <a:prstGeom prst="rect">
            <a:avLst/>
          </a:prstGeom>
          <a:noFill/>
        </p:spPr>
        <p:txBody>
          <a:bodyPr wrap="square" rtlCol="0">
            <a:spAutoFit/>
          </a:bodyPr>
          <a:lstStyle/>
          <a:p>
            <a:r>
              <a:rPr lang="de-DE" sz="3200" b="1" dirty="0">
                <a:solidFill>
                  <a:prstClr val="black"/>
                </a:solidFill>
                <a:latin typeface="Calibri" panose="020F0502020204030204"/>
              </a:rPr>
              <a:t>Fabrikplanungsprozess nach VDI 5200</a:t>
            </a:r>
          </a:p>
        </p:txBody>
      </p:sp>
      <p:grpSp>
        <p:nvGrpSpPr>
          <p:cNvPr id="6" name="Gruppieren 5"/>
          <p:cNvGrpSpPr/>
          <p:nvPr/>
        </p:nvGrpSpPr>
        <p:grpSpPr>
          <a:xfrm>
            <a:off x="620714" y="5697538"/>
            <a:ext cx="10947399" cy="360363"/>
            <a:chOff x="620714" y="5768975"/>
            <a:chExt cx="10947399" cy="360363"/>
          </a:xfrm>
        </p:grpSpPr>
        <p:sp>
          <p:nvSpPr>
            <p:cNvPr id="7" name="Rechteck 6"/>
            <p:cNvSpPr/>
            <p:nvPr/>
          </p:nvSpPr>
          <p:spPr>
            <a:xfrm>
              <a:off x="62071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&lt;&lt;</a:t>
              </a:r>
            </a:p>
          </p:txBody>
        </p:sp>
        <p:grpSp>
          <p:nvGrpSpPr>
            <p:cNvPr id="8" name="Gruppieren 7"/>
            <p:cNvGrpSpPr/>
            <p:nvPr/>
          </p:nvGrpSpPr>
          <p:grpSpPr>
            <a:xfrm>
              <a:off x="2528889" y="5768975"/>
              <a:ext cx="9039224" cy="360363"/>
              <a:chOff x="2528889" y="5768975"/>
              <a:chExt cx="9039224" cy="360363"/>
            </a:xfrm>
          </p:grpSpPr>
          <p:sp>
            <p:nvSpPr>
              <p:cNvPr id="9" name="Rechteck 8"/>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0" name="Rechteck 9"/>
              <p:cNvSpPr/>
              <p:nvPr/>
            </p:nvSpPr>
            <p:spPr>
              <a:xfrm>
                <a:off x="252888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&gt;&gt;</a:t>
                </a:r>
              </a:p>
            </p:txBody>
          </p:sp>
          <p:sp>
            <p:nvSpPr>
              <p:cNvPr id="11" name="Rechteck 10"/>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grpSp>
      <p:sp>
        <p:nvSpPr>
          <p:cNvPr id="15" name="Textfeld 14"/>
          <p:cNvSpPr txBox="1"/>
          <p:nvPr/>
        </p:nvSpPr>
        <p:spPr>
          <a:xfrm>
            <a:off x="526211" y="1224951"/>
            <a:ext cx="10360325" cy="2646878"/>
          </a:xfrm>
          <a:prstGeom prst="rect">
            <a:avLst/>
          </a:prstGeom>
          <a:noFill/>
        </p:spPr>
        <p:txBody>
          <a:bodyPr wrap="square" rtlCol="0">
            <a:spAutoFit/>
          </a:bodyPr>
          <a:lstStyle/>
          <a:p>
            <a:r>
              <a:rPr lang="de-DE" sz="2000" b="1" dirty="0">
                <a:solidFill>
                  <a:srgbClr val="82102D"/>
                </a:solidFill>
                <a:latin typeface="Calibri" panose="020F0502020204030204"/>
              </a:rPr>
              <a:t>Markieren Sie die zutreffenden Aussagen.</a:t>
            </a:r>
          </a:p>
          <a:p>
            <a:endParaRPr lang="de-DE" sz="2000" b="1" dirty="0">
              <a:latin typeface="Wingdings" panose="05000000000000000000" pitchFamily="2" charset="2"/>
              <a:sym typeface="Wingdings" panose="05000000000000000000" pitchFamily="2" charset="2"/>
            </a:endParaRPr>
          </a:p>
          <a:p>
            <a:pPr marL="285750" indent="-285750">
              <a:buFont typeface="Wingdings" panose="05000000000000000000" pitchFamily="2" charset="2"/>
              <a:buChar char="¨"/>
            </a:pPr>
            <a:r>
              <a:rPr lang="de-DE" dirty="0">
                <a:solidFill>
                  <a:prstClr val="black"/>
                </a:solidFill>
                <a:latin typeface="Calibri" panose="020F0502020204030204"/>
              </a:rPr>
              <a:t>Die Erstellung der Leistungsbeschreibung ist Bestandteil der Konzeptplanung.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Abschlussdokumentation ist Bestandteil der Hochlaufbetreuung.</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Die Definition von Arbeitspaketen ist Bestandteil der Zielfestlegung.</a:t>
            </a:r>
          </a:p>
          <a:p>
            <a:pPr marL="285750" indent="-285750">
              <a:lnSpc>
                <a:spcPct val="150000"/>
              </a:lnSpc>
              <a:buFont typeface="Wingdings" panose="05000000000000000000" pitchFamily="2" charset="2"/>
              <a:buChar char="¨"/>
            </a:pPr>
            <a:r>
              <a:rPr lang="de-DE" dirty="0">
                <a:solidFill>
                  <a:prstClr val="black"/>
                </a:solidFill>
                <a:latin typeface="Calibri" panose="020F0502020204030204"/>
              </a:rPr>
              <a:t>Die Bewertung der Fabrik ist Bestandteil der Detailplanung.</a:t>
            </a:r>
          </a:p>
          <a:p>
            <a:pPr marL="285750" indent="-285750">
              <a:lnSpc>
                <a:spcPct val="150000"/>
              </a:lnSpc>
              <a:buFont typeface="Wingdings" panose="05000000000000000000" pitchFamily="2" charset="2"/>
              <a:buChar char="þ"/>
            </a:pPr>
            <a:r>
              <a:rPr lang="de-DE" dirty="0">
                <a:solidFill>
                  <a:prstClr val="black"/>
                </a:solidFill>
                <a:latin typeface="Calibri" panose="020F0502020204030204"/>
              </a:rPr>
              <a:t>Die Angebotseinholung ist Bestandteil der Realisierungsvorbereitung. </a:t>
            </a:r>
          </a:p>
        </p:txBody>
      </p:sp>
    </p:spTree>
    <p:extLst>
      <p:ext uri="{BB962C8B-B14F-4D97-AF65-F5344CB8AC3E}">
        <p14:creationId xmlns:p14="http://schemas.microsoft.com/office/powerpoint/2010/main" val="15929917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874712" y="5445125"/>
            <a:ext cx="1944687" cy="539750"/>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600" kern="0" dirty="0">
                <a:solidFill>
                  <a:prstClr val="black"/>
                </a:solidFill>
                <a:latin typeface="Calibri" panose="020F0502020204030204"/>
              </a:rPr>
              <a:t>Quiz überprüfen</a:t>
            </a:r>
            <a:endPar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2" name="Rechteck 11"/>
          <p:cNvSpPr/>
          <p:nvPr/>
        </p:nvSpPr>
        <p:spPr>
          <a:xfrm>
            <a:off x="3683000" y="5445125"/>
            <a:ext cx="1944688" cy="539750"/>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5" name="Rechteck 14"/>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Quizergebnisse</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5" name="Gruppieren 4"/>
          <p:cNvGrpSpPr/>
          <p:nvPr/>
        </p:nvGrpSpPr>
        <p:grpSpPr>
          <a:xfrm>
            <a:off x="3543300" y="981075"/>
            <a:ext cx="5495192" cy="4280659"/>
            <a:chOff x="3543300" y="981075"/>
            <a:chExt cx="5495192" cy="4280659"/>
          </a:xfrm>
        </p:grpSpPr>
        <p:sp>
          <p:nvSpPr>
            <p:cNvPr id="2" name="Textfeld 1"/>
            <p:cNvSpPr txBox="1"/>
            <p:nvPr/>
          </p:nvSpPr>
          <p:spPr>
            <a:xfrm>
              <a:off x="3543300" y="981075"/>
              <a:ext cx="2084388" cy="4280659"/>
            </a:xfrm>
            <a:prstGeom prst="rect">
              <a:avLst/>
            </a:prstGeom>
            <a:noFill/>
          </p:spPr>
          <p:txBody>
            <a:bodyPr wrap="square" rtlCol="0">
              <a:spAutoFit/>
            </a:bodyPr>
            <a:lstStyle/>
            <a:p>
              <a:pPr algn="r">
                <a:lnSpc>
                  <a:spcPts val="3000"/>
                </a:lnSpc>
              </a:pPr>
              <a:r>
                <a:rPr lang="de-DE" dirty="0"/>
                <a:t>Ihre Punktzahl:</a:t>
              </a:r>
            </a:p>
            <a:p>
              <a:pPr algn="r">
                <a:lnSpc>
                  <a:spcPts val="3000"/>
                </a:lnSpc>
              </a:pPr>
              <a:endParaRPr lang="de-DE" dirty="0"/>
            </a:p>
            <a:p>
              <a:pPr algn="r">
                <a:lnSpc>
                  <a:spcPts val="3000"/>
                </a:lnSpc>
              </a:pPr>
              <a:r>
                <a:rPr lang="de-DE" dirty="0"/>
                <a:t>Höchstpunktzahl:</a:t>
              </a:r>
            </a:p>
            <a:p>
              <a:pPr algn="r">
                <a:lnSpc>
                  <a:spcPts val="3000"/>
                </a:lnSpc>
              </a:pPr>
              <a:endParaRPr lang="de-DE" dirty="0"/>
            </a:p>
            <a:p>
              <a:pPr algn="r">
                <a:lnSpc>
                  <a:spcPts val="3000"/>
                </a:lnSpc>
              </a:pPr>
              <a:r>
                <a:rPr lang="de-DE" dirty="0"/>
                <a:t>Fragen richtig:</a:t>
              </a:r>
            </a:p>
            <a:p>
              <a:pPr algn="r">
                <a:lnSpc>
                  <a:spcPts val="3000"/>
                </a:lnSpc>
              </a:pPr>
              <a:endParaRPr lang="de-DE" dirty="0"/>
            </a:p>
            <a:p>
              <a:pPr algn="r">
                <a:lnSpc>
                  <a:spcPts val="3000"/>
                </a:lnSpc>
              </a:pPr>
              <a:r>
                <a:rPr lang="de-DE" dirty="0"/>
                <a:t>Fragen insgesamt:</a:t>
              </a:r>
            </a:p>
            <a:p>
              <a:pPr algn="r">
                <a:lnSpc>
                  <a:spcPts val="3000"/>
                </a:lnSpc>
              </a:pPr>
              <a:endParaRPr lang="de-DE" dirty="0"/>
            </a:p>
            <a:p>
              <a:pPr algn="r">
                <a:lnSpc>
                  <a:spcPts val="3000"/>
                </a:lnSpc>
              </a:pPr>
              <a:r>
                <a:rPr lang="de-DE" dirty="0"/>
                <a:t>Genauigkeit:</a:t>
              </a:r>
            </a:p>
            <a:p>
              <a:pPr algn="r">
                <a:lnSpc>
                  <a:spcPts val="3000"/>
                </a:lnSpc>
              </a:pPr>
              <a:endParaRPr lang="de-DE" dirty="0"/>
            </a:p>
            <a:p>
              <a:pPr algn="r">
                <a:lnSpc>
                  <a:spcPts val="3000"/>
                </a:lnSpc>
              </a:pPr>
              <a:r>
                <a:rPr lang="de-DE" dirty="0"/>
                <a:t>Versuche:</a:t>
              </a:r>
            </a:p>
          </p:txBody>
        </p:sp>
        <p:sp>
          <p:nvSpPr>
            <p:cNvPr id="4" name="Textfeld 3"/>
            <p:cNvSpPr txBox="1"/>
            <p:nvPr/>
          </p:nvSpPr>
          <p:spPr>
            <a:xfrm>
              <a:off x="6527800" y="981075"/>
              <a:ext cx="2510692" cy="4280659"/>
            </a:xfrm>
            <a:prstGeom prst="rect">
              <a:avLst/>
            </a:prstGeom>
            <a:noFill/>
          </p:spPr>
          <p:txBody>
            <a:bodyPr wrap="square" rtlCol="0">
              <a:spAutoFit/>
            </a:bodyPr>
            <a:lstStyle/>
            <a:p>
              <a:pPr>
                <a:lnSpc>
                  <a:spcPts val="3000"/>
                </a:lnSpc>
              </a:pPr>
              <a:r>
                <a:rPr lang="de-DE" b="1" dirty="0"/>
                <a:t>{score}</a:t>
              </a:r>
            </a:p>
            <a:p>
              <a:pPr>
                <a:lnSpc>
                  <a:spcPts val="3000"/>
                </a:lnSpc>
              </a:pPr>
              <a:endParaRPr lang="de-DE" b="1" dirty="0"/>
            </a:p>
            <a:p>
              <a:pPr>
                <a:lnSpc>
                  <a:spcPts val="3000"/>
                </a:lnSpc>
              </a:pPr>
              <a:r>
                <a:rPr lang="de-DE" b="1" dirty="0"/>
                <a:t>{</a:t>
              </a:r>
              <a:r>
                <a:rPr lang="de-DE" b="1" dirty="0" err="1"/>
                <a:t>max</a:t>
              </a:r>
              <a:r>
                <a:rPr lang="de-DE" b="1" dirty="0"/>
                <a:t>-score}</a:t>
              </a:r>
            </a:p>
            <a:p>
              <a:pPr>
                <a:lnSpc>
                  <a:spcPts val="3000"/>
                </a:lnSpc>
              </a:pPr>
              <a:endParaRPr lang="de-DE" b="1" dirty="0"/>
            </a:p>
            <a:p>
              <a:pPr>
                <a:lnSpc>
                  <a:spcPts val="3000"/>
                </a:lnSpc>
              </a:pPr>
              <a:r>
                <a:rPr lang="de-DE" b="1" dirty="0"/>
                <a:t>{</a:t>
              </a:r>
              <a:r>
                <a:rPr lang="de-DE" b="1" dirty="0" err="1"/>
                <a:t>correct-questions</a:t>
              </a:r>
              <a:r>
                <a:rPr lang="de-DE" b="1" dirty="0"/>
                <a:t>}</a:t>
              </a:r>
            </a:p>
            <a:p>
              <a:pPr>
                <a:lnSpc>
                  <a:spcPts val="3000"/>
                </a:lnSpc>
              </a:pPr>
              <a:endParaRPr lang="de-DE" b="1" dirty="0"/>
            </a:p>
            <a:p>
              <a:pPr>
                <a:lnSpc>
                  <a:spcPts val="3000"/>
                </a:lnSpc>
              </a:pPr>
              <a:r>
                <a:rPr lang="de-DE" b="1" dirty="0"/>
                <a:t>{total-</a:t>
              </a:r>
              <a:r>
                <a:rPr lang="de-DE" b="1" dirty="0" err="1"/>
                <a:t>questions</a:t>
              </a:r>
              <a:r>
                <a:rPr lang="de-DE" b="1" dirty="0"/>
                <a:t>}</a:t>
              </a:r>
            </a:p>
            <a:p>
              <a:pPr>
                <a:lnSpc>
                  <a:spcPts val="3000"/>
                </a:lnSpc>
              </a:pPr>
              <a:endParaRPr lang="de-DE" b="1" dirty="0"/>
            </a:p>
            <a:p>
              <a:pPr>
                <a:lnSpc>
                  <a:spcPts val="3000"/>
                </a:lnSpc>
              </a:pPr>
              <a:r>
                <a:rPr lang="de-DE" b="1" dirty="0"/>
                <a:t>{</a:t>
              </a:r>
              <a:r>
                <a:rPr lang="de-DE" b="1" dirty="0" err="1"/>
                <a:t>percents</a:t>
              </a:r>
              <a:r>
                <a:rPr lang="de-DE" b="1" dirty="0"/>
                <a:t>}</a:t>
              </a:r>
            </a:p>
            <a:p>
              <a:pPr>
                <a:lnSpc>
                  <a:spcPts val="3000"/>
                </a:lnSpc>
              </a:pPr>
              <a:endParaRPr lang="de-DE" b="1" dirty="0"/>
            </a:p>
            <a:p>
              <a:pPr>
                <a:lnSpc>
                  <a:spcPts val="3000"/>
                </a:lnSpc>
              </a:pPr>
              <a:r>
                <a:rPr lang="de-DE" b="1" dirty="0"/>
                <a:t>{total-</a:t>
              </a:r>
              <a:r>
                <a:rPr lang="de-DE" b="1" dirty="0" err="1"/>
                <a:t>attempts</a:t>
              </a:r>
              <a:r>
                <a:rPr lang="de-DE" b="1" dirty="0"/>
                <a:t>}</a:t>
              </a:r>
            </a:p>
          </p:txBody>
        </p:sp>
      </p:grpSp>
    </p:spTree>
    <p:extLst>
      <p:ext uri="{BB962C8B-B14F-4D97-AF65-F5344CB8AC3E}">
        <p14:creationId xmlns:p14="http://schemas.microsoft.com/office/powerpoint/2010/main" val="318107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9" name="think-cell Folie" r:id="rId5" imgW="592" imgH="591" progId="TCLayout.ActiveDocument.1">
                  <p:embed/>
                </p:oleObj>
              </mc:Choice>
              <mc:Fallback>
                <p:oleObj name="think-cell Folie" r:id="rId5" imgW="592" imgH="591"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76" name="Gruppieren 75"/>
          <p:cNvGrpSpPr>
            <a:grpSpLocks/>
          </p:cNvGrpSpPr>
          <p:nvPr/>
        </p:nvGrpSpPr>
        <p:grpSpPr>
          <a:xfrm>
            <a:off x="2197632" y="4257675"/>
            <a:ext cx="2160001" cy="2160000"/>
            <a:chOff x="836242" y="3829632"/>
            <a:chExt cx="2296620" cy="2383965"/>
          </a:xfrm>
        </p:grpSpPr>
        <p:sp>
          <p:nvSpPr>
            <p:cNvPr id="33" name="Freeform 64"/>
            <p:cNvSpPr>
              <a:spLocks/>
            </p:cNvSpPr>
            <p:nvPr/>
          </p:nvSpPr>
          <p:spPr bwMode="auto">
            <a:xfrm>
              <a:off x="1523329" y="4630951"/>
              <a:ext cx="919558" cy="795160"/>
            </a:xfrm>
            <a:custGeom>
              <a:avLst/>
              <a:gdLst>
                <a:gd name="T0" fmla="*/ 2147483647 w 607"/>
                <a:gd name="T1" fmla="*/ 0 h 525"/>
                <a:gd name="T2" fmla="*/ 2147483647 w 607"/>
                <a:gd name="T3" fmla="*/ 0 h 525"/>
                <a:gd name="T4" fmla="*/ 2147483647 w 607"/>
                <a:gd name="T5" fmla="*/ 0 h 525"/>
                <a:gd name="T6" fmla="*/ 2147483647 w 607"/>
                <a:gd name="T7" fmla="*/ 2147483647 h 525"/>
                <a:gd name="T8" fmla="*/ 2147483647 w 607"/>
                <a:gd name="T9" fmla="*/ 2147483647 h 525"/>
                <a:gd name="T10" fmla="*/ 2147483647 w 607"/>
                <a:gd name="T11" fmla="*/ 2147483647 h 525"/>
                <a:gd name="T12" fmla="*/ 2147483647 w 607"/>
                <a:gd name="T13" fmla="*/ 2147483647 h 525"/>
                <a:gd name="T14" fmla="*/ 2147483647 w 607"/>
                <a:gd name="T15" fmla="*/ 2147483647 h 525"/>
                <a:gd name="T16" fmla="*/ 2147483647 w 607"/>
                <a:gd name="T17" fmla="*/ 2147483647 h 525"/>
                <a:gd name="T18" fmla="*/ 2147483647 w 607"/>
                <a:gd name="T19" fmla="*/ 2147483647 h 525"/>
                <a:gd name="T20" fmla="*/ 0 w 607"/>
                <a:gd name="T21" fmla="*/ 2147483647 h 525"/>
                <a:gd name="T22" fmla="*/ 2147483647 w 607"/>
                <a:gd name="T23" fmla="*/ 2147483647 h 525"/>
                <a:gd name="T24" fmla="*/ 2147483647 w 607"/>
                <a:gd name="T25" fmla="*/ 0 h 5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5"/>
                <a:gd name="T41" fmla="*/ 607 w 607"/>
                <a:gd name="T42" fmla="*/ 525 h 5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5">
                  <a:moveTo>
                    <a:pt x="152" y="0"/>
                  </a:moveTo>
                  <a:lnTo>
                    <a:pt x="304" y="0"/>
                  </a:lnTo>
                  <a:lnTo>
                    <a:pt x="455" y="0"/>
                  </a:lnTo>
                  <a:lnTo>
                    <a:pt x="531" y="132"/>
                  </a:lnTo>
                  <a:lnTo>
                    <a:pt x="607" y="263"/>
                  </a:lnTo>
                  <a:lnTo>
                    <a:pt x="531" y="395"/>
                  </a:lnTo>
                  <a:lnTo>
                    <a:pt x="455" y="525"/>
                  </a:lnTo>
                  <a:lnTo>
                    <a:pt x="303" y="525"/>
                  </a:lnTo>
                  <a:lnTo>
                    <a:pt x="150" y="525"/>
                  </a:lnTo>
                  <a:lnTo>
                    <a:pt x="74" y="393"/>
                  </a:lnTo>
                  <a:lnTo>
                    <a:pt x="0" y="262"/>
                  </a:lnTo>
                  <a:lnTo>
                    <a:pt x="76" y="130"/>
                  </a:lnTo>
                  <a:lnTo>
                    <a:pt x="152" y="0"/>
                  </a:lnTo>
                  <a:close/>
                </a:path>
              </a:pathLst>
            </a:custGeom>
            <a:solidFill>
              <a:srgbClr val="F7F7F7"/>
            </a:solidFill>
            <a:ln w="9954">
              <a:solidFill>
                <a:srgbClr val="5F5F5F"/>
              </a:solidFill>
            </a:ln>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34" name="Freeform 65"/>
            <p:cNvSpPr>
              <a:spLocks/>
            </p:cNvSpPr>
            <p:nvPr/>
          </p:nvSpPr>
          <p:spPr bwMode="auto">
            <a:xfrm>
              <a:off x="2200377" y="5021615"/>
              <a:ext cx="932485" cy="795160"/>
            </a:xfrm>
            <a:custGeom>
              <a:avLst/>
              <a:gdLst>
                <a:gd name="T0" fmla="*/ 2147483647 w 607"/>
                <a:gd name="T1" fmla="*/ 0 h 525"/>
                <a:gd name="T2" fmla="*/ 2147483647 w 607"/>
                <a:gd name="T3" fmla="*/ 0 h 525"/>
                <a:gd name="T4" fmla="*/ 2147483647 w 607"/>
                <a:gd name="T5" fmla="*/ 0 h 525"/>
                <a:gd name="T6" fmla="*/ 2147483647 w 607"/>
                <a:gd name="T7" fmla="*/ 2147483647 h 525"/>
                <a:gd name="T8" fmla="*/ 2147483647 w 607"/>
                <a:gd name="T9" fmla="*/ 2147483647 h 525"/>
                <a:gd name="T10" fmla="*/ 2147483647 w 607"/>
                <a:gd name="T11" fmla="*/ 2147483647 h 525"/>
                <a:gd name="T12" fmla="*/ 2147483647 w 607"/>
                <a:gd name="T13" fmla="*/ 2147483647 h 525"/>
                <a:gd name="T14" fmla="*/ 2147483647 w 607"/>
                <a:gd name="T15" fmla="*/ 2147483647 h 525"/>
                <a:gd name="T16" fmla="*/ 2147483647 w 607"/>
                <a:gd name="T17" fmla="*/ 2147483647 h 525"/>
                <a:gd name="T18" fmla="*/ 2147483647 w 607"/>
                <a:gd name="T19" fmla="*/ 2147483647 h 525"/>
                <a:gd name="T20" fmla="*/ 0 w 607"/>
                <a:gd name="T21" fmla="*/ 2147483647 h 525"/>
                <a:gd name="T22" fmla="*/ 2147483647 w 607"/>
                <a:gd name="T23" fmla="*/ 2147483647 h 525"/>
                <a:gd name="T24" fmla="*/ 2147483647 w 607"/>
                <a:gd name="T25" fmla="*/ 0 h 5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5"/>
                <a:gd name="T41" fmla="*/ 607 w 607"/>
                <a:gd name="T42" fmla="*/ 525 h 5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5">
                  <a:moveTo>
                    <a:pt x="152" y="0"/>
                  </a:moveTo>
                  <a:lnTo>
                    <a:pt x="304" y="0"/>
                  </a:lnTo>
                  <a:lnTo>
                    <a:pt x="455" y="0"/>
                  </a:lnTo>
                  <a:lnTo>
                    <a:pt x="531" y="132"/>
                  </a:lnTo>
                  <a:lnTo>
                    <a:pt x="607" y="263"/>
                  </a:lnTo>
                  <a:lnTo>
                    <a:pt x="531" y="395"/>
                  </a:lnTo>
                  <a:lnTo>
                    <a:pt x="455" y="525"/>
                  </a:lnTo>
                  <a:lnTo>
                    <a:pt x="303" y="525"/>
                  </a:lnTo>
                  <a:lnTo>
                    <a:pt x="150" y="525"/>
                  </a:lnTo>
                  <a:lnTo>
                    <a:pt x="74" y="393"/>
                  </a:lnTo>
                  <a:lnTo>
                    <a:pt x="0" y="262"/>
                  </a:lnTo>
                  <a:lnTo>
                    <a:pt x="76" y="130"/>
                  </a:lnTo>
                  <a:lnTo>
                    <a:pt x="152" y="0"/>
                  </a:lnTo>
                </a:path>
              </a:pathLst>
            </a:custGeom>
            <a:solidFill>
              <a:srgbClr val="F7F7F7"/>
            </a:solidFill>
            <a:ln w="6636">
              <a:solidFill>
                <a:schemeClr val="bg2"/>
              </a:solidFill>
              <a:round/>
              <a:headEnd/>
              <a:tailEnd/>
            </a:ln>
          </p:spPr>
          <p:txBody>
            <a:bodyPr lIns="0" tIns="47777" rIns="36000" bIns="477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ysClr val="windowText" lastClr="000000"/>
                  </a:solidFill>
                  <a:effectLst/>
                  <a:uLnTx/>
                  <a:uFillTx/>
                  <a:latin typeface="Calibri" panose="020F0502020204030204" pitchFamily="34" charset="0"/>
                  <a:cs typeface="Calibri" panose="020F0502020204030204" pitchFamily="34" charset="0"/>
                </a:rPr>
                <a:t>Qualifi</a:t>
              </a:r>
              <a:r>
                <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-kation</a:t>
              </a:r>
            </a:p>
          </p:txBody>
        </p:sp>
        <p:sp>
          <p:nvSpPr>
            <p:cNvPr id="35" name="Freeform 66"/>
            <p:cNvSpPr>
              <a:spLocks/>
            </p:cNvSpPr>
            <p:nvPr/>
          </p:nvSpPr>
          <p:spPr bwMode="auto">
            <a:xfrm>
              <a:off x="836242" y="5024643"/>
              <a:ext cx="918043" cy="798190"/>
            </a:xfrm>
            <a:custGeom>
              <a:avLst/>
              <a:gdLst>
                <a:gd name="T0" fmla="*/ 2147483647 w 607"/>
                <a:gd name="T1" fmla="*/ 0 h 527"/>
                <a:gd name="T2" fmla="*/ 2147483647 w 607"/>
                <a:gd name="T3" fmla="*/ 0 h 527"/>
                <a:gd name="T4" fmla="*/ 2147483647 w 607"/>
                <a:gd name="T5" fmla="*/ 2147483647 h 527"/>
                <a:gd name="T6" fmla="*/ 2147483647 w 607"/>
                <a:gd name="T7" fmla="*/ 2147483647 h 527"/>
                <a:gd name="T8" fmla="*/ 2147483647 w 607"/>
                <a:gd name="T9" fmla="*/ 2147483647 h 527"/>
                <a:gd name="T10" fmla="*/ 2147483647 w 607"/>
                <a:gd name="T11" fmla="*/ 2147483647 h 527"/>
                <a:gd name="T12" fmla="*/ 2147483647 w 607"/>
                <a:gd name="T13" fmla="*/ 2147483647 h 527"/>
                <a:gd name="T14" fmla="*/ 2147483647 w 607"/>
                <a:gd name="T15" fmla="*/ 2147483647 h 527"/>
                <a:gd name="T16" fmla="*/ 2147483647 w 607"/>
                <a:gd name="T17" fmla="*/ 2147483647 h 527"/>
                <a:gd name="T18" fmla="*/ 2147483647 w 607"/>
                <a:gd name="T19" fmla="*/ 2147483647 h 527"/>
                <a:gd name="T20" fmla="*/ 0 w 607"/>
                <a:gd name="T21" fmla="*/ 2147483647 h 527"/>
                <a:gd name="T22" fmla="*/ 2147483647 w 607"/>
                <a:gd name="T23" fmla="*/ 2147483647 h 527"/>
                <a:gd name="T24" fmla="*/ 2147483647 w 607"/>
                <a:gd name="T25" fmla="*/ 0 h 5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7"/>
                <a:gd name="T41" fmla="*/ 607 w 607"/>
                <a:gd name="T42" fmla="*/ 527 h 5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7">
                  <a:moveTo>
                    <a:pt x="153" y="0"/>
                  </a:moveTo>
                  <a:lnTo>
                    <a:pt x="305" y="0"/>
                  </a:lnTo>
                  <a:lnTo>
                    <a:pt x="457" y="2"/>
                  </a:lnTo>
                  <a:lnTo>
                    <a:pt x="531" y="133"/>
                  </a:lnTo>
                  <a:lnTo>
                    <a:pt x="607" y="263"/>
                  </a:lnTo>
                  <a:lnTo>
                    <a:pt x="531" y="395"/>
                  </a:lnTo>
                  <a:lnTo>
                    <a:pt x="455" y="527"/>
                  </a:lnTo>
                  <a:lnTo>
                    <a:pt x="303" y="527"/>
                  </a:lnTo>
                  <a:lnTo>
                    <a:pt x="151" y="525"/>
                  </a:lnTo>
                  <a:lnTo>
                    <a:pt x="77" y="395"/>
                  </a:lnTo>
                  <a:lnTo>
                    <a:pt x="0" y="263"/>
                  </a:lnTo>
                  <a:lnTo>
                    <a:pt x="77" y="131"/>
                  </a:lnTo>
                  <a:lnTo>
                    <a:pt x="153" y="0"/>
                  </a:lnTo>
                  <a:close/>
                </a:path>
              </a:pathLst>
            </a:custGeom>
            <a:solidFill>
              <a:srgbClr val="F7F7F7"/>
            </a:solidFill>
            <a:ln w="9954">
              <a:solidFill>
                <a:srgbClr val="5F5F5F"/>
              </a:solidFill>
            </a:ln>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36" name="Freeform 67"/>
            <p:cNvSpPr>
              <a:spLocks/>
            </p:cNvSpPr>
            <p:nvPr/>
          </p:nvSpPr>
          <p:spPr bwMode="auto">
            <a:xfrm>
              <a:off x="836242" y="5024643"/>
              <a:ext cx="918043" cy="798190"/>
            </a:xfrm>
            <a:custGeom>
              <a:avLst/>
              <a:gdLst>
                <a:gd name="T0" fmla="*/ 2147483647 w 607"/>
                <a:gd name="T1" fmla="*/ 0 h 527"/>
                <a:gd name="T2" fmla="*/ 2147483647 w 607"/>
                <a:gd name="T3" fmla="*/ 0 h 527"/>
                <a:gd name="T4" fmla="*/ 2147483647 w 607"/>
                <a:gd name="T5" fmla="*/ 2147483647 h 527"/>
                <a:gd name="T6" fmla="*/ 2147483647 w 607"/>
                <a:gd name="T7" fmla="*/ 2147483647 h 527"/>
                <a:gd name="T8" fmla="*/ 2147483647 w 607"/>
                <a:gd name="T9" fmla="*/ 2147483647 h 527"/>
                <a:gd name="T10" fmla="*/ 2147483647 w 607"/>
                <a:gd name="T11" fmla="*/ 2147483647 h 527"/>
                <a:gd name="T12" fmla="*/ 2147483647 w 607"/>
                <a:gd name="T13" fmla="*/ 2147483647 h 527"/>
                <a:gd name="T14" fmla="*/ 2147483647 w 607"/>
                <a:gd name="T15" fmla="*/ 2147483647 h 527"/>
                <a:gd name="T16" fmla="*/ 2147483647 w 607"/>
                <a:gd name="T17" fmla="*/ 2147483647 h 527"/>
                <a:gd name="T18" fmla="*/ 2147483647 w 607"/>
                <a:gd name="T19" fmla="*/ 2147483647 h 527"/>
                <a:gd name="T20" fmla="*/ 0 w 607"/>
                <a:gd name="T21" fmla="*/ 2147483647 h 527"/>
                <a:gd name="T22" fmla="*/ 2147483647 w 607"/>
                <a:gd name="T23" fmla="*/ 2147483647 h 527"/>
                <a:gd name="T24" fmla="*/ 2147483647 w 607"/>
                <a:gd name="T25" fmla="*/ 0 h 5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7"/>
                <a:gd name="T41" fmla="*/ 607 w 607"/>
                <a:gd name="T42" fmla="*/ 527 h 5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7">
                  <a:moveTo>
                    <a:pt x="153" y="0"/>
                  </a:moveTo>
                  <a:lnTo>
                    <a:pt x="305" y="0"/>
                  </a:lnTo>
                  <a:lnTo>
                    <a:pt x="457" y="2"/>
                  </a:lnTo>
                  <a:lnTo>
                    <a:pt x="531" y="133"/>
                  </a:lnTo>
                  <a:lnTo>
                    <a:pt x="607" y="263"/>
                  </a:lnTo>
                  <a:lnTo>
                    <a:pt x="531" y="395"/>
                  </a:lnTo>
                  <a:lnTo>
                    <a:pt x="455" y="527"/>
                  </a:lnTo>
                  <a:lnTo>
                    <a:pt x="303" y="527"/>
                  </a:lnTo>
                  <a:lnTo>
                    <a:pt x="151" y="525"/>
                  </a:lnTo>
                  <a:lnTo>
                    <a:pt x="77" y="395"/>
                  </a:lnTo>
                  <a:lnTo>
                    <a:pt x="0" y="263"/>
                  </a:lnTo>
                  <a:lnTo>
                    <a:pt x="77" y="131"/>
                  </a:lnTo>
                  <a:lnTo>
                    <a:pt x="153" y="0"/>
                  </a:lnTo>
                </a:path>
              </a:pathLst>
            </a:custGeom>
            <a:noFill/>
            <a:ln w="6636">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37" name="Freeform 68"/>
            <p:cNvSpPr>
              <a:spLocks/>
            </p:cNvSpPr>
            <p:nvPr/>
          </p:nvSpPr>
          <p:spPr bwMode="auto">
            <a:xfrm>
              <a:off x="836242" y="4231001"/>
              <a:ext cx="918043" cy="796675"/>
            </a:xfrm>
            <a:custGeom>
              <a:avLst/>
              <a:gdLst>
                <a:gd name="T0" fmla="*/ 2147483647 w 607"/>
                <a:gd name="T1" fmla="*/ 0 h 526"/>
                <a:gd name="T2" fmla="*/ 2147483647 w 607"/>
                <a:gd name="T3" fmla="*/ 0 h 526"/>
                <a:gd name="T4" fmla="*/ 2147483647 w 607"/>
                <a:gd name="T5" fmla="*/ 0 h 526"/>
                <a:gd name="T6" fmla="*/ 2147483647 w 607"/>
                <a:gd name="T7" fmla="*/ 2147483647 h 526"/>
                <a:gd name="T8" fmla="*/ 2147483647 w 607"/>
                <a:gd name="T9" fmla="*/ 2147483647 h 526"/>
                <a:gd name="T10" fmla="*/ 2147483647 w 607"/>
                <a:gd name="T11" fmla="*/ 2147483647 h 526"/>
                <a:gd name="T12" fmla="*/ 2147483647 w 607"/>
                <a:gd name="T13" fmla="*/ 2147483647 h 526"/>
                <a:gd name="T14" fmla="*/ 2147483647 w 607"/>
                <a:gd name="T15" fmla="*/ 2147483647 h 526"/>
                <a:gd name="T16" fmla="*/ 2147483647 w 607"/>
                <a:gd name="T17" fmla="*/ 2147483647 h 526"/>
                <a:gd name="T18" fmla="*/ 2147483647 w 607"/>
                <a:gd name="T19" fmla="*/ 2147483647 h 526"/>
                <a:gd name="T20" fmla="*/ 0 w 607"/>
                <a:gd name="T21" fmla="*/ 2147483647 h 526"/>
                <a:gd name="T22" fmla="*/ 2147483647 w 607"/>
                <a:gd name="T23" fmla="*/ 2147483647 h 526"/>
                <a:gd name="T24" fmla="*/ 2147483647 w 607"/>
                <a:gd name="T25" fmla="*/ 0 h 5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6"/>
                <a:gd name="T41" fmla="*/ 607 w 607"/>
                <a:gd name="T42" fmla="*/ 526 h 5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6">
                  <a:moveTo>
                    <a:pt x="154" y="0"/>
                  </a:moveTo>
                  <a:lnTo>
                    <a:pt x="305" y="0"/>
                  </a:lnTo>
                  <a:lnTo>
                    <a:pt x="457" y="0"/>
                  </a:lnTo>
                  <a:lnTo>
                    <a:pt x="533" y="132"/>
                  </a:lnTo>
                  <a:lnTo>
                    <a:pt x="607" y="264"/>
                  </a:lnTo>
                  <a:lnTo>
                    <a:pt x="531" y="396"/>
                  </a:lnTo>
                  <a:lnTo>
                    <a:pt x="455" y="526"/>
                  </a:lnTo>
                  <a:lnTo>
                    <a:pt x="305" y="526"/>
                  </a:lnTo>
                  <a:lnTo>
                    <a:pt x="153" y="526"/>
                  </a:lnTo>
                  <a:lnTo>
                    <a:pt x="77" y="394"/>
                  </a:lnTo>
                  <a:lnTo>
                    <a:pt x="0" y="262"/>
                  </a:lnTo>
                  <a:lnTo>
                    <a:pt x="77" y="132"/>
                  </a:lnTo>
                  <a:lnTo>
                    <a:pt x="154" y="0"/>
                  </a:lnTo>
                  <a:close/>
                </a:path>
              </a:pathLst>
            </a:custGeom>
            <a:solidFill>
              <a:srgbClr val="F7F7F7"/>
            </a:solidFill>
            <a:ln w="9954">
              <a:solidFill>
                <a:srgbClr val="5F5F5F"/>
              </a:solidFill>
            </a:ln>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38" name="Freeform 69"/>
            <p:cNvSpPr>
              <a:spLocks/>
            </p:cNvSpPr>
            <p:nvPr/>
          </p:nvSpPr>
          <p:spPr bwMode="auto">
            <a:xfrm>
              <a:off x="836242" y="4231001"/>
              <a:ext cx="918043" cy="796675"/>
            </a:xfrm>
            <a:custGeom>
              <a:avLst/>
              <a:gdLst>
                <a:gd name="T0" fmla="*/ 2147483647 w 607"/>
                <a:gd name="T1" fmla="*/ 0 h 526"/>
                <a:gd name="T2" fmla="*/ 2147483647 w 607"/>
                <a:gd name="T3" fmla="*/ 0 h 526"/>
                <a:gd name="T4" fmla="*/ 2147483647 w 607"/>
                <a:gd name="T5" fmla="*/ 0 h 526"/>
                <a:gd name="T6" fmla="*/ 2147483647 w 607"/>
                <a:gd name="T7" fmla="*/ 2147483647 h 526"/>
                <a:gd name="T8" fmla="*/ 2147483647 w 607"/>
                <a:gd name="T9" fmla="*/ 2147483647 h 526"/>
                <a:gd name="T10" fmla="*/ 2147483647 w 607"/>
                <a:gd name="T11" fmla="*/ 2147483647 h 526"/>
                <a:gd name="T12" fmla="*/ 2147483647 w 607"/>
                <a:gd name="T13" fmla="*/ 2147483647 h 526"/>
                <a:gd name="T14" fmla="*/ 2147483647 w 607"/>
                <a:gd name="T15" fmla="*/ 2147483647 h 526"/>
                <a:gd name="T16" fmla="*/ 2147483647 w 607"/>
                <a:gd name="T17" fmla="*/ 2147483647 h 526"/>
                <a:gd name="T18" fmla="*/ 2147483647 w 607"/>
                <a:gd name="T19" fmla="*/ 2147483647 h 526"/>
                <a:gd name="T20" fmla="*/ 0 w 607"/>
                <a:gd name="T21" fmla="*/ 2147483647 h 526"/>
                <a:gd name="T22" fmla="*/ 2147483647 w 607"/>
                <a:gd name="T23" fmla="*/ 2147483647 h 526"/>
                <a:gd name="T24" fmla="*/ 2147483647 w 607"/>
                <a:gd name="T25" fmla="*/ 0 h 5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6"/>
                <a:gd name="T41" fmla="*/ 607 w 607"/>
                <a:gd name="T42" fmla="*/ 526 h 5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6">
                  <a:moveTo>
                    <a:pt x="154" y="0"/>
                  </a:moveTo>
                  <a:lnTo>
                    <a:pt x="305" y="0"/>
                  </a:lnTo>
                  <a:lnTo>
                    <a:pt x="457" y="0"/>
                  </a:lnTo>
                  <a:lnTo>
                    <a:pt x="533" y="132"/>
                  </a:lnTo>
                  <a:lnTo>
                    <a:pt x="607" y="264"/>
                  </a:lnTo>
                  <a:lnTo>
                    <a:pt x="531" y="396"/>
                  </a:lnTo>
                  <a:lnTo>
                    <a:pt x="455" y="526"/>
                  </a:lnTo>
                  <a:lnTo>
                    <a:pt x="305" y="526"/>
                  </a:lnTo>
                  <a:lnTo>
                    <a:pt x="153" y="526"/>
                  </a:lnTo>
                  <a:lnTo>
                    <a:pt x="77" y="394"/>
                  </a:lnTo>
                  <a:lnTo>
                    <a:pt x="0" y="262"/>
                  </a:lnTo>
                  <a:lnTo>
                    <a:pt x="77" y="132"/>
                  </a:lnTo>
                  <a:lnTo>
                    <a:pt x="154" y="0"/>
                  </a:lnTo>
                </a:path>
              </a:pathLst>
            </a:custGeom>
            <a:noFill/>
            <a:ln w="6636">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39" name="Freeform 70"/>
            <p:cNvSpPr>
              <a:spLocks/>
            </p:cNvSpPr>
            <p:nvPr/>
          </p:nvSpPr>
          <p:spPr bwMode="auto">
            <a:xfrm>
              <a:off x="1520987" y="3829632"/>
              <a:ext cx="919558" cy="798191"/>
            </a:xfrm>
            <a:custGeom>
              <a:avLst/>
              <a:gdLst>
                <a:gd name="T0" fmla="*/ 2147483647 w 607"/>
                <a:gd name="T1" fmla="*/ 0 h 527"/>
                <a:gd name="T2" fmla="*/ 2147483647 w 607"/>
                <a:gd name="T3" fmla="*/ 0 h 527"/>
                <a:gd name="T4" fmla="*/ 2147483647 w 607"/>
                <a:gd name="T5" fmla="*/ 2147483647 h 527"/>
                <a:gd name="T6" fmla="*/ 2147483647 w 607"/>
                <a:gd name="T7" fmla="*/ 2147483647 h 527"/>
                <a:gd name="T8" fmla="*/ 2147483647 w 607"/>
                <a:gd name="T9" fmla="*/ 2147483647 h 527"/>
                <a:gd name="T10" fmla="*/ 2147483647 w 607"/>
                <a:gd name="T11" fmla="*/ 2147483647 h 527"/>
                <a:gd name="T12" fmla="*/ 2147483647 w 607"/>
                <a:gd name="T13" fmla="*/ 2147483647 h 527"/>
                <a:gd name="T14" fmla="*/ 2147483647 w 607"/>
                <a:gd name="T15" fmla="*/ 2147483647 h 527"/>
                <a:gd name="T16" fmla="*/ 2147483647 w 607"/>
                <a:gd name="T17" fmla="*/ 2147483647 h 527"/>
                <a:gd name="T18" fmla="*/ 2147483647 w 607"/>
                <a:gd name="T19" fmla="*/ 2147483647 h 527"/>
                <a:gd name="T20" fmla="*/ 0 w 607"/>
                <a:gd name="T21" fmla="*/ 2147483647 h 527"/>
                <a:gd name="T22" fmla="*/ 2147483647 w 607"/>
                <a:gd name="T23" fmla="*/ 2147483647 h 527"/>
                <a:gd name="T24" fmla="*/ 2147483647 w 607"/>
                <a:gd name="T25" fmla="*/ 0 h 5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7"/>
                <a:gd name="T41" fmla="*/ 607 w 607"/>
                <a:gd name="T42" fmla="*/ 527 h 5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7">
                  <a:moveTo>
                    <a:pt x="153" y="0"/>
                  </a:moveTo>
                  <a:lnTo>
                    <a:pt x="303" y="0"/>
                  </a:lnTo>
                  <a:lnTo>
                    <a:pt x="455" y="2"/>
                  </a:lnTo>
                  <a:lnTo>
                    <a:pt x="531" y="133"/>
                  </a:lnTo>
                  <a:lnTo>
                    <a:pt x="607" y="263"/>
                  </a:lnTo>
                  <a:lnTo>
                    <a:pt x="531" y="395"/>
                  </a:lnTo>
                  <a:lnTo>
                    <a:pt x="453" y="527"/>
                  </a:lnTo>
                  <a:lnTo>
                    <a:pt x="303" y="527"/>
                  </a:lnTo>
                  <a:lnTo>
                    <a:pt x="151" y="525"/>
                  </a:lnTo>
                  <a:lnTo>
                    <a:pt x="75" y="395"/>
                  </a:lnTo>
                  <a:lnTo>
                    <a:pt x="0" y="263"/>
                  </a:lnTo>
                  <a:lnTo>
                    <a:pt x="76" y="132"/>
                  </a:lnTo>
                  <a:lnTo>
                    <a:pt x="153" y="0"/>
                  </a:lnTo>
                  <a:close/>
                </a:path>
              </a:pathLst>
            </a:custGeom>
            <a:solidFill>
              <a:srgbClr val="F7F7F7"/>
            </a:solidFill>
            <a:ln w="9954">
              <a:solidFill>
                <a:srgbClr val="5F5F5F"/>
              </a:solidFill>
            </a:ln>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0" name="Freeform 71"/>
            <p:cNvSpPr>
              <a:spLocks/>
            </p:cNvSpPr>
            <p:nvPr/>
          </p:nvSpPr>
          <p:spPr bwMode="auto">
            <a:xfrm>
              <a:off x="1520987" y="3829632"/>
              <a:ext cx="919558" cy="798191"/>
            </a:xfrm>
            <a:custGeom>
              <a:avLst/>
              <a:gdLst>
                <a:gd name="T0" fmla="*/ 2147483647 w 607"/>
                <a:gd name="T1" fmla="*/ 0 h 527"/>
                <a:gd name="T2" fmla="*/ 2147483647 w 607"/>
                <a:gd name="T3" fmla="*/ 0 h 527"/>
                <a:gd name="T4" fmla="*/ 2147483647 w 607"/>
                <a:gd name="T5" fmla="*/ 2147483647 h 527"/>
                <a:gd name="T6" fmla="*/ 2147483647 w 607"/>
                <a:gd name="T7" fmla="*/ 2147483647 h 527"/>
                <a:gd name="T8" fmla="*/ 2147483647 w 607"/>
                <a:gd name="T9" fmla="*/ 2147483647 h 527"/>
                <a:gd name="T10" fmla="*/ 2147483647 w 607"/>
                <a:gd name="T11" fmla="*/ 2147483647 h 527"/>
                <a:gd name="T12" fmla="*/ 2147483647 w 607"/>
                <a:gd name="T13" fmla="*/ 2147483647 h 527"/>
                <a:gd name="T14" fmla="*/ 2147483647 w 607"/>
                <a:gd name="T15" fmla="*/ 2147483647 h 527"/>
                <a:gd name="T16" fmla="*/ 2147483647 w 607"/>
                <a:gd name="T17" fmla="*/ 2147483647 h 527"/>
                <a:gd name="T18" fmla="*/ 2147483647 w 607"/>
                <a:gd name="T19" fmla="*/ 2147483647 h 527"/>
                <a:gd name="T20" fmla="*/ 0 w 607"/>
                <a:gd name="T21" fmla="*/ 2147483647 h 527"/>
                <a:gd name="T22" fmla="*/ 2147483647 w 607"/>
                <a:gd name="T23" fmla="*/ 2147483647 h 527"/>
                <a:gd name="T24" fmla="*/ 2147483647 w 607"/>
                <a:gd name="T25" fmla="*/ 0 h 5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7"/>
                <a:gd name="T41" fmla="*/ 607 w 607"/>
                <a:gd name="T42" fmla="*/ 527 h 5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7">
                  <a:moveTo>
                    <a:pt x="153" y="0"/>
                  </a:moveTo>
                  <a:lnTo>
                    <a:pt x="303" y="0"/>
                  </a:lnTo>
                  <a:lnTo>
                    <a:pt x="455" y="2"/>
                  </a:lnTo>
                  <a:lnTo>
                    <a:pt x="531" y="133"/>
                  </a:lnTo>
                  <a:lnTo>
                    <a:pt x="607" y="263"/>
                  </a:lnTo>
                  <a:lnTo>
                    <a:pt x="531" y="395"/>
                  </a:lnTo>
                  <a:lnTo>
                    <a:pt x="453" y="527"/>
                  </a:lnTo>
                  <a:lnTo>
                    <a:pt x="303" y="527"/>
                  </a:lnTo>
                  <a:lnTo>
                    <a:pt x="151" y="525"/>
                  </a:lnTo>
                  <a:lnTo>
                    <a:pt x="75" y="395"/>
                  </a:lnTo>
                  <a:lnTo>
                    <a:pt x="0" y="263"/>
                  </a:lnTo>
                  <a:lnTo>
                    <a:pt x="76" y="132"/>
                  </a:lnTo>
                  <a:lnTo>
                    <a:pt x="153" y="0"/>
                  </a:lnTo>
                </a:path>
              </a:pathLst>
            </a:custGeom>
            <a:noFill/>
            <a:ln w="6636">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2" name="Freeform 73"/>
            <p:cNvSpPr>
              <a:spLocks/>
            </p:cNvSpPr>
            <p:nvPr/>
          </p:nvSpPr>
          <p:spPr bwMode="auto">
            <a:xfrm>
              <a:off x="2213304" y="4224942"/>
              <a:ext cx="919558" cy="796675"/>
            </a:xfrm>
            <a:custGeom>
              <a:avLst/>
              <a:gdLst>
                <a:gd name="T0" fmla="*/ 2147483647 w 607"/>
                <a:gd name="T1" fmla="*/ 0 h 526"/>
                <a:gd name="T2" fmla="*/ 2147483647 w 607"/>
                <a:gd name="T3" fmla="*/ 0 h 526"/>
                <a:gd name="T4" fmla="*/ 2147483647 w 607"/>
                <a:gd name="T5" fmla="*/ 0 h 526"/>
                <a:gd name="T6" fmla="*/ 2147483647 w 607"/>
                <a:gd name="T7" fmla="*/ 2147483647 h 526"/>
                <a:gd name="T8" fmla="*/ 2147483647 w 607"/>
                <a:gd name="T9" fmla="*/ 2147483647 h 526"/>
                <a:gd name="T10" fmla="*/ 2147483647 w 607"/>
                <a:gd name="T11" fmla="*/ 2147483647 h 526"/>
                <a:gd name="T12" fmla="*/ 2147483647 w 607"/>
                <a:gd name="T13" fmla="*/ 2147483647 h 526"/>
                <a:gd name="T14" fmla="*/ 2147483647 w 607"/>
                <a:gd name="T15" fmla="*/ 2147483647 h 526"/>
                <a:gd name="T16" fmla="*/ 2147483647 w 607"/>
                <a:gd name="T17" fmla="*/ 2147483647 h 526"/>
                <a:gd name="T18" fmla="*/ 2147483647 w 607"/>
                <a:gd name="T19" fmla="*/ 2147483647 h 526"/>
                <a:gd name="T20" fmla="*/ 0 w 607"/>
                <a:gd name="T21" fmla="*/ 2147483647 h 526"/>
                <a:gd name="T22" fmla="*/ 2147483647 w 607"/>
                <a:gd name="T23" fmla="*/ 2147483647 h 526"/>
                <a:gd name="T24" fmla="*/ 2147483647 w 607"/>
                <a:gd name="T25" fmla="*/ 0 h 5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6"/>
                <a:gd name="T41" fmla="*/ 607 w 607"/>
                <a:gd name="T42" fmla="*/ 526 h 5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6">
                  <a:moveTo>
                    <a:pt x="152" y="0"/>
                  </a:moveTo>
                  <a:lnTo>
                    <a:pt x="304" y="0"/>
                  </a:lnTo>
                  <a:lnTo>
                    <a:pt x="457" y="0"/>
                  </a:lnTo>
                  <a:lnTo>
                    <a:pt x="531" y="132"/>
                  </a:lnTo>
                  <a:lnTo>
                    <a:pt x="607" y="264"/>
                  </a:lnTo>
                  <a:lnTo>
                    <a:pt x="531" y="396"/>
                  </a:lnTo>
                  <a:lnTo>
                    <a:pt x="455" y="526"/>
                  </a:lnTo>
                  <a:lnTo>
                    <a:pt x="303" y="526"/>
                  </a:lnTo>
                  <a:lnTo>
                    <a:pt x="152" y="526"/>
                  </a:lnTo>
                  <a:lnTo>
                    <a:pt x="76" y="394"/>
                  </a:lnTo>
                  <a:lnTo>
                    <a:pt x="0" y="262"/>
                  </a:lnTo>
                  <a:lnTo>
                    <a:pt x="76" y="130"/>
                  </a:lnTo>
                  <a:lnTo>
                    <a:pt x="152" y="0"/>
                  </a:lnTo>
                </a:path>
              </a:pathLst>
            </a:custGeom>
            <a:solidFill>
              <a:srgbClr val="F7F7F7"/>
            </a:solidFill>
            <a:ln w="6636">
              <a:solidFill>
                <a:schemeClr val="bg2"/>
              </a:solidFill>
              <a:round/>
              <a:headEnd/>
              <a:tailEnd/>
            </a:ln>
          </p:spPr>
          <p:txBody>
            <a:bodyPr lIns="0" tIns="47777" rIns="36000" bIns="477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Material</a:t>
              </a:r>
            </a:p>
          </p:txBody>
        </p:sp>
        <p:sp>
          <p:nvSpPr>
            <p:cNvPr id="43" name="Freeform 74"/>
            <p:cNvSpPr>
              <a:spLocks/>
            </p:cNvSpPr>
            <p:nvPr/>
          </p:nvSpPr>
          <p:spPr bwMode="auto">
            <a:xfrm>
              <a:off x="1519470" y="5418437"/>
              <a:ext cx="919558" cy="795160"/>
            </a:xfrm>
            <a:custGeom>
              <a:avLst/>
              <a:gdLst>
                <a:gd name="T0" fmla="*/ 2147483647 w 607"/>
                <a:gd name="T1" fmla="*/ 0 h 525"/>
                <a:gd name="T2" fmla="*/ 2147483647 w 607"/>
                <a:gd name="T3" fmla="*/ 0 h 525"/>
                <a:gd name="T4" fmla="*/ 2147483647 w 607"/>
                <a:gd name="T5" fmla="*/ 0 h 525"/>
                <a:gd name="T6" fmla="*/ 2147483647 w 607"/>
                <a:gd name="T7" fmla="*/ 2147483647 h 525"/>
                <a:gd name="T8" fmla="*/ 2147483647 w 607"/>
                <a:gd name="T9" fmla="*/ 2147483647 h 525"/>
                <a:gd name="T10" fmla="*/ 2147483647 w 607"/>
                <a:gd name="T11" fmla="*/ 2147483647 h 525"/>
                <a:gd name="T12" fmla="*/ 2147483647 w 607"/>
                <a:gd name="T13" fmla="*/ 2147483647 h 525"/>
                <a:gd name="T14" fmla="*/ 2147483647 w 607"/>
                <a:gd name="T15" fmla="*/ 2147483647 h 525"/>
                <a:gd name="T16" fmla="*/ 2147483647 w 607"/>
                <a:gd name="T17" fmla="*/ 2147483647 h 525"/>
                <a:gd name="T18" fmla="*/ 2147483647 w 607"/>
                <a:gd name="T19" fmla="*/ 2147483647 h 525"/>
                <a:gd name="T20" fmla="*/ 0 w 607"/>
                <a:gd name="T21" fmla="*/ 2147483647 h 525"/>
                <a:gd name="T22" fmla="*/ 2147483647 w 607"/>
                <a:gd name="T23" fmla="*/ 2147483647 h 525"/>
                <a:gd name="T24" fmla="*/ 2147483647 w 607"/>
                <a:gd name="T25" fmla="*/ 0 h 5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5"/>
                <a:gd name="T41" fmla="*/ 607 w 607"/>
                <a:gd name="T42" fmla="*/ 525 h 5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5">
                  <a:moveTo>
                    <a:pt x="152" y="0"/>
                  </a:moveTo>
                  <a:lnTo>
                    <a:pt x="304" y="0"/>
                  </a:lnTo>
                  <a:lnTo>
                    <a:pt x="454" y="0"/>
                  </a:lnTo>
                  <a:lnTo>
                    <a:pt x="530" y="131"/>
                  </a:lnTo>
                  <a:lnTo>
                    <a:pt x="607" y="263"/>
                  </a:lnTo>
                  <a:lnTo>
                    <a:pt x="530" y="395"/>
                  </a:lnTo>
                  <a:lnTo>
                    <a:pt x="454" y="525"/>
                  </a:lnTo>
                  <a:lnTo>
                    <a:pt x="302" y="525"/>
                  </a:lnTo>
                  <a:lnTo>
                    <a:pt x="150" y="525"/>
                  </a:lnTo>
                  <a:lnTo>
                    <a:pt x="76" y="393"/>
                  </a:lnTo>
                  <a:lnTo>
                    <a:pt x="0" y="261"/>
                  </a:lnTo>
                  <a:lnTo>
                    <a:pt x="76" y="131"/>
                  </a:lnTo>
                  <a:lnTo>
                    <a:pt x="152" y="0"/>
                  </a:lnTo>
                  <a:close/>
                </a:path>
              </a:pathLst>
            </a:custGeom>
            <a:solidFill>
              <a:srgbClr val="F7F7F7"/>
            </a:solidFill>
            <a:ln w="9954">
              <a:solidFill>
                <a:srgbClr val="5F5F5F"/>
              </a:solidFill>
            </a:ln>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4" name="Freeform 75"/>
            <p:cNvSpPr>
              <a:spLocks/>
            </p:cNvSpPr>
            <p:nvPr/>
          </p:nvSpPr>
          <p:spPr bwMode="auto">
            <a:xfrm>
              <a:off x="1519470" y="5418437"/>
              <a:ext cx="919558" cy="795160"/>
            </a:xfrm>
            <a:custGeom>
              <a:avLst/>
              <a:gdLst>
                <a:gd name="T0" fmla="*/ 2147483647 w 607"/>
                <a:gd name="T1" fmla="*/ 0 h 525"/>
                <a:gd name="T2" fmla="*/ 2147483647 w 607"/>
                <a:gd name="T3" fmla="*/ 0 h 525"/>
                <a:gd name="T4" fmla="*/ 2147483647 w 607"/>
                <a:gd name="T5" fmla="*/ 0 h 525"/>
                <a:gd name="T6" fmla="*/ 2147483647 w 607"/>
                <a:gd name="T7" fmla="*/ 2147483647 h 525"/>
                <a:gd name="T8" fmla="*/ 2147483647 w 607"/>
                <a:gd name="T9" fmla="*/ 2147483647 h 525"/>
                <a:gd name="T10" fmla="*/ 2147483647 w 607"/>
                <a:gd name="T11" fmla="*/ 2147483647 h 525"/>
                <a:gd name="T12" fmla="*/ 2147483647 w 607"/>
                <a:gd name="T13" fmla="*/ 2147483647 h 525"/>
                <a:gd name="T14" fmla="*/ 2147483647 w 607"/>
                <a:gd name="T15" fmla="*/ 2147483647 h 525"/>
                <a:gd name="T16" fmla="*/ 2147483647 w 607"/>
                <a:gd name="T17" fmla="*/ 2147483647 h 525"/>
                <a:gd name="T18" fmla="*/ 2147483647 w 607"/>
                <a:gd name="T19" fmla="*/ 2147483647 h 525"/>
                <a:gd name="T20" fmla="*/ 0 w 607"/>
                <a:gd name="T21" fmla="*/ 2147483647 h 525"/>
                <a:gd name="T22" fmla="*/ 2147483647 w 607"/>
                <a:gd name="T23" fmla="*/ 2147483647 h 525"/>
                <a:gd name="T24" fmla="*/ 2147483647 w 607"/>
                <a:gd name="T25" fmla="*/ 0 h 5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7"/>
                <a:gd name="T40" fmla="*/ 0 h 525"/>
                <a:gd name="T41" fmla="*/ 607 w 607"/>
                <a:gd name="T42" fmla="*/ 525 h 5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7" h="525">
                  <a:moveTo>
                    <a:pt x="152" y="0"/>
                  </a:moveTo>
                  <a:lnTo>
                    <a:pt x="304" y="0"/>
                  </a:lnTo>
                  <a:lnTo>
                    <a:pt x="454" y="0"/>
                  </a:lnTo>
                  <a:lnTo>
                    <a:pt x="530" y="131"/>
                  </a:lnTo>
                  <a:lnTo>
                    <a:pt x="607" y="263"/>
                  </a:lnTo>
                  <a:lnTo>
                    <a:pt x="530" y="395"/>
                  </a:lnTo>
                  <a:lnTo>
                    <a:pt x="454" y="525"/>
                  </a:lnTo>
                  <a:lnTo>
                    <a:pt x="302" y="525"/>
                  </a:lnTo>
                  <a:lnTo>
                    <a:pt x="150" y="525"/>
                  </a:lnTo>
                  <a:lnTo>
                    <a:pt x="76" y="393"/>
                  </a:lnTo>
                  <a:lnTo>
                    <a:pt x="0" y="261"/>
                  </a:lnTo>
                  <a:lnTo>
                    <a:pt x="76" y="131"/>
                  </a:lnTo>
                  <a:lnTo>
                    <a:pt x="152" y="0"/>
                  </a:lnTo>
                </a:path>
              </a:pathLst>
            </a:custGeom>
            <a:noFill/>
            <a:ln w="6636">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0" tIns="47777" rIns="36000" bIns="4777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5" name="Freeform 76"/>
            <p:cNvSpPr>
              <a:spLocks/>
            </p:cNvSpPr>
            <p:nvPr/>
          </p:nvSpPr>
          <p:spPr bwMode="auto">
            <a:xfrm>
              <a:off x="1531313" y="4626205"/>
              <a:ext cx="909510" cy="803030"/>
            </a:xfrm>
            <a:custGeom>
              <a:avLst/>
              <a:gdLst>
                <a:gd name="T0" fmla="*/ 2147483647 w 656"/>
                <a:gd name="T1" fmla="*/ 0 h 570"/>
                <a:gd name="T2" fmla="*/ 2147483647 w 656"/>
                <a:gd name="T3" fmla="*/ 2147483647 h 570"/>
                <a:gd name="T4" fmla="*/ 2147483647 w 656"/>
                <a:gd name="T5" fmla="*/ 2147483647 h 570"/>
                <a:gd name="T6" fmla="*/ 2147483647 w 656"/>
                <a:gd name="T7" fmla="*/ 2147483647 h 570"/>
                <a:gd name="T8" fmla="*/ 2147483647 w 656"/>
                <a:gd name="T9" fmla="*/ 2147483647 h 570"/>
                <a:gd name="T10" fmla="*/ 2147483647 w 656"/>
                <a:gd name="T11" fmla="*/ 2147483647 h 570"/>
                <a:gd name="T12" fmla="*/ 2147483647 w 656"/>
                <a:gd name="T13" fmla="*/ 2147483647 h 570"/>
                <a:gd name="T14" fmla="*/ 2147483647 w 656"/>
                <a:gd name="T15" fmla="*/ 2147483647 h 570"/>
                <a:gd name="T16" fmla="*/ 2147483647 w 656"/>
                <a:gd name="T17" fmla="*/ 2147483647 h 570"/>
                <a:gd name="T18" fmla="*/ 2147483647 w 656"/>
                <a:gd name="T19" fmla="*/ 2147483647 h 570"/>
                <a:gd name="T20" fmla="*/ 0 w 656"/>
                <a:gd name="T21" fmla="*/ 2147483647 h 570"/>
                <a:gd name="T22" fmla="*/ 2147483647 w 656"/>
                <a:gd name="T23" fmla="*/ 2147483647 h 570"/>
                <a:gd name="T24" fmla="*/ 2147483647 w 656"/>
                <a:gd name="T25" fmla="*/ 0 h 5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6"/>
                <a:gd name="T40" fmla="*/ 0 h 570"/>
                <a:gd name="T41" fmla="*/ 656 w 656"/>
                <a:gd name="T42" fmla="*/ 570 h 5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6" h="570">
                  <a:moveTo>
                    <a:pt x="165" y="0"/>
                  </a:moveTo>
                  <a:lnTo>
                    <a:pt x="329" y="2"/>
                  </a:lnTo>
                  <a:lnTo>
                    <a:pt x="492" y="2"/>
                  </a:lnTo>
                  <a:lnTo>
                    <a:pt x="574" y="143"/>
                  </a:lnTo>
                  <a:lnTo>
                    <a:pt x="656" y="286"/>
                  </a:lnTo>
                  <a:lnTo>
                    <a:pt x="574" y="427"/>
                  </a:lnTo>
                  <a:lnTo>
                    <a:pt x="490" y="570"/>
                  </a:lnTo>
                  <a:lnTo>
                    <a:pt x="327" y="568"/>
                  </a:lnTo>
                  <a:lnTo>
                    <a:pt x="164" y="568"/>
                  </a:lnTo>
                  <a:lnTo>
                    <a:pt x="82" y="427"/>
                  </a:lnTo>
                  <a:lnTo>
                    <a:pt x="0" y="284"/>
                  </a:lnTo>
                  <a:lnTo>
                    <a:pt x="82" y="143"/>
                  </a:lnTo>
                  <a:lnTo>
                    <a:pt x="165" y="0"/>
                  </a:lnTo>
                  <a:close/>
                </a:path>
              </a:pathLst>
            </a:custGeom>
            <a:solidFill>
              <a:srgbClr val="82102D"/>
            </a:solidFill>
            <a:ln>
              <a:noFill/>
            </a:ln>
          </p:spPr>
          <p:txBody>
            <a:bodyPr lIns="0" tIns="47777" rIns="36000" bIns="47777"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ysClr val="window" lastClr="FFFFFF"/>
                  </a:solidFill>
                  <a:effectLst/>
                  <a:uLnTx/>
                  <a:uFillTx/>
                  <a:latin typeface="Calibri" panose="020F0502020204030204" pitchFamily="34" charset="0"/>
                  <a:cs typeface="Calibri" panose="020F0502020204030204" pitchFamily="34" charset="0"/>
                </a:rPr>
                <a:t>Produk</a:t>
              </a:r>
              <a:r>
                <a:rPr kumimoji="0" lang="de-DE" sz="1200" b="0" i="0" u="none" strike="noStrike" kern="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a:t>
              </a:r>
              <a:r>
                <a:rPr kumimoji="0" lang="de-DE" sz="1200" b="0" i="0" u="none" strike="noStrike" kern="0" cap="none" spc="0" normalizeH="0" baseline="0" noProof="0" dirty="0" err="1">
                  <a:ln>
                    <a:noFill/>
                  </a:ln>
                  <a:solidFill>
                    <a:sysClr val="window" lastClr="FFFFFF"/>
                  </a:solidFill>
                  <a:effectLst/>
                  <a:uLnTx/>
                  <a:uFillTx/>
                  <a:latin typeface="Calibri" panose="020F0502020204030204" pitchFamily="34" charset="0"/>
                  <a:cs typeface="Calibri" panose="020F0502020204030204" pitchFamily="34" charset="0"/>
                </a:rPr>
                <a:t>tions</a:t>
              </a:r>
              <a:r>
                <a:rPr kumimoji="0" lang="de-DE" sz="1200" b="0" i="0" u="none" strike="noStrike" kern="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-faktoren</a:t>
              </a:r>
            </a:p>
          </p:txBody>
        </p:sp>
        <p:sp>
          <p:nvSpPr>
            <p:cNvPr id="47" name="Rectangle 78"/>
            <p:cNvSpPr>
              <a:spLocks noChangeArrowheads="1"/>
            </p:cNvSpPr>
            <p:nvPr/>
          </p:nvSpPr>
          <p:spPr bwMode="auto">
            <a:xfrm>
              <a:off x="1692585" y="4115888"/>
              <a:ext cx="614736" cy="203814"/>
            </a:xfrm>
            <a:prstGeom prst="rect">
              <a:avLst/>
            </a:prstGeom>
            <a:solidFill>
              <a:srgbClr val="F7F7F7"/>
            </a:solidFill>
            <a:ln>
              <a:noFill/>
            </a:ln>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Personal</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8" name="Rectangle 79"/>
            <p:cNvSpPr>
              <a:spLocks noChangeArrowheads="1"/>
            </p:cNvSpPr>
            <p:nvPr/>
          </p:nvSpPr>
          <p:spPr bwMode="auto">
            <a:xfrm>
              <a:off x="1010494" y="4365795"/>
              <a:ext cx="638597" cy="20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Betriebs-</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49" name="Rectangle 80"/>
            <p:cNvSpPr>
              <a:spLocks noChangeArrowheads="1"/>
            </p:cNvSpPr>
            <p:nvPr/>
          </p:nvSpPr>
          <p:spPr bwMode="auto">
            <a:xfrm>
              <a:off x="1062001" y="4539973"/>
              <a:ext cx="498836" cy="20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mittel/</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50" name="Rectangle 81"/>
            <p:cNvSpPr>
              <a:spLocks noChangeArrowheads="1"/>
            </p:cNvSpPr>
            <p:nvPr/>
          </p:nvSpPr>
          <p:spPr bwMode="auto">
            <a:xfrm>
              <a:off x="1013523" y="4714151"/>
              <a:ext cx="584057" cy="20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-stätten</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52" name="Rectangle 83"/>
            <p:cNvSpPr>
              <a:spLocks noChangeArrowheads="1"/>
            </p:cNvSpPr>
            <p:nvPr/>
          </p:nvSpPr>
          <p:spPr bwMode="auto">
            <a:xfrm>
              <a:off x="1058935" y="5338163"/>
              <a:ext cx="495427" cy="20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Kapital</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sp>
          <p:nvSpPr>
            <p:cNvPr id="53" name="Rectangle 84"/>
            <p:cNvSpPr>
              <a:spLocks noChangeArrowheads="1"/>
            </p:cNvSpPr>
            <p:nvPr/>
          </p:nvSpPr>
          <p:spPr bwMode="auto">
            <a:xfrm>
              <a:off x="1739136" y="5727413"/>
              <a:ext cx="517586" cy="20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600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Wissen</a:t>
              </a:r>
              <a:endParaRPr kumimoji="0" lang="de-DE" sz="12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endParaRPr>
            </a:p>
          </p:txBody>
        </p:sp>
      </p:grpSp>
      <p:grpSp>
        <p:nvGrpSpPr>
          <p:cNvPr id="75" name="Gruppieren 74"/>
          <p:cNvGrpSpPr>
            <a:grpSpLocks/>
          </p:cNvGrpSpPr>
          <p:nvPr/>
        </p:nvGrpSpPr>
        <p:grpSpPr>
          <a:xfrm>
            <a:off x="6542236" y="1599497"/>
            <a:ext cx="4594077" cy="4037454"/>
            <a:chOff x="4740198" y="1948506"/>
            <a:chExt cx="3994850" cy="3510829"/>
          </a:xfrm>
        </p:grpSpPr>
        <p:pic>
          <p:nvPicPr>
            <p:cNvPr id="7"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740198" y="3317702"/>
              <a:ext cx="3994850" cy="2141633"/>
            </a:xfrm>
            <a:prstGeom prst="rect">
              <a:avLst/>
            </a:prstGeom>
            <a:noFill/>
            <a:ln>
              <a:noFill/>
            </a:ln>
            <a:effectLst>
              <a:outerShdw blurRad="63500" sx="101000" sy="101000" algn="ctr" rotWithShape="0">
                <a:schemeClr val="bg1">
                  <a:lumMod val="50000"/>
                  <a:alpha val="4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6"/>
            <p:cNvGrpSpPr>
              <a:grpSpLocks/>
            </p:cNvGrpSpPr>
            <p:nvPr/>
          </p:nvGrpSpPr>
          <p:grpSpPr bwMode="auto">
            <a:xfrm>
              <a:off x="6785340" y="5291213"/>
              <a:ext cx="1901227" cy="104506"/>
              <a:chOff x="4598" y="3434"/>
              <a:chExt cx="1255" cy="69"/>
            </a:xfrm>
          </p:grpSpPr>
          <p:sp>
            <p:nvSpPr>
              <p:cNvPr id="9" name="Freeform 7"/>
              <p:cNvSpPr>
                <a:spLocks noEditPoints="1"/>
              </p:cNvSpPr>
              <p:nvPr/>
            </p:nvSpPr>
            <p:spPr bwMode="auto">
              <a:xfrm>
                <a:off x="4598" y="3434"/>
                <a:ext cx="72" cy="69"/>
              </a:xfrm>
              <a:custGeom>
                <a:avLst/>
                <a:gdLst>
                  <a:gd name="T0" fmla="*/ 48 w 72"/>
                  <a:gd name="T1" fmla="*/ 2 h 69"/>
                  <a:gd name="T2" fmla="*/ 59 w 72"/>
                  <a:gd name="T3" fmla="*/ 8 h 69"/>
                  <a:gd name="T4" fmla="*/ 69 w 72"/>
                  <a:gd name="T5" fmla="*/ 19 h 69"/>
                  <a:gd name="T6" fmla="*/ 72 w 72"/>
                  <a:gd name="T7" fmla="*/ 32 h 69"/>
                  <a:gd name="T8" fmla="*/ 70 w 72"/>
                  <a:gd name="T9" fmla="*/ 45 h 69"/>
                  <a:gd name="T10" fmla="*/ 63 w 72"/>
                  <a:gd name="T11" fmla="*/ 56 h 69"/>
                  <a:gd name="T12" fmla="*/ 52 w 72"/>
                  <a:gd name="T13" fmla="*/ 65 h 69"/>
                  <a:gd name="T14" fmla="*/ 39 w 72"/>
                  <a:gd name="T15" fmla="*/ 69 h 69"/>
                  <a:gd name="T16" fmla="*/ 24 w 72"/>
                  <a:gd name="T17" fmla="*/ 67 h 69"/>
                  <a:gd name="T18" fmla="*/ 13 w 72"/>
                  <a:gd name="T19" fmla="*/ 60 h 69"/>
                  <a:gd name="T20" fmla="*/ 4 w 72"/>
                  <a:gd name="T21" fmla="*/ 48 h 69"/>
                  <a:gd name="T22" fmla="*/ 0 w 72"/>
                  <a:gd name="T23" fmla="*/ 36 h 69"/>
                  <a:gd name="T24" fmla="*/ 2 w 72"/>
                  <a:gd name="T25" fmla="*/ 23 h 69"/>
                  <a:gd name="T26" fmla="*/ 9 w 72"/>
                  <a:gd name="T27" fmla="*/ 11 h 69"/>
                  <a:gd name="T28" fmla="*/ 20 w 72"/>
                  <a:gd name="T29" fmla="*/ 4 h 69"/>
                  <a:gd name="T30" fmla="*/ 33 w 72"/>
                  <a:gd name="T31" fmla="*/ 0 h 69"/>
                  <a:gd name="T32" fmla="*/ 30 w 72"/>
                  <a:gd name="T33" fmla="*/ 6 h 69"/>
                  <a:gd name="T34" fmla="*/ 18 w 72"/>
                  <a:gd name="T35" fmla="*/ 11 h 69"/>
                  <a:gd name="T36" fmla="*/ 11 w 72"/>
                  <a:gd name="T37" fmla="*/ 19 h 69"/>
                  <a:gd name="T38" fmla="*/ 7 w 72"/>
                  <a:gd name="T39" fmla="*/ 30 h 69"/>
                  <a:gd name="T40" fmla="*/ 7 w 72"/>
                  <a:gd name="T41" fmla="*/ 41 h 69"/>
                  <a:gd name="T42" fmla="*/ 13 w 72"/>
                  <a:gd name="T43" fmla="*/ 52 h 69"/>
                  <a:gd name="T44" fmla="*/ 22 w 72"/>
                  <a:gd name="T45" fmla="*/ 60 h 69"/>
                  <a:gd name="T46" fmla="*/ 33 w 72"/>
                  <a:gd name="T47" fmla="*/ 61 h 69"/>
                  <a:gd name="T48" fmla="*/ 44 w 72"/>
                  <a:gd name="T49" fmla="*/ 61 h 69"/>
                  <a:gd name="T50" fmla="*/ 54 w 72"/>
                  <a:gd name="T51" fmla="*/ 56 h 69"/>
                  <a:gd name="T52" fmla="*/ 63 w 72"/>
                  <a:gd name="T53" fmla="*/ 48 h 69"/>
                  <a:gd name="T54" fmla="*/ 67 w 72"/>
                  <a:gd name="T55" fmla="*/ 37 h 69"/>
                  <a:gd name="T56" fmla="*/ 65 w 72"/>
                  <a:gd name="T57" fmla="*/ 26 h 69"/>
                  <a:gd name="T58" fmla="*/ 59 w 72"/>
                  <a:gd name="T59" fmla="*/ 17 h 69"/>
                  <a:gd name="T60" fmla="*/ 52 w 72"/>
                  <a:gd name="T61" fmla="*/ 10 h 69"/>
                  <a:gd name="T62" fmla="*/ 41 w 72"/>
                  <a:gd name="T63" fmla="*/ 6 h 69"/>
                  <a:gd name="T64" fmla="*/ 52 w 72"/>
                  <a:gd name="T65" fmla="*/ 45 h 69"/>
                  <a:gd name="T66" fmla="*/ 48 w 72"/>
                  <a:gd name="T67" fmla="*/ 50 h 69"/>
                  <a:gd name="T68" fmla="*/ 39 w 72"/>
                  <a:gd name="T69" fmla="*/ 54 h 69"/>
                  <a:gd name="T70" fmla="*/ 30 w 72"/>
                  <a:gd name="T71" fmla="*/ 52 h 69"/>
                  <a:gd name="T72" fmla="*/ 20 w 72"/>
                  <a:gd name="T73" fmla="*/ 45 h 69"/>
                  <a:gd name="T74" fmla="*/ 17 w 72"/>
                  <a:gd name="T75" fmla="*/ 34 h 69"/>
                  <a:gd name="T76" fmla="*/ 18 w 72"/>
                  <a:gd name="T77" fmla="*/ 26 h 69"/>
                  <a:gd name="T78" fmla="*/ 22 w 72"/>
                  <a:gd name="T79" fmla="*/ 21 h 69"/>
                  <a:gd name="T80" fmla="*/ 30 w 72"/>
                  <a:gd name="T81" fmla="*/ 17 h 69"/>
                  <a:gd name="T82" fmla="*/ 37 w 72"/>
                  <a:gd name="T83" fmla="*/ 15 h 69"/>
                  <a:gd name="T84" fmla="*/ 44 w 72"/>
                  <a:gd name="T85" fmla="*/ 17 h 69"/>
                  <a:gd name="T86" fmla="*/ 50 w 72"/>
                  <a:gd name="T87" fmla="*/ 21 h 69"/>
                  <a:gd name="T88" fmla="*/ 46 w 72"/>
                  <a:gd name="T89" fmla="*/ 26 h 69"/>
                  <a:gd name="T90" fmla="*/ 44 w 72"/>
                  <a:gd name="T91" fmla="*/ 23 h 69"/>
                  <a:gd name="T92" fmla="*/ 39 w 72"/>
                  <a:gd name="T93" fmla="*/ 21 h 69"/>
                  <a:gd name="T94" fmla="*/ 33 w 72"/>
                  <a:gd name="T95" fmla="*/ 21 h 69"/>
                  <a:gd name="T96" fmla="*/ 26 w 72"/>
                  <a:gd name="T97" fmla="*/ 24 h 69"/>
                  <a:gd name="T98" fmla="*/ 24 w 72"/>
                  <a:gd name="T99" fmla="*/ 32 h 69"/>
                  <a:gd name="T100" fmla="*/ 26 w 72"/>
                  <a:gd name="T101" fmla="*/ 41 h 69"/>
                  <a:gd name="T102" fmla="*/ 30 w 72"/>
                  <a:gd name="T103" fmla="*/ 47 h 69"/>
                  <a:gd name="T104" fmla="*/ 37 w 72"/>
                  <a:gd name="T105" fmla="*/ 48 h 69"/>
                  <a:gd name="T106" fmla="*/ 43 w 72"/>
                  <a:gd name="T107" fmla="*/ 47 h 69"/>
                  <a:gd name="T108" fmla="*/ 46 w 72"/>
                  <a:gd name="T109" fmla="*/ 43 h 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2"/>
                  <a:gd name="T166" fmla="*/ 0 h 69"/>
                  <a:gd name="T167" fmla="*/ 72 w 72"/>
                  <a:gd name="T168" fmla="*/ 69 h 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2" h="69">
                    <a:moveTo>
                      <a:pt x="37" y="0"/>
                    </a:moveTo>
                    <a:lnTo>
                      <a:pt x="39" y="0"/>
                    </a:lnTo>
                    <a:lnTo>
                      <a:pt x="41" y="0"/>
                    </a:lnTo>
                    <a:lnTo>
                      <a:pt x="43" y="0"/>
                    </a:lnTo>
                    <a:lnTo>
                      <a:pt x="44" y="0"/>
                    </a:lnTo>
                    <a:lnTo>
                      <a:pt x="48" y="2"/>
                    </a:lnTo>
                    <a:lnTo>
                      <a:pt x="50" y="2"/>
                    </a:lnTo>
                    <a:lnTo>
                      <a:pt x="52" y="4"/>
                    </a:lnTo>
                    <a:lnTo>
                      <a:pt x="54" y="4"/>
                    </a:lnTo>
                    <a:lnTo>
                      <a:pt x="56" y="6"/>
                    </a:lnTo>
                    <a:lnTo>
                      <a:pt x="57" y="6"/>
                    </a:lnTo>
                    <a:lnTo>
                      <a:pt x="59" y="8"/>
                    </a:lnTo>
                    <a:lnTo>
                      <a:pt x="61" y="10"/>
                    </a:lnTo>
                    <a:lnTo>
                      <a:pt x="63" y="11"/>
                    </a:lnTo>
                    <a:lnTo>
                      <a:pt x="65" y="13"/>
                    </a:lnTo>
                    <a:lnTo>
                      <a:pt x="67" y="15"/>
                    </a:lnTo>
                    <a:lnTo>
                      <a:pt x="67" y="17"/>
                    </a:lnTo>
                    <a:lnTo>
                      <a:pt x="69" y="19"/>
                    </a:lnTo>
                    <a:lnTo>
                      <a:pt x="69" y="21"/>
                    </a:lnTo>
                    <a:lnTo>
                      <a:pt x="70" y="23"/>
                    </a:lnTo>
                    <a:lnTo>
                      <a:pt x="70" y="24"/>
                    </a:lnTo>
                    <a:lnTo>
                      <a:pt x="72" y="28"/>
                    </a:lnTo>
                    <a:lnTo>
                      <a:pt x="72" y="30"/>
                    </a:lnTo>
                    <a:lnTo>
                      <a:pt x="72" y="32"/>
                    </a:lnTo>
                    <a:lnTo>
                      <a:pt x="72" y="34"/>
                    </a:lnTo>
                    <a:lnTo>
                      <a:pt x="72" y="36"/>
                    </a:lnTo>
                    <a:lnTo>
                      <a:pt x="72" y="39"/>
                    </a:lnTo>
                    <a:lnTo>
                      <a:pt x="72" y="41"/>
                    </a:lnTo>
                    <a:lnTo>
                      <a:pt x="70" y="43"/>
                    </a:lnTo>
                    <a:lnTo>
                      <a:pt x="70" y="45"/>
                    </a:lnTo>
                    <a:lnTo>
                      <a:pt x="69" y="47"/>
                    </a:lnTo>
                    <a:lnTo>
                      <a:pt x="69" y="48"/>
                    </a:lnTo>
                    <a:lnTo>
                      <a:pt x="67" y="50"/>
                    </a:lnTo>
                    <a:lnTo>
                      <a:pt x="67" y="52"/>
                    </a:lnTo>
                    <a:lnTo>
                      <a:pt x="65" y="54"/>
                    </a:lnTo>
                    <a:lnTo>
                      <a:pt x="63" y="56"/>
                    </a:lnTo>
                    <a:lnTo>
                      <a:pt x="61" y="58"/>
                    </a:lnTo>
                    <a:lnTo>
                      <a:pt x="59" y="60"/>
                    </a:lnTo>
                    <a:lnTo>
                      <a:pt x="57" y="61"/>
                    </a:lnTo>
                    <a:lnTo>
                      <a:pt x="56" y="63"/>
                    </a:lnTo>
                    <a:lnTo>
                      <a:pt x="54" y="63"/>
                    </a:lnTo>
                    <a:lnTo>
                      <a:pt x="52" y="65"/>
                    </a:lnTo>
                    <a:lnTo>
                      <a:pt x="50" y="65"/>
                    </a:lnTo>
                    <a:lnTo>
                      <a:pt x="48" y="67"/>
                    </a:lnTo>
                    <a:lnTo>
                      <a:pt x="46" y="67"/>
                    </a:lnTo>
                    <a:lnTo>
                      <a:pt x="43" y="67"/>
                    </a:lnTo>
                    <a:lnTo>
                      <a:pt x="41" y="67"/>
                    </a:lnTo>
                    <a:lnTo>
                      <a:pt x="39" y="69"/>
                    </a:lnTo>
                    <a:lnTo>
                      <a:pt x="37" y="69"/>
                    </a:lnTo>
                    <a:lnTo>
                      <a:pt x="33" y="69"/>
                    </a:lnTo>
                    <a:lnTo>
                      <a:pt x="31" y="67"/>
                    </a:lnTo>
                    <a:lnTo>
                      <a:pt x="30" y="67"/>
                    </a:lnTo>
                    <a:lnTo>
                      <a:pt x="28" y="67"/>
                    </a:lnTo>
                    <a:lnTo>
                      <a:pt x="24" y="67"/>
                    </a:lnTo>
                    <a:lnTo>
                      <a:pt x="22" y="65"/>
                    </a:lnTo>
                    <a:lnTo>
                      <a:pt x="20" y="65"/>
                    </a:lnTo>
                    <a:lnTo>
                      <a:pt x="18" y="63"/>
                    </a:lnTo>
                    <a:lnTo>
                      <a:pt x="17" y="63"/>
                    </a:lnTo>
                    <a:lnTo>
                      <a:pt x="15" y="61"/>
                    </a:lnTo>
                    <a:lnTo>
                      <a:pt x="13" y="60"/>
                    </a:lnTo>
                    <a:lnTo>
                      <a:pt x="11" y="58"/>
                    </a:lnTo>
                    <a:lnTo>
                      <a:pt x="9" y="56"/>
                    </a:lnTo>
                    <a:lnTo>
                      <a:pt x="7" y="54"/>
                    </a:lnTo>
                    <a:lnTo>
                      <a:pt x="7" y="52"/>
                    </a:lnTo>
                    <a:lnTo>
                      <a:pt x="5" y="50"/>
                    </a:lnTo>
                    <a:lnTo>
                      <a:pt x="4" y="48"/>
                    </a:lnTo>
                    <a:lnTo>
                      <a:pt x="4" y="47"/>
                    </a:lnTo>
                    <a:lnTo>
                      <a:pt x="2" y="45"/>
                    </a:lnTo>
                    <a:lnTo>
                      <a:pt x="2" y="43"/>
                    </a:lnTo>
                    <a:lnTo>
                      <a:pt x="2" y="41"/>
                    </a:lnTo>
                    <a:lnTo>
                      <a:pt x="0" y="39"/>
                    </a:lnTo>
                    <a:lnTo>
                      <a:pt x="0" y="36"/>
                    </a:lnTo>
                    <a:lnTo>
                      <a:pt x="0" y="34"/>
                    </a:lnTo>
                    <a:lnTo>
                      <a:pt x="0" y="32"/>
                    </a:lnTo>
                    <a:lnTo>
                      <a:pt x="0" y="30"/>
                    </a:lnTo>
                    <a:lnTo>
                      <a:pt x="2" y="28"/>
                    </a:lnTo>
                    <a:lnTo>
                      <a:pt x="2" y="24"/>
                    </a:lnTo>
                    <a:lnTo>
                      <a:pt x="2" y="23"/>
                    </a:lnTo>
                    <a:lnTo>
                      <a:pt x="4" y="21"/>
                    </a:lnTo>
                    <a:lnTo>
                      <a:pt x="4" y="19"/>
                    </a:lnTo>
                    <a:lnTo>
                      <a:pt x="5" y="17"/>
                    </a:lnTo>
                    <a:lnTo>
                      <a:pt x="7" y="15"/>
                    </a:lnTo>
                    <a:lnTo>
                      <a:pt x="7" y="13"/>
                    </a:lnTo>
                    <a:lnTo>
                      <a:pt x="9" y="11"/>
                    </a:lnTo>
                    <a:lnTo>
                      <a:pt x="11" y="10"/>
                    </a:lnTo>
                    <a:lnTo>
                      <a:pt x="13" y="8"/>
                    </a:lnTo>
                    <a:lnTo>
                      <a:pt x="15" y="6"/>
                    </a:lnTo>
                    <a:lnTo>
                      <a:pt x="17" y="6"/>
                    </a:lnTo>
                    <a:lnTo>
                      <a:pt x="18" y="4"/>
                    </a:lnTo>
                    <a:lnTo>
                      <a:pt x="20" y="4"/>
                    </a:lnTo>
                    <a:lnTo>
                      <a:pt x="22" y="2"/>
                    </a:lnTo>
                    <a:lnTo>
                      <a:pt x="26" y="2"/>
                    </a:lnTo>
                    <a:lnTo>
                      <a:pt x="28" y="0"/>
                    </a:lnTo>
                    <a:lnTo>
                      <a:pt x="30" y="0"/>
                    </a:lnTo>
                    <a:lnTo>
                      <a:pt x="31" y="0"/>
                    </a:lnTo>
                    <a:lnTo>
                      <a:pt x="33" y="0"/>
                    </a:lnTo>
                    <a:lnTo>
                      <a:pt x="37" y="0"/>
                    </a:lnTo>
                    <a:close/>
                    <a:moveTo>
                      <a:pt x="37" y="6"/>
                    </a:moveTo>
                    <a:lnTo>
                      <a:pt x="35" y="6"/>
                    </a:lnTo>
                    <a:lnTo>
                      <a:pt x="33" y="6"/>
                    </a:lnTo>
                    <a:lnTo>
                      <a:pt x="31" y="6"/>
                    </a:lnTo>
                    <a:lnTo>
                      <a:pt x="30" y="6"/>
                    </a:lnTo>
                    <a:lnTo>
                      <a:pt x="28" y="8"/>
                    </a:lnTo>
                    <a:lnTo>
                      <a:pt x="26" y="8"/>
                    </a:lnTo>
                    <a:lnTo>
                      <a:pt x="24" y="8"/>
                    </a:lnTo>
                    <a:lnTo>
                      <a:pt x="22" y="10"/>
                    </a:lnTo>
                    <a:lnTo>
                      <a:pt x="20" y="10"/>
                    </a:lnTo>
                    <a:lnTo>
                      <a:pt x="18" y="11"/>
                    </a:lnTo>
                    <a:lnTo>
                      <a:pt x="17" y="13"/>
                    </a:lnTo>
                    <a:lnTo>
                      <a:pt x="15" y="13"/>
                    </a:lnTo>
                    <a:lnTo>
                      <a:pt x="15" y="15"/>
                    </a:lnTo>
                    <a:lnTo>
                      <a:pt x="13" y="17"/>
                    </a:lnTo>
                    <a:lnTo>
                      <a:pt x="11" y="19"/>
                    </a:lnTo>
                    <a:lnTo>
                      <a:pt x="9" y="21"/>
                    </a:lnTo>
                    <a:lnTo>
                      <a:pt x="9" y="23"/>
                    </a:lnTo>
                    <a:lnTo>
                      <a:pt x="7" y="24"/>
                    </a:lnTo>
                    <a:lnTo>
                      <a:pt x="7" y="26"/>
                    </a:lnTo>
                    <a:lnTo>
                      <a:pt x="7" y="28"/>
                    </a:lnTo>
                    <a:lnTo>
                      <a:pt x="7" y="30"/>
                    </a:lnTo>
                    <a:lnTo>
                      <a:pt x="7" y="32"/>
                    </a:lnTo>
                    <a:lnTo>
                      <a:pt x="5" y="34"/>
                    </a:lnTo>
                    <a:lnTo>
                      <a:pt x="7" y="36"/>
                    </a:lnTo>
                    <a:lnTo>
                      <a:pt x="7" y="37"/>
                    </a:lnTo>
                    <a:lnTo>
                      <a:pt x="7" y="39"/>
                    </a:lnTo>
                    <a:lnTo>
                      <a:pt x="7" y="41"/>
                    </a:lnTo>
                    <a:lnTo>
                      <a:pt x="7" y="43"/>
                    </a:lnTo>
                    <a:lnTo>
                      <a:pt x="9" y="45"/>
                    </a:lnTo>
                    <a:lnTo>
                      <a:pt x="9" y="47"/>
                    </a:lnTo>
                    <a:lnTo>
                      <a:pt x="11" y="48"/>
                    </a:lnTo>
                    <a:lnTo>
                      <a:pt x="11" y="50"/>
                    </a:lnTo>
                    <a:lnTo>
                      <a:pt x="13" y="52"/>
                    </a:lnTo>
                    <a:lnTo>
                      <a:pt x="15" y="54"/>
                    </a:lnTo>
                    <a:lnTo>
                      <a:pt x="17" y="56"/>
                    </a:lnTo>
                    <a:lnTo>
                      <a:pt x="18" y="56"/>
                    </a:lnTo>
                    <a:lnTo>
                      <a:pt x="20" y="58"/>
                    </a:lnTo>
                    <a:lnTo>
                      <a:pt x="22" y="60"/>
                    </a:lnTo>
                    <a:lnTo>
                      <a:pt x="24" y="60"/>
                    </a:lnTo>
                    <a:lnTo>
                      <a:pt x="26" y="60"/>
                    </a:lnTo>
                    <a:lnTo>
                      <a:pt x="28" y="61"/>
                    </a:lnTo>
                    <a:lnTo>
                      <a:pt x="30" y="61"/>
                    </a:lnTo>
                    <a:lnTo>
                      <a:pt x="31" y="61"/>
                    </a:lnTo>
                    <a:lnTo>
                      <a:pt x="33" y="61"/>
                    </a:lnTo>
                    <a:lnTo>
                      <a:pt x="35" y="63"/>
                    </a:lnTo>
                    <a:lnTo>
                      <a:pt x="37" y="63"/>
                    </a:lnTo>
                    <a:lnTo>
                      <a:pt x="39" y="63"/>
                    </a:lnTo>
                    <a:lnTo>
                      <a:pt x="41" y="61"/>
                    </a:lnTo>
                    <a:lnTo>
                      <a:pt x="43" y="61"/>
                    </a:lnTo>
                    <a:lnTo>
                      <a:pt x="44" y="61"/>
                    </a:lnTo>
                    <a:lnTo>
                      <a:pt x="46" y="61"/>
                    </a:lnTo>
                    <a:lnTo>
                      <a:pt x="48" y="60"/>
                    </a:lnTo>
                    <a:lnTo>
                      <a:pt x="50" y="60"/>
                    </a:lnTo>
                    <a:lnTo>
                      <a:pt x="52" y="60"/>
                    </a:lnTo>
                    <a:lnTo>
                      <a:pt x="54" y="58"/>
                    </a:lnTo>
                    <a:lnTo>
                      <a:pt x="54" y="56"/>
                    </a:lnTo>
                    <a:lnTo>
                      <a:pt x="56" y="56"/>
                    </a:lnTo>
                    <a:lnTo>
                      <a:pt x="57" y="54"/>
                    </a:lnTo>
                    <a:lnTo>
                      <a:pt x="59" y="52"/>
                    </a:lnTo>
                    <a:lnTo>
                      <a:pt x="61" y="50"/>
                    </a:lnTo>
                    <a:lnTo>
                      <a:pt x="63" y="48"/>
                    </a:lnTo>
                    <a:lnTo>
                      <a:pt x="63" y="47"/>
                    </a:lnTo>
                    <a:lnTo>
                      <a:pt x="63" y="45"/>
                    </a:lnTo>
                    <a:lnTo>
                      <a:pt x="65" y="43"/>
                    </a:lnTo>
                    <a:lnTo>
                      <a:pt x="65" y="41"/>
                    </a:lnTo>
                    <a:lnTo>
                      <a:pt x="65" y="39"/>
                    </a:lnTo>
                    <a:lnTo>
                      <a:pt x="67" y="37"/>
                    </a:lnTo>
                    <a:lnTo>
                      <a:pt x="67" y="36"/>
                    </a:lnTo>
                    <a:lnTo>
                      <a:pt x="67" y="34"/>
                    </a:lnTo>
                    <a:lnTo>
                      <a:pt x="67" y="32"/>
                    </a:lnTo>
                    <a:lnTo>
                      <a:pt x="67" y="30"/>
                    </a:lnTo>
                    <a:lnTo>
                      <a:pt x="65" y="28"/>
                    </a:lnTo>
                    <a:lnTo>
                      <a:pt x="65" y="26"/>
                    </a:lnTo>
                    <a:lnTo>
                      <a:pt x="65" y="24"/>
                    </a:lnTo>
                    <a:lnTo>
                      <a:pt x="63" y="23"/>
                    </a:lnTo>
                    <a:lnTo>
                      <a:pt x="63" y="21"/>
                    </a:lnTo>
                    <a:lnTo>
                      <a:pt x="63" y="19"/>
                    </a:lnTo>
                    <a:lnTo>
                      <a:pt x="61" y="19"/>
                    </a:lnTo>
                    <a:lnTo>
                      <a:pt x="59" y="17"/>
                    </a:lnTo>
                    <a:lnTo>
                      <a:pt x="59" y="15"/>
                    </a:lnTo>
                    <a:lnTo>
                      <a:pt x="57" y="13"/>
                    </a:lnTo>
                    <a:lnTo>
                      <a:pt x="56" y="13"/>
                    </a:lnTo>
                    <a:lnTo>
                      <a:pt x="54" y="11"/>
                    </a:lnTo>
                    <a:lnTo>
                      <a:pt x="52" y="10"/>
                    </a:lnTo>
                    <a:lnTo>
                      <a:pt x="50" y="8"/>
                    </a:lnTo>
                    <a:lnTo>
                      <a:pt x="48" y="8"/>
                    </a:lnTo>
                    <a:lnTo>
                      <a:pt x="46" y="8"/>
                    </a:lnTo>
                    <a:lnTo>
                      <a:pt x="44" y="6"/>
                    </a:lnTo>
                    <a:lnTo>
                      <a:pt x="43" y="6"/>
                    </a:lnTo>
                    <a:lnTo>
                      <a:pt x="41" y="6"/>
                    </a:lnTo>
                    <a:lnTo>
                      <a:pt x="39" y="6"/>
                    </a:lnTo>
                    <a:lnTo>
                      <a:pt x="37" y="6"/>
                    </a:lnTo>
                    <a:close/>
                    <a:moveTo>
                      <a:pt x="48" y="39"/>
                    </a:moveTo>
                    <a:lnTo>
                      <a:pt x="54" y="41"/>
                    </a:lnTo>
                    <a:lnTo>
                      <a:pt x="54" y="43"/>
                    </a:lnTo>
                    <a:lnTo>
                      <a:pt x="52" y="45"/>
                    </a:lnTo>
                    <a:lnTo>
                      <a:pt x="52" y="47"/>
                    </a:lnTo>
                    <a:lnTo>
                      <a:pt x="50" y="47"/>
                    </a:lnTo>
                    <a:lnTo>
                      <a:pt x="50" y="48"/>
                    </a:lnTo>
                    <a:lnTo>
                      <a:pt x="48" y="48"/>
                    </a:lnTo>
                    <a:lnTo>
                      <a:pt x="48" y="50"/>
                    </a:lnTo>
                    <a:lnTo>
                      <a:pt x="46" y="50"/>
                    </a:lnTo>
                    <a:lnTo>
                      <a:pt x="44" y="52"/>
                    </a:lnTo>
                    <a:lnTo>
                      <a:pt x="43" y="52"/>
                    </a:lnTo>
                    <a:lnTo>
                      <a:pt x="41" y="52"/>
                    </a:lnTo>
                    <a:lnTo>
                      <a:pt x="39" y="54"/>
                    </a:lnTo>
                    <a:lnTo>
                      <a:pt x="37" y="54"/>
                    </a:lnTo>
                    <a:lnTo>
                      <a:pt x="35" y="54"/>
                    </a:lnTo>
                    <a:lnTo>
                      <a:pt x="31" y="54"/>
                    </a:lnTo>
                    <a:lnTo>
                      <a:pt x="30" y="52"/>
                    </a:lnTo>
                    <a:lnTo>
                      <a:pt x="28" y="52"/>
                    </a:lnTo>
                    <a:lnTo>
                      <a:pt x="26" y="50"/>
                    </a:lnTo>
                    <a:lnTo>
                      <a:pt x="24" y="50"/>
                    </a:lnTo>
                    <a:lnTo>
                      <a:pt x="22" y="48"/>
                    </a:lnTo>
                    <a:lnTo>
                      <a:pt x="22" y="47"/>
                    </a:lnTo>
                    <a:lnTo>
                      <a:pt x="20" y="45"/>
                    </a:lnTo>
                    <a:lnTo>
                      <a:pt x="18" y="43"/>
                    </a:lnTo>
                    <a:lnTo>
                      <a:pt x="18" y="41"/>
                    </a:lnTo>
                    <a:lnTo>
                      <a:pt x="18" y="39"/>
                    </a:lnTo>
                    <a:lnTo>
                      <a:pt x="18" y="36"/>
                    </a:lnTo>
                    <a:lnTo>
                      <a:pt x="17" y="34"/>
                    </a:lnTo>
                    <a:lnTo>
                      <a:pt x="18" y="32"/>
                    </a:lnTo>
                    <a:lnTo>
                      <a:pt x="18" y="30"/>
                    </a:lnTo>
                    <a:lnTo>
                      <a:pt x="18" y="28"/>
                    </a:lnTo>
                    <a:lnTo>
                      <a:pt x="18" y="26"/>
                    </a:lnTo>
                    <a:lnTo>
                      <a:pt x="18" y="24"/>
                    </a:lnTo>
                    <a:lnTo>
                      <a:pt x="20" y="24"/>
                    </a:lnTo>
                    <a:lnTo>
                      <a:pt x="20" y="23"/>
                    </a:lnTo>
                    <a:lnTo>
                      <a:pt x="22" y="21"/>
                    </a:lnTo>
                    <a:lnTo>
                      <a:pt x="24" y="19"/>
                    </a:lnTo>
                    <a:lnTo>
                      <a:pt x="26" y="17"/>
                    </a:lnTo>
                    <a:lnTo>
                      <a:pt x="28" y="17"/>
                    </a:lnTo>
                    <a:lnTo>
                      <a:pt x="30" y="17"/>
                    </a:lnTo>
                    <a:lnTo>
                      <a:pt x="30" y="15"/>
                    </a:lnTo>
                    <a:lnTo>
                      <a:pt x="31" y="15"/>
                    </a:lnTo>
                    <a:lnTo>
                      <a:pt x="33" y="15"/>
                    </a:lnTo>
                    <a:lnTo>
                      <a:pt x="35" y="15"/>
                    </a:lnTo>
                    <a:lnTo>
                      <a:pt x="37" y="15"/>
                    </a:lnTo>
                    <a:lnTo>
                      <a:pt x="39" y="15"/>
                    </a:lnTo>
                    <a:lnTo>
                      <a:pt x="41" y="15"/>
                    </a:lnTo>
                    <a:lnTo>
                      <a:pt x="43" y="15"/>
                    </a:lnTo>
                    <a:lnTo>
                      <a:pt x="44" y="15"/>
                    </a:lnTo>
                    <a:lnTo>
                      <a:pt x="44" y="17"/>
                    </a:lnTo>
                    <a:lnTo>
                      <a:pt x="46" y="17"/>
                    </a:lnTo>
                    <a:lnTo>
                      <a:pt x="48" y="19"/>
                    </a:lnTo>
                    <a:lnTo>
                      <a:pt x="50" y="19"/>
                    </a:lnTo>
                    <a:lnTo>
                      <a:pt x="50" y="21"/>
                    </a:lnTo>
                    <a:lnTo>
                      <a:pt x="52" y="23"/>
                    </a:lnTo>
                    <a:lnTo>
                      <a:pt x="52" y="24"/>
                    </a:lnTo>
                    <a:lnTo>
                      <a:pt x="54" y="26"/>
                    </a:lnTo>
                    <a:lnTo>
                      <a:pt x="48" y="26"/>
                    </a:lnTo>
                    <a:lnTo>
                      <a:pt x="46" y="26"/>
                    </a:lnTo>
                    <a:lnTo>
                      <a:pt x="46" y="24"/>
                    </a:lnTo>
                    <a:lnTo>
                      <a:pt x="44" y="23"/>
                    </a:lnTo>
                    <a:lnTo>
                      <a:pt x="43" y="23"/>
                    </a:lnTo>
                    <a:lnTo>
                      <a:pt x="43" y="21"/>
                    </a:lnTo>
                    <a:lnTo>
                      <a:pt x="41" y="21"/>
                    </a:lnTo>
                    <a:lnTo>
                      <a:pt x="39" y="21"/>
                    </a:lnTo>
                    <a:lnTo>
                      <a:pt x="37" y="21"/>
                    </a:lnTo>
                    <a:lnTo>
                      <a:pt x="35" y="21"/>
                    </a:lnTo>
                    <a:lnTo>
                      <a:pt x="33" y="21"/>
                    </a:lnTo>
                    <a:lnTo>
                      <a:pt x="31" y="21"/>
                    </a:lnTo>
                    <a:lnTo>
                      <a:pt x="30" y="21"/>
                    </a:lnTo>
                    <a:lnTo>
                      <a:pt x="30" y="23"/>
                    </a:lnTo>
                    <a:lnTo>
                      <a:pt x="28" y="23"/>
                    </a:lnTo>
                    <a:lnTo>
                      <a:pt x="28" y="24"/>
                    </a:lnTo>
                    <a:lnTo>
                      <a:pt x="26" y="24"/>
                    </a:lnTo>
                    <a:lnTo>
                      <a:pt x="26" y="26"/>
                    </a:lnTo>
                    <a:lnTo>
                      <a:pt x="24" y="28"/>
                    </a:lnTo>
                    <a:lnTo>
                      <a:pt x="24" y="30"/>
                    </a:lnTo>
                    <a:lnTo>
                      <a:pt x="24" y="32"/>
                    </a:lnTo>
                    <a:lnTo>
                      <a:pt x="24" y="34"/>
                    </a:lnTo>
                    <a:lnTo>
                      <a:pt x="24" y="36"/>
                    </a:lnTo>
                    <a:lnTo>
                      <a:pt x="24" y="37"/>
                    </a:lnTo>
                    <a:lnTo>
                      <a:pt x="24" y="39"/>
                    </a:lnTo>
                    <a:lnTo>
                      <a:pt x="24" y="41"/>
                    </a:lnTo>
                    <a:lnTo>
                      <a:pt x="26" y="41"/>
                    </a:lnTo>
                    <a:lnTo>
                      <a:pt x="26" y="43"/>
                    </a:lnTo>
                    <a:lnTo>
                      <a:pt x="28" y="45"/>
                    </a:lnTo>
                    <a:lnTo>
                      <a:pt x="30" y="47"/>
                    </a:lnTo>
                    <a:lnTo>
                      <a:pt x="31" y="47"/>
                    </a:lnTo>
                    <a:lnTo>
                      <a:pt x="31" y="48"/>
                    </a:lnTo>
                    <a:lnTo>
                      <a:pt x="33" y="48"/>
                    </a:lnTo>
                    <a:lnTo>
                      <a:pt x="35" y="48"/>
                    </a:lnTo>
                    <a:lnTo>
                      <a:pt x="37" y="48"/>
                    </a:lnTo>
                    <a:lnTo>
                      <a:pt x="39" y="48"/>
                    </a:lnTo>
                    <a:lnTo>
                      <a:pt x="41" y="48"/>
                    </a:lnTo>
                    <a:lnTo>
                      <a:pt x="41" y="47"/>
                    </a:lnTo>
                    <a:lnTo>
                      <a:pt x="43" y="47"/>
                    </a:lnTo>
                    <a:lnTo>
                      <a:pt x="44" y="45"/>
                    </a:lnTo>
                    <a:lnTo>
                      <a:pt x="46" y="45"/>
                    </a:lnTo>
                    <a:lnTo>
                      <a:pt x="46" y="43"/>
                    </a:lnTo>
                    <a:lnTo>
                      <a:pt x="46" y="41"/>
                    </a:lnTo>
                    <a:lnTo>
                      <a:pt x="48" y="41"/>
                    </a:lnTo>
                    <a:lnTo>
                      <a:pt x="48" y="39"/>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0" name="Freeform 8"/>
              <p:cNvSpPr>
                <a:spLocks noEditPoints="1"/>
              </p:cNvSpPr>
              <p:nvPr/>
            </p:nvSpPr>
            <p:spPr bwMode="auto">
              <a:xfrm>
                <a:off x="4705" y="3434"/>
                <a:ext cx="62" cy="67"/>
              </a:xfrm>
              <a:custGeom>
                <a:avLst/>
                <a:gdLst>
                  <a:gd name="T0" fmla="*/ 30 w 62"/>
                  <a:gd name="T1" fmla="*/ 0 h 67"/>
                  <a:gd name="T2" fmla="*/ 38 w 62"/>
                  <a:gd name="T3" fmla="*/ 0 h 67"/>
                  <a:gd name="T4" fmla="*/ 41 w 62"/>
                  <a:gd name="T5" fmla="*/ 2 h 67"/>
                  <a:gd name="T6" fmla="*/ 45 w 62"/>
                  <a:gd name="T7" fmla="*/ 4 h 67"/>
                  <a:gd name="T8" fmla="*/ 49 w 62"/>
                  <a:gd name="T9" fmla="*/ 6 h 67"/>
                  <a:gd name="T10" fmla="*/ 52 w 62"/>
                  <a:gd name="T11" fmla="*/ 8 h 67"/>
                  <a:gd name="T12" fmla="*/ 54 w 62"/>
                  <a:gd name="T13" fmla="*/ 11 h 67"/>
                  <a:gd name="T14" fmla="*/ 54 w 62"/>
                  <a:gd name="T15" fmla="*/ 15 h 67"/>
                  <a:gd name="T16" fmla="*/ 54 w 62"/>
                  <a:gd name="T17" fmla="*/ 19 h 67"/>
                  <a:gd name="T18" fmla="*/ 54 w 62"/>
                  <a:gd name="T19" fmla="*/ 24 h 67"/>
                  <a:gd name="T20" fmla="*/ 52 w 62"/>
                  <a:gd name="T21" fmla="*/ 28 h 67"/>
                  <a:gd name="T22" fmla="*/ 49 w 62"/>
                  <a:gd name="T23" fmla="*/ 32 h 67"/>
                  <a:gd name="T24" fmla="*/ 45 w 62"/>
                  <a:gd name="T25" fmla="*/ 36 h 67"/>
                  <a:gd name="T26" fmla="*/ 38 w 62"/>
                  <a:gd name="T27" fmla="*/ 37 h 67"/>
                  <a:gd name="T28" fmla="*/ 38 w 62"/>
                  <a:gd name="T29" fmla="*/ 37 h 67"/>
                  <a:gd name="T30" fmla="*/ 39 w 62"/>
                  <a:gd name="T31" fmla="*/ 39 h 67"/>
                  <a:gd name="T32" fmla="*/ 41 w 62"/>
                  <a:gd name="T33" fmla="*/ 41 h 67"/>
                  <a:gd name="T34" fmla="*/ 45 w 62"/>
                  <a:gd name="T35" fmla="*/ 43 h 67"/>
                  <a:gd name="T36" fmla="*/ 47 w 62"/>
                  <a:gd name="T37" fmla="*/ 47 h 67"/>
                  <a:gd name="T38" fmla="*/ 62 w 62"/>
                  <a:gd name="T39" fmla="*/ 67 h 67"/>
                  <a:gd name="T40" fmla="*/ 39 w 62"/>
                  <a:gd name="T41" fmla="*/ 52 h 67"/>
                  <a:gd name="T42" fmla="*/ 36 w 62"/>
                  <a:gd name="T43" fmla="*/ 48 h 67"/>
                  <a:gd name="T44" fmla="*/ 34 w 62"/>
                  <a:gd name="T45" fmla="*/ 45 h 67"/>
                  <a:gd name="T46" fmla="*/ 32 w 62"/>
                  <a:gd name="T47" fmla="*/ 43 h 67"/>
                  <a:gd name="T48" fmla="*/ 30 w 62"/>
                  <a:gd name="T49" fmla="*/ 41 h 67"/>
                  <a:gd name="T50" fmla="*/ 28 w 62"/>
                  <a:gd name="T51" fmla="*/ 39 h 67"/>
                  <a:gd name="T52" fmla="*/ 26 w 62"/>
                  <a:gd name="T53" fmla="*/ 39 h 67"/>
                  <a:gd name="T54" fmla="*/ 26 w 62"/>
                  <a:gd name="T55" fmla="*/ 39 h 67"/>
                  <a:gd name="T56" fmla="*/ 25 w 62"/>
                  <a:gd name="T57" fmla="*/ 37 h 67"/>
                  <a:gd name="T58" fmla="*/ 23 w 62"/>
                  <a:gd name="T59" fmla="*/ 37 h 67"/>
                  <a:gd name="T60" fmla="*/ 21 w 62"/>
                  <a:gd name="T61" fmla="*/ 37 h 67"/>
                  <a:gd name="T62" fmla="*/ 8 w 62"/>
                  <a:gd name="T63" fmla="*/ 67 h 67"/>
                  <a:gd name="T64" fmla="*/ 28 w 62"/>
                  <a:gd name="T65" fmla="*/ 30 h 67"/>
                  <a:gd name="T66" fmla="*/ 32 w 62"/>
                  <a:gd name="T67" fmla="*/ 30 h 67"/>
                  <a:gd name="T68" fmla="*/ 36 w 62"/>
                  <a:gd name="T69" fmla="*/ 30 h 67"/>
                  <a:gd name="T70" fmla="*/ 39 w 62"/>
                  <a:gd name="T71" fmla="*/ 28 h 67"/>
                  <a:gd name="T72" fmla="*/ 41 w 62"/>
                  <a:gd name="T73" fmla="*/ 28 h 67"/>
                  <a:gd name="T74" fmla="*/ 43 w 62"/>
                  <a:gd name="T75" fmla="*/ 26 h 67"/>
                  <a:gd name="T76" fmla="*/ 45 w 62"/>
                  <a:gd name="T77" fmla="*/ 24 h 67"/>
                  <a:gd name="T78" fmla="*/ 45 w 62"/>
                  <a:gd name="T79" fmla="*/ 21 h 67"/>
                  <a:gd name="T80" fmla="*/ 45 w 62"/>
                  <a:gd name="T81" fmla="*/ 19 h 67"/>
                  <a:gd name="T82" fmla="*/ 45 w 62"/>
                  <a:gd name="T83" fmla="*/ 15 h 67"/>
                  <a:gd name="T84" fmla="*/ 43 w 62"/>
                  <a:gd name="T85" fmla="*/ 13 h 67"/>
                  <a:gd name="T86" fmla="*/ 41 w 62"/>
                  <a:gd name="T87" fmla="*/ 11 h 67"/>
                  <a:gd name="T88" fmla="*/ 38 w 62"/>
                  <a:gd name="T89" fmla="*/ 10 h 67"/>
                  <a:gd name="T90" fmla="*/ 32 w 62"/>
                  <a:gd name="T91" fmla="*/ 8 h 67"/>
                  <a:gd name="T92" fmla="*/ 8 w 62"/>
                  <a:gd name="T93" fmla="*/ 30 h 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2"/>
                  <a:gd name="T142" fmla="*/ 0 h 67"/>
                  <a:gd name="T143" fmla="*/ 62 w 62"/>
                  <a:gd name="T144" fmla="*/ 67 h 6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2" h="67">
                    <a:moveTo>
                      <a:pt x="0" y="67"/>
                    </a:moveTo>
                    <a:lnTo>
                      <a:pt x="0" y="0"/>
                    </a:lnTo>
                    <a:lnTo>
                      <a:pt x="30" y="0"/>
                    </a:lnTo>
                    <a:lnTo>
                      <a:pt x="32" y="0"/>
                    </a:lnTo>
                    <a:lnTo>
                      <a:pt x="34" y="0"/>
                    </a:lnTo>
                    <a:lnTo>
                      <a:pt x="38" y="0"/>
                    </a:lnTo>
                    <a:lnTo>
                      <a:pt x="39" y="2"/>
                    </a:lnTo>
                    <a:lnTo>
                      <a:pt x="41" y="2"/>
                    </a:lnTo>
                    <a:lnTo>
                      <a:pt x="43" y="2"/>
                    </a:lnTo>
                    <a:lnTo>
                      <a:pt x="45" y="2"/>
                    </a:lnTo>
                    <a:lnTo>
                      <a:pt x="45" y="4"/>
                    </a:lnTo>
                    <a:lnTo>
                      <a:pt x="47" y="4"/>
                    </a:lnTo>
                    <a:lnTo>
                      <a:pt x="49" y="4"/>
                    </a:lnTo>
                    <a:lnTo>
                      <a:pt x="49" y="6"/>
                    </a:lnTo>
                    <a:lnTo>
                      <a:pt x="51" y="6"/>
                    </a:lnTo>
                    <a:lnTo>
                      <a:pt x="51" y="8"/>
                    </a:lnTo>
                    <a:lnTo>
                      <a:pt x="52" y="8"/>
                    </a:lnTo>
                    <a:lnTo>
                      <a:pt x="52" y="10"/>
                    </a:lnTo>
                    <a:lnTo>
                      <a:pt x="54" y="11"/>
                    </a:lnTo>
                    <a:lnTo>
                      <a:pt x="54" y="13"/>
                    </a:lnTo>
                    <a:lnTo>
                      <a:pt x="54" y="15"/>
                    </a:lnTo>
                    <a:lnTo>
                      <a:pt x="54" y="17"/>
                    </a:lnTo>
                    <a:lnTo>
                      <a:pt x="54" y="19"/>
                    </a:lnTo>
                    <a:lnTo>
                      <a:pt x="54" y="21"/>
                    </a:lnTo>
                    <a:lnTo>
                      <a:pt x="54" y="23"/>
                    </a:lnTo>
                    <a:lnTo>
                      <a:pt x="54" y="24"/>
                    </a:lnTo>
                    <a:lnTo>
                      <a:pt x="54" y="26"/>
                    </a:lnTo>
                    <a:lnTo>
                      <a:pt x="52" y="26"/>
                    </a:lnTo>
                    <a:lnTo>
                      <a:pt x="52" y="28"/>
                    </a:lnTo>
                    <a:lnTo>
                      <a:pt x="51" y="30"/>
                    </a:lnTo>
                    <a:lnTo>
                      <a:pt x="51" y="32"/>
                    </a:lnTo>
                    <a:lnTo>
                      <a:pt x="49" y="32"/>
                    </a:lnTo>
                    <a:lnTo>
                      <a:pt x="47" y="34"/>
                    </a:lnTo>
                    <a:lnTo>
                      <a:pt x="45" y="36"/>
                    </a:lnTo>
                    <a:lnTo>
                      <a:pt x="43" y="36"/>
                    </a:lnTo>
                    <a:lnTo>
                      <a:pt x="39" y="36"/>
                    </a:lnTo>
                    <a:lnTo>
                      <a:pt x="38" y="37"/>
                    </a:lnTo>
                    <a:lnTo>
                      <a:pt x="36" y="37"/>
                    </a:lnTo>
                    <a:lnTo>
                      <a:pt x="38" y="37"/>
                    </a:lnTo>
                    <a:lnTo>
                      <a:pt x="38" y="39"/>
                    </a:lnTo>
                    <a:lnTo>
                      <a:pt x="39" y="39"/>
                    </a:lnTo>
                    <a:lnTo>
                      <a:pt x="41" y="39"/>
                    </a:lnTo>
                    <a:lnTo>
                      <a:pt x="41" y="41"/>
                    </a:lnTo>
                    <a:lnTo>
                      <a:pt x="43" y="43"/>
                    </a:lnTo>
                    <a:lnTo>
                      <a:pt x="45" y="43"/>
                    </a:lnTo>
                    <a:lnTo>
                      <a:pt x="45" y="45"/>
                    </a:lnTo>
                    <a:lnTo>
                      <a:pt x="47" y="45"/>
                    </a:lnTo>
                    <a:lnTo>
                      <a:pt x="47" y="47"/>
                    </a:lnTo>
                    <a:lnTo>
                      <a:pt x="49" y="48"/>
                    </a:lnTo>
                    <a:lnTo>
                      <a:pt x="62" y="67"/>
                    </a:lnTo>
                    <a:lnTo>
                      <a:pt x="49" y="67"/>
                    </a:lnTo>
                    <a:lnTo>
                      <a:pt x="39" y="54"/>
                    </a:lnTo>
                    <a:lnTo>
                      <a:pt x="39" y="52"/>
                    </a:lnTo>
                    <a:lnTo>
                      <a:pt x="38" y="50"/>
                    </a:lnTo>
                    <a:lnTo>
                      <a:pt x="36" y="48"/>
                    </a:lnTo>
                    <a:lnTo>
                      <a:pt x="36" y="47"/>
                    </a:lnTo>
                    <a:lnTo>
                      <a:pt x="34" y="45"/>
                    </a:lnTo>
                    <a:lnTo>
                      <a:pt x="32" y="43"/>
                    </a:lnTo>
                    <a:lnTo>
                      <a:pt x="30" y="41"/>
                    </a:lnTo>
                    <a:lnTo>
                      <a:pt x="28" y="39"/>
                    </a:lnTo>
                    <a:lnTo>
                      <a:pt x="26" y="39"/>
                    </a:lnTo>
                    <a:lnTo>
                      <a:pt x="25" y="39"/>
                    </a:lnTo>
                    <a:lnTo>
                      <a:pt x="25" y="37"/>
                    </a:lnTo>
                    <a:lnTo>
                      <a:pt x="23" y="37"/>
                    </a:lnTo>
                    <a:lnTo>
                      <a:pt x="21" y="37"/>
                    </a:lnTo>
                    <a:lnTo>
                      <a:pt x="19" y="37"/>
                    </a:lnTo>
                    <a:lnTo>
                      <a:pt x="8" y="37"/>
                    </a:lnTo>
                    <a:lnTo>
                      <a:pt x="8" y="67"/>
                    </a:lnTo>
                    <a:lnTo>
                      <a:pt x="0" y="67"/>
                    </a:lnTo>
                    <a:close/>
                    <a:moveTo>
                      <a:pt x="8" y="30"/>
                    </a:moveTo>
                    <a:lnTo>
                      <a:pt x="28" y="30"/>
                    </a:lnTo>
                    <a:lnTo>
                      <a:pt x="30" y="30"/>
                    </a:lnTo>
                    <a:lnTo>
                      <a:pt x="32" y="30"/>
                    </a:lnTo>
                    <a:lnTo>
                      <a:pt x="34" y="30"/>
                    </a:lnTo>
                    <a:lnTo>
                      <a:pt x="36" y="30"/>
                    </a:lnTo>
                    <a:lnTo>
                      <a:pt x="38" y="30"/>
                    </a:lnTo>
                    <a:lnTo>
                      <a:pt x="38" y="28"/>
                    </a:lnTo>
                    <a:lnTo>
                      <a:pt x="39" y="28"/>
                    </a:lnTo>
                    <a:lnTo>
                      <a:pt x="41" y="28"/>
                    </a:lnTo>
                    <a:lnTo>
                      <a:pt x="41" y="26"/>
                    </a:lnTo>
                    <a:lnTo>
                      <a:pt x="43" y="26"/>
                    </a:lnTo>
                    <a:lnTo>
                      <a:pt x="43" y="24"/>
                    </a:lnTo>
                    <a:lnTo>
                      <a:pt x="45" y="24"/>
                    </a:lnTo>
                    <a:lnTo>
                      <a:pt x="45" y="23"/>
                    </a:lnTo>
                    <a:lnTo>
                      <a:pt x="45" y="21"/>
                    </a:lnTo>
                    <a:lnTo>
                      <a:pt x="45" y="19"/>
                    </a:lnTo>
                    <a:lnTo>
                      <a:pt x="45" y="17"/>
                    </a:lnTo>
                    <a:lnTo>
                      <a:pt x="45" y="15"/>
                    </a:lnTo>
                    <a:lnTo>
                      <a:pt x="45" y="13"/>
                    </a:lnTo>
                    <a:lnTo>
                      <a:pt x="43" y="13"/>
                    </a:lnTo>
                    <a:lnTo>
                      <a:pt x="43" y="11"/>
                    </a:lnTo>
                    <a:lnTo>
                      <a:pt x="41" y="11"/>
                    </a:lnTo>
                    <a:lnTo>
                      <a:pt x="39" y="10"/>
                    </a:lnTo>
                    <a:lnTo>
                      <a:pt x="38" y="10"/>
                    </a:lnTo>
                    <a:lnTo>
                      <a:pt x="36" y="10"/>
                    </a:lnTo>
                    <a:lnTo>
                      <a:pt x="34" y="8"/>
                    </a:lnTo>
                    <a:lnTo>
                      <a:pt x="32" y="8"/>
                    </a:lnTo>
                    <a:lnTo>
                      <a:pt x="30" y="8"/>
                    </a:lnTo>
                    <a:lnTo>
                      <a:pt x="8" y="8"/>
                    </a:lnTo>
                    <a:lnTo>
                      <a:pt x="8" y="3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1" name="Freeform 9"/>
              <p:cNvSpPr>
                <a:spLocks noEditPoints="1"/>
              </p:cNvSpPr>
              <p:nvPr/>
            </p:nvSpPr>
            <p:spPr bwMode="auto">
              <a:xfrm>
                <a:off x="4770" y="3453"/>
                <a:ext cx="47" cy="50"/>
              </a:xfrm>
              <a:custGeom>
                <a:avLst/>
                <a:gdLst>
                  <a:gd name="T0" fmla="*/ 47 w 47"/>
                  <a:gd name="T1" fmla="*/ 35 h 50"/>
                  <a:gd name="T2" fmla="*/ 43 w 47"/>
                  <a:gd name="T3" fmla="*/ 41 h 50"/>
                  <a:gd name="T4" fmla="*/ 41 w 47"/>
                  <a:gd name="T5" fmla="*/ 44 h 50"/>
                  <a:gd name="T6" fmla="*/ 36 w 47"/>
                  <a:gd name="T7" fmla="*/ 48 h 50"/>
                  <a:gd name="T8" fmla="*/ 30 w 47"/>
                  <a:gd name="T9" fmla="*/ 48 h 50"/>
                  <a:gd name="T10" fmla="*/ 25 w 47"/>
                  <a:gd name="T11" fmla="*/ 50 h 50"/>
                  <a:gd name="T12" fmla="*/ 17 w 47"/>
                  <a:gd name="T13" fmla="*/ 48 h 50"/>
                  <a:gd name="T14" fmla="*/ 12 w 47"/>
                  <a:gd name="T15" fmla="*/ 46 h 50"/>
                  <a:gd name="T16" fmla="*/ 6 w 47"/>
                  <a:gd name="T17" fmla="*/ 41 h 50"/>
                  <a:gd name="T18" fmla="*/ 2 w 47"/>
                  <a:gd name="T19" fmla="*/ 35 h 50"/>
                  <a:gd name="T20" fmla="*/ 0 w 47"/>
                  <a:gd name="T21" fmla="*/ 28 h 50"/>
                  <a:gd name="T22" fmla="*/ 0 w 47"/>
                  <a:gd name="T23" fmla="*/ 18 h 50"/>
                  <a:gd name="T24" fmla="*/ 4 w 47"/>
                  <a:gd name="T25" fmla="*/ 11 h 50"/>
                  <a:gd name="T26" fmla="*/ 8 w 47"/>
                  <a:gd name="T27" fmla="*/ 5 h 50"/>
                  <a:gd name="T28" fmla="*/ 13 w 47"/>
                  <a:gd name="T29" fmla="*/ 2 h 50"/>
                  <a:gd name="T30" fmla="*/ 19 w 47"/>
                  <a:gd name="T31" fmla="*/ 0 h 50"/>
                  <a:gd name="T32" fmla="*/ 26 w 47"/>
                  <a:gd name="T33" fmla="*/ 0 h 50"/>
                  <a:gd name="T34" fmla="*/ 34 w 47"/>
                  <a:gd name="T35" fmla="*/ 2 h 50"/>
                  <a:gd name="T36" fmla="*/ 39 w 47"/>
                  <a:gd name="T37" fmla="*/ 4 h 50"/>
                  <a:gd name="T38" fmla="*/ 43 w 47"/>
                  <a:gd name="T39" fmla="*/ 9 h 50"/>
                  <a:gd name="T40" fmla="*/ 47 w 47"/>
                  <a:gd name="T41" fmla="*/ 17 h 50"/>
                  <a:gd name="T42" fmla="*/ 47 w 47"/>
                  <a:gd name="T43" fmla="*/ 24 h 50"/>
                  <a:gd name="T44" fmla="*/ 47 w 47"/>
                  <a:gd name="T45" fmla="*/ 26 h 50"/>
                  <a:gd name="T46" fmla="*/ 47 w 47"/>
                  <a:gd name="T47" fmla="*/ 26 h 50"/>
                  <a:gd name="T48" fmla="*/ 10 w 47"/>
                  <a:gd name="T49" fmla="*/ 26 h 50"/>
                  <a:gd name="T50" fmla="*/ 10 w 47"/>
                  <a:gd name="T51" fmla="*/ 31 h 50"/>
                  <a:gd name="T52" fmla="*/ 12 w 47"/>
                  <a:gd name="T53" fmla="*/ 37 h 50"/>
                  <a:gd name="T54" fmla="*/ 15 w 47"/>
                  <a:gd name="T55" fmla="*/ 39 h 50"/>
                  <a:gd name="T56" fmla="*/ 19 w 47"/>
                  <a:gd name="T57" fmla="*/ 42 h 50"/>
                  <a:gd name="T58" fmla="*/ 23 w 47"/>
                  <a:gd name="T59" fmla="*/ 42 h 50"/>
                  <a:gd name="T60" fmla="*/ 26 w 47"/>
                  <a:gd name="T61" fmla="*/ 42 h 50"/>
                  <a:gd name="T62" fmla="*/ 30 w 47"/>
                  <a:gd name="T63" fmla="*/ 42 h 50"/>
                  <a:gd name="T64" fmla="*/ 32 w 47"/>
                  <a:gd name="T65" fmla="*/ 41 h 50"/>
                  <a:gd name="T66" fmla="*/ 36 w 47"/>
                  <a:gd name="T67" fmla="*/ 39 h 50"/>
                  <a:gd name="T68" fmla="*/ 38 w 47"/>
                  <a:gd name="T69" fmla="*/ 35 h 50"/>
                  <a:gd name="T70" fmla="*/ 10 w 47"/>
                  <a:gd name="T71" fmla="*/ 20 h 50"/>
                  <a:gd name="T72" fmla="*/ 38 w 47"/>
                  <a:gd name="T73" fmla="*/ 17 h 50"/>
                  <a:gd name="T74" fmla="*/ 36 w 47"/>
                  <a:gd name="T75" fmla="*/ 13 h 50"/>
                  <a:gd name="T76" fmla="*/ 36 w 47"/>
                  <a:gd name="T77" fmla="*/ 11 h 50"/>
                  <a:gd name="T78" fmla="*/ 32 w 47"/>
                  <a:gd name="T79" fmla="*/ 7 h 50"/>
                  <a:gd name="T80" fmla="*/ 28 w 47"/>
                  <a:gd name="T81" fmla="*/ 5 h 50"/>
                  <a:gd name="T82" fmla="*/ 23 w 47"/>
                  <a:gd name="T83" fmla="*/ 5 h 50"/>
                  <a:gd name="T84" fmla="*/ 19 w 47"/>
                  <a:gd name="T85" fmla="*/ 7 h 50"/>
                  <a:gd name="T86" fmla="*/ 15 w 47"/>
                  <a:gd name="T87" fmla="*/ 9 h 50"/>
                  <a:gd name="T88" fmla="*/ 13 w 47"/>
                  <a:gd name="T89" fmla="*/ 11 h 50"/>
                  <a:gd name="T90" fmla="*/ 12 w 47"/>
                  <a:gd name="T91" fmla="*/ 15 h 50"/>
                  <a:gd name="T92" fmla="*/ 10 w 47"/>
                  <a:gd name="T93" fmla="*/ 20 h 5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7"/>
                  <a:gd name="T142" fmla="*/ 0 h 50"/>
                  <a:gd name="T143" fmla="*/ 47 w 47"/>
                  <a:gd name="T144" fmla="*/ 50 h 5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7" h="50">
                    <a:moveTo>
                      <a:pt x="38" y="33"/>
                    </a:moveTo>
                    <a:lnTo>
                      <a:pt x="47" y="33"/>
                    </a:lnTo>
                    <a:lnTo>
                      <a:pt x="47" y="35"/>
                    </a:lnTo>
                    <a:lnTo>
                      <a:pt x="45" y="37"/>
                    </a:lnTo>
                    <a:lnTo>
                      <a:pt x="45" y="39"/>
                    </a:lnTo>
                    <a:lnTo>
                      <a:pt x="43" y="41"/>
                    </a:lnTo>
                    <a:lnTo>
                      <a:pt x="43" y="42"/>
                    </a:lnTo>
                    <a:lnTo>
                      <a:pt x="41" y="42"/>
                    </a:lnTo>
                    <a:lnTo>
                      <a:pt x="41" y="44"/>
                    </a:lnTo>
                    <a:lnTo>
                      <a:pt x="39" y="46"/>
                    </a:lnTo>
                    <a:lnTo>
                      <a:pt x="38" y="46"/>
                    </a:lnTo>
                    <a:lnTo>
                      <a:pt x="36" y="48"/>
                    </a:lnTo>
                    <a:lnTo>
                      <a:pt x="34" y="48"/>
                    </a:lnTo>
                    <a:lnTo>
                      <a:pt x="32" y="48"/>
                    </a:lnTo>
                    <a:lnTo>
                      <a:pt x="30" y="48"/>
                    </a:lnTo>
                    <a:lnTo>
                      <a:pt x="28" y="50"/>
                    </a:lnTo>
                    <a:lnTo>
                      <a:pt x="26" y="50"/>
                    </a:lnTo>
                    <a:lnTo>
                      <a:pt x="25" y="50"/>
                    </a:lnTo>
                    <a:lnTo>
                      <a:pt x="23" y="50"/>
                    </a:lnTo>
                    <a:lnTo>
                      <a:pt x="19" y="50"/>
                    </a:lnTo>
                    <a:lnTo>
                      <a:pt x="17" y="48"/>
                    </a:lnTo>
                    <a:lnTo>
                      <a:pt x="15" y="48"/>
                    </a:lnTo>
                    <a:lnTo>
                      <a:pt x="13" y="46"/>
                    </a:lnTo>
                    <a:lnTo>
                      <a:pt x="12" y="46"/>
                    </a:lnTo>
                    <a:lnTo>
                      <a:pt x="10" y="44"/>
                    </a:lnTo>
                    <a:lnTo>
                      <a:pt x="8" y="42"/>
                    </a:lnTo>
                    <a:lnTo>
                      <a:pt x="6" y="41"/>
                    </a:lnTo>
                    <a:lnTo>
                      <a:pt x="4" y="39"/>
                    </a:lnTo>
                    <a:lnTo>
                      <a:pt x="2" y="37"/>
                    </a:lnTo>
                    <a:lnTo>
                      <a:pt x="2" y="35"/>
                    </a:lnTo>
                    <a:lnTo>
                      <a:pt x="2" y="33"/>
                    </a:lnTo>
                    <a:lnTo>
                      <a:pt x="0" y="29"/>
                    </a:lnTo>
                    <a:lnTo>
                      <a:pt x="0" y="28"/>
                    </a:lnTo>
                    <a:lnTo>
                      <a:pt x="0" y="24"/>
                    </a:lnTo>
                    <a:lnTo>
                      <a:pt x="0" y="22"/>
                    </a:lnTo>
                    <a:lnTo>
                      <a:pt x="0" y="18"/>
                    </a:lnTo>
                    <a:lnTo>
                      <a:pt x="2" y="17"/>
                    </a:lnTo>
                    <a:lnTo>
                      <a:pt x="2" y="15"/>
                    </a:lnTo>
                    <a:lnTo>
                      <a:pt x="4" y="11"/>
                    </a:lnTo>
                    <a:lnTo>
                      <a:pt x="4" y="9"/>
                    </a:lnTo>
                    <a:lnTo>
                      <a:pt x="6" y="7"/>
                    </a:lnTo>
                    <a:lnTo>
                      <a:pt x="8" y="5"/>
                    </a:lnTo>
                    <a:lnTo>
                      <a:pt x="10" y="4"/>
                    </a:lnTo>
                    <a:lnTo>
                      <a:pt x="12" y="4"/>
                    </a:lnTo>
                    <a:lnTo>
                      <a:pt x="13" y="2"/>
                    </a:lnTo>
                    <a:lnTo>
                      <a:pt x="15" y="2"/>
                    </a:lnTo>
                    <a:lnTo>
                      <a:pt x="17" y="0"/>
                    </a:lnTo>
                    <a:lnTo>
                      <a:pt x="19" y="0"/>
                    </a:lnTo>
                    <a:lnTo>
                      <a:pt x="21" y="0"/>
                    </a:lnTo>
                    <a:lnTo>
                      <a:pt x="25" y="0"/>
                    </a:lnTo>
                    <a:lnTo>
                      <a:pt x="26" y="0"/>
                    </a:lnTo>
                    <a:lnTo>
                      <a:pt x="28" y="0"/>
                    </a:lnTo>
                    <a:lnTo>
                      <a:pt x="32" y="0"/>
                    </a:lnTo>
                    <a:lnTo>
                      <a:pt x="34" y="2"/>
                    </a:lnTo>
                    <a:lnTo>
                      <a:pt x="36" y="2"/>
                    </a:lnTo>
                    <a:lnTo>
                      <a:pt x="38" y="4"/>
                    </a:lnTo>
                    <a:lnTo>
                      <a:pt x="39" y="4"/>
                    </a:lnTo>
                    <a:lnTo>
                      <a:pt x="41" y="5"/>
                    </a:lnTo>
                    <a:lnTo>
                      <a:pt x="43" y="7"/>
                    </a:lnTo>
                    <a:lnTo>
                      <a:pt x="43" y="9"/>
                    </a:lnTo>
                    <a:lnTo>
                      <a:pt x="45" y="11"/>
                    </a:lnTo>
                    <a:lnTo>
                      <a:pt x="45" y="13"/>
                    </a:lnTo>
                    <a:lnTo>
                      <a:pt x="47" y="17"/>
                    </a:lnTo>
                    <a:lnTo>
                      <a:pt x="47" y="18"/>
                    </a:lnTo>
                    <a:lnTo>
                      <a:pt x="47" y="22"/>
                    </a:lnTo>
                    <a:lnTo>
                      <a:pt x="47" y="24"/>
                    </a:lnTo>
                    <a:lnTo>
                      <a:pt x="47" y="26"/>
                    </a:lnTo>
                    <a:lnTo>
                      <a:pt x="10" y="26"/>
                    </a:lnTo>
                    <a:lnTo>
                      <a:pt x="10" y="28"/>
                    </a:lnTo>
                    <a:lnTo>
                      <a:pt x="10" y="29"/>
                    </a:lnTo>
                    <a:lnTo>
                      <a:pt x="10" y="31"/>
                    </a:lnTo>
                    <a:lnTo>
                      <a:pt x="12" y="33"/>
                    </a:lnTo>
                    <a:lnTo>
                      <a:pt x="12" y="35"/>
                    </a:lnTo>
                    <a:lnTo>
                      <a:pt x="12" y="37"/>
                    </a:lnTo>
                    <a:lnTo>
                      <a:pt x="13" y="37"/>
                    </a:lnTo>
                    <a:lnTo>
                      <a:pt x="13" y="39"/>
                    </a:lnTo>
                    <a:lnTo>
                      <a:pt x="15" y="39"/>
                    </a:lnTo>
                    <a:lnTo>
                      <a:pt x="17" y="41"/>
                    </a:lnTo>
                    <a:lnTo>
                      <a:pt x="19" y="42"/>
                    </a:lnTo>
                    <a:lnTo>
                      <a:pt x="21" y="42"/>
                    </a:lnTo>
                    <a:lnTo>
                      <a:pt x="23" y="42"/>
                    </a:lnTo>
                    <a:lnTo>
                      <a:pt x="25" y="42"/>
                    </a:lnTo>
                    <a:lnTo>
                      <a:pt x="26" y="42"/>
                    </a:lnTo>
                    <a:lnTo>
                      <a:pt x="28" y="42"/>
                    </a:lnTo>
                    <a:lnTo>
                      <a:pt x="30" y="42"/>
                    </a:lnTo>
                    <a:lnTo>
                      <a:pt x="30" y="41"/>
                    </a:lnTo>
                    <a:lnTo>
                      <a:pt x="32" y="41"/>
                    </a:lnTo>
                    <a:lnTo>
                      <a:pt x="34" y="41"/>
                    </a:lnTo>
                    <a:lnTo>
                      <a:pt x="34" y="39"/>
                    </a:lnTo>
                    <a:lnTo>
                      <a:pt x="36" y="39"/>
                    </a:lnTo>
                    <a:lnTo>
                      <a:pt x="36" y="37"/>
                    </a:lnTo>
                    <a:lnTo>
                      <a:pt x="38" y="35"/>
                    </a:lnTo>
                    <a:lnTo>
                      <a:pt x="38" y="33"/>
                    </a:lnTo>
                    <a:close/>
                    <a:moveTo>
                      <a:pt x="10" y="20"/>
                    </a:moveTo>
                    <a:lnTo>
                      <a:pt x="38" y="20"/>
                    </a:lnTo>
                    <a:lnTo>
                      <a:pt x="38" y="18"/>
                    </a:lnTo>
                    <a:lnTo>
                      <a:pt x="38" y="17"/>
                    </a:lnTo>
                    <a:lnTo>
                      <a:pt x="38" y="15"/>
                    </a:lnTo>
                    <a:lnTo>
                      <a:pt x="36" y="13"/>
                    </a:lnTo>
                    <a:lnTo>
                      <a:pt x="36" y="11"/>
                    </a:lnTo>
                    <a:lnTo>
                      <a:pt x="34" y="9"/>
                    </a:lnTo>
                    <a:lnTo>
                      <a:pt x="32" y="9"/>
                    </a:lnTo>
                    <a:lnTo>
                      <a:pt x="32" y="7"/>
                    </a:lnTo>
                    <a:lnTo>
                      <a:pt x="30" y="7"/>
                    </a:lnTo>
                    <a:lnTo>
                      <a:pt x="28" y="7"/>
                    </a:lnTo>
                    <a:lnTo>
                      <a:pt x="28" y="5"/>
                    </a:lnTo>
                    <a:lnTo>
                      <a:pt x="26" y="5"/>
                    </a:lnTo>
                    <a:lnTo>
                      <a:pt x="25" y="5"/>
                    </a:lnTo>
                    <a:lnTo>
                      <a:pt x="23" y="5"/>
                    </a:lnTo>
                    <a:lnTo>
                      <a:pt x="21" y="5"/>
                    </a:lnTo>
                    <a:lnTo>
                      <a:pt x="21" y="7"/>
                    </a:lnTo>
                    <a:lnTo>
                      <a:pt x="19" y="7"/>
                    </a:lnTo>
                    <a:lnTo>
                      <a:pt x="17" y="7"/>
                    </a:lnTo>
                    <a:lnTo>
                      <a:pt x="15" y="9"/>
                    </a:lnTo>
                    <a:lnTo>
                      <a:pt x="13" y="11"/>
                    </a:lnTo>
                    <a:lnTo>
                      <a:pt x="12" y="13"/>
                    </a:lnTo>
                    <a:lnTo>
                      <a:pt x="12" y="15"/>
                    </a:lnTo>
                    <a:lnTo>
                      <a:pt x="10" y="17"/>
                    </a:lnTo>
                    <a:lnTo>
                      <a:pt x="10" y="18"/>
                    </a:lnTo>
                    <a:lnTo>
                      <a:pt x="10" y="2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2" name="Freeform 10"/>
              <p:cNvSpPr>
                <a:spLocks noEditPoints="1"/>
              </p:cNvSpPr>
              <p:nvPr/>
            </p:nvSpPr>
            <p:spPr bwMode="auto">
              <a:xfrm>
                <a:off x="4828" y="3434"/>
                <a:ext cx="7" cy="67"/>
              </a:xfrm>
              <a:custGeom>
                <a:avLst/>
                <a:gdLst>
                  <a:gd name="T0" fmla="*/ 0 w 7"/>
                  <a:gd name="T1" fmla="*/ 10 h 67"/>
                  <a:gd name="T2" fmla="*/ 0 w 7"/>
                  <a:gd name="T3" fmla="*/ 0 h 67"/>
                  <a:gd name="T4" fmla="*/ 7 w 7"/>
                  <a:gd name="T5" fmla="*/ 0 h 67"/>
                  <a:gd name="T6" fmla="*/ 7 w 7"/>
                  <a:gd name="T7" fmla="*/ 10 h 67"/>
                  <a:gd name="T8" fmla="*/ 0 w 7"/>
                  <a:gd name="T9" fmla="*/ 10 h 67"/>
                  <a:gd name="T10" fmla="*/ 0 w 7"/>
                  <a:gd name="T11" fmla="*/ 67 h 67"/>
                  <a:gd name="T12" fmla="*/ 0 w 7"/>
                  <a:gd name="T13" fmla="*/ 19 h 67"/>
                  <a:gd name="T14" fmla="*/ 7 w 7"/>
                  <a:gd name="T15" fmla="*/ 19 h 67"/>
                  <a:gd name="T16" fmla="*/ 7 w 7"/>
                  <a:gd name="T17" fmla="*/ 67 h 67"/>
                  <a:gd name="T18" fmla="*/ 0 w 7"/>
                  <a:gd name="T19" fmla="*/ 67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67"/>
                  <a:gd name="T32" fmla="*/ 7 w 7"/>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67">
                    <a:moveTo>
                      <a:pt x="0" y="10"/>
                    </a:moveTo>
                    <a:lnTo>
                      <a:pt x="0" y="0"/>
                    </a:lnTo>
                    <a:lnTo>
                      <a:pt x="7" y="0"/>
                    </a:lnTo>
                    <a:lnTo>
                      <a:pt x="7" y="10"/>
                    </a:lnTo>
                    <a:lnTo>
                      <a:pt x="0" y="10"/>
                    </a:lnTo>
                    <a:close/>
                    <a:moveTo>
                      <a:pt x="0" y="67"/>
                    </a:moveTo>
                    <a:lnTo>
                      <a:pt x="0" y="19"/>
                    </a:lnTo>
                    <a:lnTo>
                      <a:pt x="7" y="19"/>
                    </a:lnTo>
                    <a:lnTo>
                      <a:pt x="7" y="67"/>
                    </a:lnTo>
                    <a:lnTo>
                      <a:pt x="0" y="67"/>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3" name="Freeform 11"/>
              <p:cNvSpPr>
                <a:spLocks/>
              </p:cNvSpPr>
              <p:nvPr/>
            </p:nvSpPr>
            <p:spPr bwMode="auto">
              <a:xfrm>
                <a:off x="4847" y="3453"/>
                <a:ext cx="44" cy="50"/>
              </a:xfrm>
              <a:custGeom>
                <a:avLst/>
                <a:gdLst>
                  <a:gd name="T0" fmla="*/ 42 w 44"/>
                  <a:gd name="T1" fmla="*/ 33 h 50"/>
                  <a:gd name="T2" fmla="*/ 40 w 44"/>
                  <a:gd name="T3" fmla="*/ 39 h 50"/>
                  <a:gd name="T4" fmla="*/ 39 w 44"/>
                  <a:gd name="T5" fmla="*/ 44 h 50"/>
                  <a:gd name="T6" fmla="*/ 33 w 44"/>
                  <a:gd name="T7" fmla="*/ 46 h 50"/>
                  <a:gd name="T8" fmla="*/ 29 w 44"/>
                  <a:gd name="T9" fmla="*/ 48 h 50"/>
                  <a:gd name="T10" fmla="*/ 22 w 44"/>
                  <a:gd name="T11" fmla="*/ 50 h 50"/>
                  <a:gd name="T12" fmla="*/ 14 w 44"/>
                  <a:gd name="T13" fmla="*/ 48 h 50"/>
                  <a:gd name="T14" fmla="*/ 9 w 44"/>
                  <a:gd name="T15" fmla="*/ 46 h 50"/>
                  <a:gd name="T16" fmla="*/ 5 w 44"/>
                  <a:gd name="T17" fmla="*/ 41 h 50"/>
                  <a:gd name="T18" fmla="*/ 1 w 44"/>
                  <a:gd name="T19" fmla="*/ 35 h 50"/>
                  <a:gd name="T20" fmla="*/ 0 w 44"/>
                  <a:gd name="T21" fmla="*/ 28 h 50"/>
                  <a:gd name="T22" fmla="*/ 0 w 44"/>
                  <a:gd name="T23" fmla="*/ 20 h 50"/>
                  <a:gd name="T24" fmla="*/ 1 w 44"/>
                  <a:gd name="T25" fmla="*/ 15 h 50"/>
                  <a:gd name="T26" fmla="*/ 1 w 44"/>
                  <a:gd name="T27" fmla="*/ 11 h 50"/>
                  <a:gd name="T28" fmla="*/ 5 w 44"/>
                  <a:gd name="T29" fmla="*/ 7 h 50"/>
                  <a:gd name="T30" fmla="*/ 9 w 44"/>
                  <a:gd name="T31" fmla="*/ 4 h 50"/>
                  <a:gd name="T32" fmla="*/ 13 w 44"/>
                  <a:gd name="T33" fmla="*/ 2 h 50"/>
                  <a:gd name="T34" fmla="*/ 16 w 44"/>
                  <a:gd name="T35" fmla="*/ 0 h 50"/>
                  <a:gd name="T36" fmla="*/ 22 w 44"/>
                  <a:gd name="T37" fmla="*/ 0 h 50"/>
                  <a:gd name="T38" fmla="*/ 26 w 44"/>
                  <a:gd name="T39" fmla="*/ 0 h 50"/>
                  <a:gd name="T40" fmla="*/ 31 w 44"/>
                  <a:gd name="T41" fmla="*/ 0 h 50"/>
                  <a:gd name="T42" fmla="*/ 37 w 44"/>
                  <a:gd name="T43" fmla="*/ 4 h 50"/>
                  <a:gd name="T44" fmla="*/ 39 w 44"/>
                  <a:gd name="T45" fmla="*/ 7 h 50"/>
                  <a:gd name="T46" fmla="*/ 42 w 44"/>
                  <a:gd name="T47" fmla="*/ 11 h 50"/>
                  <a:gd name="T48" fmla="*/ 35 w 44"/>
                  <a:gd name="T49" fmla="*/ 17 h 50"/>
                  <a:gd name="T50" fmla="*/ 33 w 44"/>
                  <a:gd name="T51" fmla="*/ 13 h 50"/>
                  <a:gd name="T52" fmla="*/ 31 w 44"/>
                  <a:gd name="T53" fmla="*/ 9 h 50"/>
                  <a:gd name="T54" fmla="*/ 29 w 44"/>
                  <a:gd name="T55" fmla="*/ 7 h 50"/>
                  <a:gd name="T56" fmla="*/ 27 w 44"/>
                  <a:gd name="T57" fmla="*/ 7 h 50"/>
                  <a:gd name="T58" fmla="*/ 24 w 44"/>
                  <a:gd name="T59" fmla="*/ 5 h 50"/>
                  <a:gd name="T60" fmla="*/ 20 w 44"/>
                  <a:gd name="T61" fmla="*/ 5 h 50"/>
                  <a:gd name="T62" fmla="*/ 16 w 44"/>
                  <a:gd name="T63" fmla="*/ 7 h 50"/>
                  <a:gd name="T64" fmla="*/ 13 w 44"/>
                  <a:gd name="T65" fmla="*/ 11 h 50"/>
                  <a:gd name="T66" fmla="*/ 11 w 44"/>
                  <a:gd name="T67" fmla="*/ 15 h 50"/>
                  <a:gd name="T68" fmla="*/ 9 w 44"/>
                  <a:gd name="T69" fmla="*/ 20 h 50"/>
                  <a:gd name="T70" fmla="*/ 9 w 44"/>
                  <a:gd name="T71" fmla="*/ 26 h 50"/>
                  <a:gd name="T72" fmla="*/ 9 w 44"/>
                  <a:gd name="T73" fmla="*/ 33 h 50"/>
                  <a:gd name="T74" fmla="*/ 11 w 44"/>
                  <a:gd name="T75" fmla="*/ 37 h 50"/>
                  <a:gd name="T76" fmla="*/ 14 w 44"/>
                  <a:gd name="T77" fmla="*/ 41 h 50"/>
                  <a:gd name="T78" fmla="*/ 18 w 44"/>
                  <a:gd name="T79" fmla="*/ 42 h 50"/>
                  <a:gd name="T80" fmla="*/ 22 w 44"/>
                  <a:gd name="T81" fmla="*/ 42 h 50"/>
                  <a:gd name="T82" fmla="*/ 26 w 44"/>
                  <a:gd name="T83" fmla="*/ 42 h 50"/>
                  <a:gd name="T84" fmla="*/ 29 w 44"/>
                  <a:gd name="T85" fmla="*/ 41 h 50"/>
                  <a:gd name="T86" fmla="*/ 31 w 44"/>
                  <a:gd name="T87" fmla="*/ 39 h 50"/>
                  <a:gd name="T88" fmla="*/ 33 w 44"/>
                  <a:gd name="T89" fmla="*/ 37 h 50"/>
                  <a:gd name="T90" fmla="*/ 35 w 44"/>
                  <a:gd name="T91" fmla="*/ 31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50"/>
                  <a:gd name="T140" fmla="*/ 44 w 44"/>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50">
                    <a:moveTo>
                      <a:pt x="35" y="31"/>
                    </a:moveTo>
                    <a:lnTo>
                      <a:pt x="44" y="31"/>
                    </a:lnTo>
                    <a:lnTo>
                      <a:pt x="42" y="33"/>
                    </a:lnTo>
                    <a:lnTo>
                      <a:pt x="42" y="35"/>
                    </a:lnTo>
                    <a:lnTo>
                      <a:pt x="42" y="37"/>
                    </a:lnTo>
                    <a:lnTo>
                      <a:pt x="40" y="39"/>
                    </a:lnTo>
                    <a:lnTo>
                      <a:pt x="40" y="41"/>
                    </a:lnTo>
                    <a:lnTo>
                      <a:pt x="39" y="42"/>
                    </a:lnTo>
                    <a:lnTo>
                      <a:pt x="39" y="44"/>
                    </a:lnTo>
                    <a:lnTo>
                      <a:pt x="37" y="44"/>
                    </a:lnTo>
                    <a:lnTo>
                      <a:pt x="35" y="46"/>
                    </a:lnTo>
                    <a:lnTo>
                      <a:pt x="33" y="46"/>
                    </a:lnTo>
                    <a:lnTo>
                      <a:pt x="31" y="48"/>
                    </a:lnTo>
                    <a:lnTo>
                      <a:pt x="29" y="48"/>
                    </a:lnTo>
                    <a:lnTo>
                      <a:pt x="26" y="50"/>
                    </a:lnTo>
                    <a:lnTo>
                      <a:pt x="24" y="50"/>
                    </a:lnTo>
                    <a:lnTo>
                      <a:pt x="22" y="50"/>
                    </a:lnTo>
                    <a:lnTo>
                      <a:pt x="20" y="50"/>
                    </a:lnTo>
                    <a:lnTo>
                      <a:pt x="18" y="50"/>
                    </a:lnTo>
                    <a:lnTo>
                      <a:pt x="14" y="48"/>
                    </a:lnTo>
                    <a:lnTo>
                      <a:pt x="13" y="48"/>
                    </a:lnTo>
                    <a:lnTo>
                      <a:pt x="11" y="46"/>
                    </a:lnTo>
                    <a:lnTo>
                      <a:pt x="9" y="46"/>
                    </a:lnTo>
                    <a:lnTo>
                      <a:pt x="7" y="44"/>
                    </a:lnTo>
                    <a:lnTo>
                      <a:pt x="5" y="42"/>
                    </a:lnTo>
                    <a:lnTo>
                      <a:pt x="5" y="41"/>
                    </a:lnTo>
                    <a:lnTo>
                      <a:pt x="3" y="39"/>
                    </a:lnTo>
                    <a:lnTo>
                      <a:pt x="1" y="37"/>
                    </a:lnTo>
                    <a:lnTo>
                      <a:pt x="1" y="35"/>
                    </a:lnTo>
                    <a:lnTo>
                      <a:pt x="0" y="33"/>
                    </a:lnTo>
                    <a:lnTo>
                      <a:pt x="0" y="29"/>
                    </a:lnTo>
                    <a:lnTo>
                      <a:pt x="0" y="28"/>
                    </a:lnTo>
                    <a:lnTo>
                      <a:pt x="0" y="24"/>
                    </a:lnTo>
                    <a:lnTo>
                      <a:pt x="0" y="22"/>
                    </a:lnTo>
                    <a:lnTo>
                      <a:pt x="0" y="20"/>
                    </a:lnTo>
                    <a:lnTo>
                      <a:pt x="0" y="18"/>
                    </a:lnTo>
                    <a:lnTo>
                      <a:pt x="0" y="17"/>
                    </a:lnTo>
                    <a:lnTo>
                      <a:pt x="1" y="15"/>
                    </a:lnTo>
                    <a:lnTo>
                      <a:pt x="1" y="13"/>
                    </a:lnTo>
                    <a:lnTo>
                      <a:pt x="1" y="11"/>
                    </a:lnTo>
                    <a:lnTo>
                      <a:pt x="3" y="9"/>
                    </a:lnTo>
                    <a:lnTo>
                      <a:pt x="3" y="7"/>
                    </a:lnTo>
                    <a:lnTo>
                      <a:pt x="5" y="7"/>
                    </a:lnTo>
                    <a:lnTo>
                      <a:pt x="5" y="5"/>
                    </a:lnTo>
                    <a:lnTo>
                      <a:pt x="7" y="5"/>
                    </a:lnTo>
                    <a:lnTo>
                      <a:pt x="9" y="4"/>
                    </a:lnTo>
                    <a:lnTo>
                      <a:pt x="11" y="2"/>
                    </a:lnTo>
                    <a:lnTo>
                      <a:pt x="13" y="2"/>
                    </a:lnTo>
                    <a:lnTo>
                      <a:pt x="14" y="0"/>
                    </a:lnTo>
                    <a:lnTo>
                      <a:pt x="16" y="0"/>
                    </a:lnTo>
                    <a:lnTo>
                      <a:pt x="18" y="0"/>
                    </a:lnTo>
                    <a:lnTo>
                      <a:pt x="20" y="0"/>
                    </a:lnTo>
                    <a:lnTo>
                      <a:pt x="22" y="0"/>
                    </a:lnTo>
                    <a:lnTo>
                      <a:pt x="24" y="0"/>
                    </a:lnTo>
                    <a:lnTo>
                      <a:pt x="26" y="0"/>
                    </a:lnTo>
                    <a:lnTo>
                      <a:pt x="27" y="0"/>
                    </a:lnTo>
                    <a:lnTo>
                      <a:pt x="29" y="0"/>
                    </a:lnTo>
                    <a:lnTo>
                      <a:pt x="31" y="0"/>
                    </a:lnTo>
                    <a:lnTo>
                      <a:pt x="33" y="2"/>
                    </a:lnTo>
                    <a:lnTo>
                      <a:pt x="35" y="2"/>
                    </a:lnTo>
                    <a:lnTo>
                      <a:pt x="37" y="4"/>
                    </a:lnTo>
                    <a:lnTo>
                      <a:pt x="39" y="5"/>
                    </a:lnTo>
                    <a:lnTo>
                      <a:pt x="39" y="7"/>
                    </a:lnTo>
                    <a:lnTo>
                      <a:pt x="40" y="7"/>
                    </a:lnTo>
                    <a:lnTo>
                      <a:pt x="40" y="9"/>
                    </a:lnTo>
                    <a:lnTo>
                      <a:pt x="42" y="11"/>
                    </a:lnTo>
                    <a:lnTo>
                      <a:pt x="42" y="13"/>
                    </a:lnTo>
                    <a:lnTo>
                      <a:pt x="42" y="15"/>
                    </a:lnTo>
                    <a:lnTo>
                      <a:pt x="35" y="17"/>
                    </a:lnTo>
                    <a:lnTo>
                      <a:pt x="35" y="15"/>
                    </a:lnTo>
                    <a:lnTo>
                      <a:pt x="33" y="13"/>
                    </a:lnTo>
                    <a:lnTo>
                      <a:pt x="33" y="11"/>
                    </a:lnTo>
                    <a:lnTo>
                      <a:pt x="31" y="9"/>
                    </a:lnTo>
                    <a:lnTo>
                      <a:pt x="29" y="9"/>
                    </a:lnTo>
                    <a:lnTo>
                      <a:pt x="29" y="7"/>
                    </a:lnTo>
                    <a:lnTo>
                      <a:pt x="27" y="7"/>
                    </a:lnTo>
                    <a:lnTo>
                      <a:pt x="26" y="5"/>
                    </a:lnTo>
                    <a:lnTo>
                      <a:pt x="24" y="5"/>
                    </a:lnTo>
                    <a:lnTo>
                      <a:pt x="22" y="5"/>
                    </a:lnTo>
                    <a:lnTo>
                      <a:pt x="20" y="5"/>
                    </a:lnTo>
                    <a:lnTo>
                      <a:pt x="18" y="7"/>
                    </a:lnTo>
                    <a:lnTo>
                      <a:pt x="16" y="7"/>
                    </a:lnTo>
                    <a:lnTo>
                      <a:pt x="14" y="9"/>
                    </a:lnTo>
                    <a:lnTo>
                      <a:pt x="13" y="9"/>
                    </a:lnTo>
                    <a:lnTo>
                      <a:pt x="13" y="11"/>
                    </a:lnTo>
                    <a:lnTo>
                      <a:pt x="11" y="11"/>
                    </a:lnTo>
                    <a:lnTo>
                      <a:pt x="11" y="13"/>
                    </a:lnTo>
                    <a:lnTo>
                      <a:pt x="11" y="15"/>
                    </a:lnTo>
                    <a:lnTo>
                      <a:pt x="9" y="17"/>
                    </a:lnTo>
                    <a:lnTo>
                      <a:pt x="9" y="18"/>
                    </a:lnTo>
                    <a:lnTo>
                      <a:pt x="9" y="20"/>
                    </a:lnTo>
                    <a:lnTo>
                      <a:pt x="9" y="22"/>
                    </a:lnTo>
                    <a:lnTo>
                      <a:pt x="9" y="24"/>
                    </a:lnTo>
                    <a:lnTo>
                      <a:pt x="9" y="26"/>
                    </a:lnTo>
                    <a:lnTo>
                      <a:pt x="9" y="29"/>
                    </a:lnTo>
                    <a:lnTo>
                      <a:pt x="9" y="31"/>
                    </a:lnTo>
                    <a:lnTo>
                      <a:pt x="9" y="33"/>
                    </a:lnTo>
                    <a:lnTo>
                      <a:pt x="11" y="35"/>
                    </a:lnTo>
                    <a:lnTo>
                      <a:pt x="11" y="37"/>
                    </a:lnTo>
                    <a:lnTo>
                      <a:pt x="13" y="39"/>
                    </a:lnTo>
                    <a:lnTo>
                      <a:pt x="14" y="41"/>
                    </a:lnTo>
                    <a:lnTo>
                      <a:pt x="16" y="41"/>
                    </a:lnTo>
                    <a:lnTo>
                      <a:pt x="16" y="42"/>
                    </a:lnTo>
                    <a:lnTo>
                      <a:pt x="18" y="42"/>
                    </a:lnTo>
                    <a:lnTo>
                      <a:pt x="20" y="42"/>
                    </a:lnTo>
                    <a:lnTo>
                      <a:pt x="22" y="42"/>
                    </a:lnTo>
                    <a:lnTo>
                      <a:pt x="24" y="42"/>
                    </a:lnTo>
                    <a:lnTo>
                      <a:pt x="26" y="42"/>
                    </a:lnTo>
                    <a:lnTo>
                      <a:pt x="27" y="42"/>
                    </a:lnTo>
                    <a:lnTo>
                      <a:pt x="29" y="41"/>
                    </a:lnTo>
                    <a:lnTo>
                      <a:pt x="31" y="41"/>
                    </a:lnTo>
                    <a:lnTo>
                      <a:pt x="31" y="39"/>
                    </a:lnTo>
                    <a:lnTo>
                      <a:pt x="33" y="39"/>
                    </a:lnTo>
                    <a:lnTo>
                      <a:pt x="33" y="37"/>
                    </a:lnTo>
                    <a:lnTo>
                      <a:pt x="35" y="35"/>
                    </a:lnTo>
                    <a:lnTo>
                      <a:pt x="35" y="33"/>
                    </a:lnTo>
                    <a:lnTo>
                      <a:pt x="35" y="31"/>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4" name="Freeform 12"/>
              <p:cNvSpPr>
                <a:spLocks/>
              </p:cNvSpPr>
              <p:nvPr/>
            </p:nvSpPr>
            <p:spPr bwMode="auto">
              <a:xfrm>
                <a:off x="4899" y="3434"/>
                <a:ext cx="40" cy="67"/>
              </a:xfrm>
              <a:custGeom>
                <a:avLst/>
                <a:gdLst>
                  <a:gd name="T0" fmla="*/ 0 w 40"/>
                  <a:gd name="T1" fmla="*/ 0 h 67"/>
                  <a:gd name="T2" fmla="*/ 7 w 40"/>
                  <a:gd name="T3" fmla="*/ 24 h 67"/>
                  <a:gd name="T4" fmla="*/ 11 w 40"/>
                  <a:gd name="T5" fmla="*/ 23 h 67"/>
                  <a:gd name="T6" fmla="*/ 14 w 40"/>
                  <a:gd name="T7" fmla="*/ 21 h 67"/>
                  <a:gd name="T8" fmla="*/ 18 w 40"/>
                  <a:gd name="T9" fmla="*/ 19 h 67"/>
                  <a:gd name="T10" fmla="*/ 22 w 40"/>
                  <a:gd name="T11" fmla="*/ 19 h 67"/>
                  <a:gd name="T12" fmla="*/ 26 w 40"/>
                  <a:gd name="T13" fmla="*/ 19 h 67"/>
                  <a:gd name="T14" fmla="*/ 27 w 40"/>
                  <a:gd name="T15" fmla="*/ 19 h 67"/>
                  <a:gd name="T16" fmla="*/ 29 w 40"/>
                  <a:gd name="T17" fmla="*/ 19 h 67"/>
                  <a:gd name="T18" fmla="*/ 33 w 40"/>
                  <a:gd name="T19" fmla="*/ 21 h 67"/>
                  <a:gd name="T20" fmla="*/ 35 w 40"/>
                  <a:gd name="T21" fmla="*/ 21 h 67"/>
                  <a:gd name="T22" fmla="*/ 37 w 40"/>
                  <a:gd name="T23" fmla="*/ 23 h 67"/>
                  <a:gd name="T24" fmla="*/ 37 w 40"/>
                  <a:gd name="T25" fmla="*/ 24 h 67"/>
                  <a:gd name="T26" fmla="*/ 39 w 40"/>
                  <a:gd name="T27" fmla="*/ 26 h 67"/>
                  <a:gd name="T28" fmla="*/ 39 w 40"/>
                  <a:gd name="T29" fmla="*/ 28 h 67"/>
                  <a:gd name="T30" fmla="*/ 39 w 40"/>
                  <a:gd name="T31" fmla="*/ 30 h 67"/>
                  <a:gd name="T32" fmla="*/ 40 w 40"/>
                  <a:gd name="T33" fmla="*/ 34 h 67"/>
                  <a:gd name="T34" fmla="*/ 40 w 40"/>
                  <a:gd name="T35" fmla="*/ 37 h 67"/>
                  <a:gd name="T36" fmla="*/ 31 w 40"/>
                  <a:gd name="T37" fmla="*/ 67 h 67"/>
                  <a:gd name="T38" fmla="*/ 31 w 40"/>
                  <a:gd name="T39" fmla="*/ 36 h 67"/>
                  <a:gd name="T40" fmla="*/ 31 w 40"/>
                  <a:gd name="T41" fmla="*/ 34 h 67"/>
                  <a:gd name="T42" fmla="*/ 31 w 40"/>
                  <a:gd name="T43" fmla="*/ 30 h 67"/>
                  <a:gd name="T44" fmla="*/ 29 w 40"/>
                  <a:gd name="T45" fmla="*/ 28 h 67"/>
                  <a:gd name="T46" fmla="*/ 27 w 40"/>
                  <a:gd name="T47" fmla="*/ 28 h 67"/>
                  <a:gd name="T48" fmla="*/ 26 w 40"/>
                  <a:gd name="T49" fmla="*/ 26 h 67"/>
                  <a:gd name="T50" fmla="*/ 24 w 40"/>
                  <a:gd name="T51" fmla="*/ 26 h 67"/>
                  <a:gd name="T52" fmla="*/ 22 w 40"/>
                  <a:gd name="T53" fmla="*/ 24 h 67"/>
                  <a:gd name="T54" fmla="*/ 20 w 40"/>
                  <a:gd name="T55" fmla="*/ 24 h 67"/>
                  <a:gd name="T56" fmla="*/ 18 w 40"/>
                  <a:gd name="T57" fmla="*/ 26 h 67"/>
                  <a:gd name="T58" fmla="*/ 16 w 40"/>
                  <a:gd name="T59" fmla="*/ 26 h 67"/>
                  <a:gd name="T60" fmla="*/ 14 w 40"/>
                  <a:gd name="T61" fmla="*/ 26 h 67"/>
                  <a:gd name="T62" fmla="*/ 13 w 40"/>
                  <a:gd name="T63" fmla="*/ 28 h 67"/>
                  <a:gd name="T64" fmla="*/ 11 w 40"/>
                  <a:gd name="T65" fmla="*/ 28 h 67"/>
                  <a:gd name="T66" fmla="*/ 11 w 40"/>
                  <a:gd name="T67" fmla="*/ 30 h 67"/>
                  <a:gd name="T68" fmla="*/ 9 w 40"/>
                  <a:gd name="T69" fmla="*/ 32 h 67"/>
                  <a:gd name="T70" fmla="*/ 9 w 40"/>
                  <a:gd name="T71" fmla="*/ 34 h 67"/>
                  <a:gd name="T72" fmla="*/ 9 w 40"/>
                  <a:gd name="T73" fmla="*/ 36 h 67"/>
                  <a:gd name="T74" fmla="*/ 7 w 40"/>
                  <a:gd name="T75" fmla="*/ 37 h 67"/>
                  <a:gd name="T76" fmla="*/ 7 w 40"/>
                  <a:gd name="T77" fmla="*/ 39 h 67"/>
                  <a:gd name="T78" fmla="*/ 7 w 40"/>
                  <a:gd name="T79" fmla="*/ 67 h 6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0"/>
                  <a:gd name="T121" fmla="*/ 0 h 67"/>
                  <a:gd name="T122" fmla="*/ 40 w 40"/>
                  <a:gd name="T123" fmla="*/ 67 h 6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0" h="67">
                    <a:moveTo>
                      <a:pt x="0" y="67"/>
                    </a:moveTo>
                    <a:lnTo>
                      <a:pt x="0" y="0"/>
                    </a:lnTo>
                    <a:lnTo>
                      <a:pt x="7" y="0"/>
                    </a:lnTo>
                    <a:lnTo>
                      <a:pt x="7" y="24"/>
                    </a:lnTo>
                    <a:lnTo>
                      <a:pt x="9" y="23"/>
                    </a:lnTo>
                    <a:lnTo>
                      <a:pt x="11" y="23"/>
                    </a:lnTo>
                    <a:lnTo>
                      <a:pt x="13" y="21"/>
                    </a:lnTo>
                    <a:lnTo>
                      <a:pt x="14" y="21"/>
                    </a:lnTo>
                    <a:lnTo>
                      <a:pt x="16" y="19"/>
                    </a:lnTo>
                    <a:lnTo>
                      <a:pt x="18" y="19"/>
                    </a:lnTo>
                    <a:lnTo>
                      <a:pt x="20" y="19"/>
                    </a:lnTo>
                    <a:lnTo>
                      <a:pt x="22" y="19"/>
                    </a:lnTo>
                    <a:lnTo>
                      <a:pt x="24" y="19"/>
                    </a:lnTo>
                    <a:lnTo>
                      <a:pt x="26" y="19"/>
                    </a:lnTo>
                    <a:lnTo>
                      <a:pt x="27" y="19"/>
                    </a:lnTo>
                    <a:lnTo>
                      <a:pt x="29" y="19"/>
                    </a:lnTo>
                    <a:lnTo>
                      <a:pt x="31" y="21"/>
                    </a:lnTo>
                    <a:lnTo>
                      <a:pt x="33" y="21"/>
                    </a:lnTo>
                    <a:lnTo>
                      <a:pt x="35" y="21"/>
                    </a:lnTo>
                    <a:lnTo>
                      <a:pt x="35" y="23"/>
                    </a:lnTo>
                    <a:lnTo>
                      <a:pt x="37" y="23"/>
                    </a:lnTo>
                    <a:lnTo>
                      <a:pt x="37" y="24"/>
                    </a:lnTo>
                    <a:lnTo>
                      <a:pt x="39" y="24"/>
                    </a:lnTo>
                    <a:lnTo>
                      <a:pt x="39" y="26"/>
                    </a:lnTo>
                    <a:lnTo>
                      <a:pt x="39" y="28"/>
                    </a:lnTo>
                    <a:lnTo>
                      <a:pt x="39" y="30"/>
                    </a:lnTo>
                    <a:lnTo>
                      <a:pt x="40" y="32"/>
                    </a:lnTo>
                    <a:lnTo>
                      <a:pt x="40" y="34"/>
                    </a:lnTo>
                    <a:lnTo>
                      <a:pt x="40" y="36"/>
                    </a:lnTo>
                    <a:lnTo>
                      <a:pt x="40" y="37"/>
                    </a:lnTo>
                    <a:lnTo>
                      <a:pt x="40" y="67"/>
                    </a:lnTo>
                    <a:lnTo>
                      <a:pt x="31" y="67"/>
                    </a:lnTo>
                    <a:lnTo>
                      <a:pt x="31" y="37"/>
                    </a:lnTo>
                    <a:lnTo>
                      <a:pt x="31" y="36"/>
                    </a:lnTo>
                    <a:lnTo>
                      <a:pt x="31" y="34"/>
                    </a:lnTo>
                    <a:lnTo>
                      <a:pt x="31" y="32"/>
                    </a:lnTo>
                    <a:lnTo>
                      <a:pt x="31" y="30"/>
                    </a:lnTo>
                    <a:lnTo>
                      <a:pt x="29" y="30"/>
                    </a:lnTo>
                    <a:lnTo>
                      <a:pt x="29" y="28"/>
                    </a:lnTo>
                    <a:lnTo>
                      <a:pt x="27" y="28"/>
                    </a:lnTo>
                    <a:lnTo>
                      <a:pt x="27" y="26"/>
                    </a:lnTo>
                    <a:lnTo>
                      <a:pt x="26" y="26"/>
                    </a:lnTo>
                    <a:lnTo>
                      <a:pt x="24" y="26"/>
                    </a:lnTo>
                    <a:lnTo>
                      <a:pt x="22" y="24"/>
                    </a:lnTo>
                    <a:lnTo>
                      <a:pt x="20" y="24"/>
                    </a:lnTo>
                    <a:lnTo>
                      <a:pt x="18" y="24"/>
                    </a:lnTo>
                    <a:lnTo>
                      <a:pt x="18" y="26"/>
                    </a:lnTo>
                    <a:lnTo>
                      <a:pt x="16" y="26"/>
                    </a:lnTo>
                    <a:lnTo>
                      <a:pt x="14" y="26"/>
                    </a:lnTo>
                    <a:lnTo>
                      <a:pt x="13" y="28"/>
                    </a:lnTo>
                    <a:lnTo>
                      <a:pt x="11" y="28"/>
                    </a:lnTo>
                    <a:lnTo>
                      <a:pt x="11" y="30"/>
                    </a:lnTo>
                    <a:lnTo>
                      <a:pt x="9" y="30"/>
                    </a:lnTo>
                    <a:lnTo>
                      <a:pt x="9" y="32"/>
                    </a:lnTo>
                    <a:lnTo>
                      <a:pt x="9" y="34"/>
                    </a:lnTo>
                    <a:lnTo>
                      <a:pt x="9" y="36"/>
                    </a:lnTo>
                    <a:lnTo>
                      <a:pt x="7" y="36"/>
                    </a:lnTo>
                    <a:lnTo>
                      <a:pt x="7" y="37"/>
                    </a:lnTo>
                    <a:lnTo>
                      <a:pt x="7" y="39"/>
                    </a:lnTo>
                    <a:lnTo>
                      <a:pt x="7" y="41"/>
                    </a:lnTo>
                    <a:lnTo>
                      <a:pt x="7" y="67"/>
                    </a:lnTo>
                    <a:lnTo>
                      <a:pt x="0" y="67"/>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5" name="Freeform 13"/>
              <p:cNvSpPr>
                <a:spLocks noEditPoints="1"/>
              </p:cNvSpPr>
              <p:nvPr/>
            </p:nvSpPr>
            <p:spPr bwMode="auto">
              <a:xfrm>
                <a:off x="4949" y="3453"/>
                <a:ext cx="46" cy="50"/>
              </a:xfrm>
              <a:custGeom>
                <a:avLst/>
                <a:gdLst>
                  <a:gd name="T0" fmla="*/ 31 w 46"/>
                  <a:gd name="T1" fmla="*/ 46 h 50"/>
                  <a:gd name="T2" fmla="*/ 26 w 46"/>
                  <a:gd name="T3" fmla="*/ 48 h 50"/>
                  <a:gd name="T4" fmla="*/ 20 w 46"/>
                  <a:gd name="T5" fmla="*/ 50 h 50"/>
                  <a:gd name="T6" fmla="*/ 11 w 46"/>
                  <a:gd name="T7" fmla="*/ 48 h 50"/>
                  <a:gd name="T8" fmla="*/ 5 w 46"/>
                  <a:gd name="T9" fmla="*/ 46 h 50"/>
                  <a:gd name="T10" fmla="*/ 2 w 46"/>
                  <a:gd name="T11" fmla="*/ 41 h 50"/>
                  <a:gd name="T12" fmla="*/ 0 w 46"/>
                  <a:gd name="T13" fmla="*/ 33 h 50"/>
                  <a:gd name="T14" fmla="*/ 2 w 46"/>
                  <a:gd name="T15" fmla="*/ 29 h 50"/>
                  <a:gd name="T16" fmla="*/ 3 w 46"/>
                  <a:gd name="T17" fmla="*/ 26 h 50"/>
                  <a:gd name="T18" fmla="*/ 7 w 46"/>
                  <a:gd name="T19" fmla="*/ 24 h 50"/>
                  <a:gd name="T20" fmla="*/ 11 w 46"/>
                  <a:gd name="T21" fmla="*/ 22 h 50"/>
                  <a:gd name="T22" fmla="*/ 15 w 46"/>
                  <a:gd name="T23" fmla="*/ 22 h 50"/>
                  <a:gd name="T24" fmla="*/ 20 w 46"/>
                  <a:gd name="T25" fmla="*/ 20 h 50"/>
                  <a:gd name="T26" fmla="*/ 31 w 46"/>
                  <a:gd name="T27" fmla="*/ 18 h 50"/>
                  <a:gd name="T28" fmla="*/ 35 w 46"/>
                  <a:gd name="T29" fmla="*/ 17 h 50"/>
                  <a:gd name="T30" fmla="*/ 35 w 46"/>
                  <a:gd name="T31" fmla="*/ 17 h 50"/>
                  <a:gd name="T32" fmla="*/ 35 w 46"/>
                  <a:gd name="T33" fmla="*/ 11 h 50"/>
                  <a:gd name="T34" fmla="*/ 31 w 46"/>
                  <a:gd name="T35" fmla="*/ 7 h 50"/>
                  <a:gd name="T36" fmla="*/ 26 w 46"/>
                  <a:gd name="T37" fmla="*/ 5 h 50"/>
                  <a:gd name="T38" fmla="*/ 18 w 46"/>
                  <a:gd name="T39" fmla="*/ 5 h 50"/>
                  <a:gd name="T40" fmla="*/ 15 w 46"/>
                  <a:gd name="T41" fmla="*/ 7 h 50"/>
                  <a:gd name="T42" fmla="*/ 11 w 46"/>
                  <a:gd name="T43" fmla="*/ 11 h 50"/>
                  <a:gd name="T44" fmla="*/ 2 w 46"/>
                  <a:gd name="T45" fmla="*/ 13 h 50"/>
                  <a:gd name="T46" fmla="*/ 3 w 46"/>
                  <a:gd name="T47" fmla="*/ 7 h 50"/>
                  <a:gd name="T48" fmla="*/ 7 w 46"/>
                  <a:gd name="T49" fmla="*/ 4 h 50"/>
                  <a:gd name="T50" fmla="*/ 13 w 46"/>
                  <a:gd name="T51" fmla="*/ 2 h 50"/>
                  <a:gd name="T52" fmla="*/ 20 w 46"/>
                  <a:gd name="T53" fmla="*/ 0 h 50"/>
                  <a:gd name="T54" fmla="*/ 28 w 46"/>
                  <a:gd name="T55" fmla="*/ 0 h 50"/>
                  <a:gd name="T56" fmla="*/ 33 w 46"/>
                  <a:gd name="T57" fmla="*/ 0 h 50"/>
                  <a:gd name="T58" fmla="*/ 39 w 46"/>
                  <a:gd name="T59" fmla="*/ 2 h 50"/>
                  <a:gd name="T60" fmla="*/ 41 w 46"/>
                  <a:gd name="T61" fmla="*/ 5 h 50"/>
                  <a:gd name="T62" fmla="*/ 42 w 46"/>
                  <a:gd name="T63" fmla="*/ 9 h 50"/>
                  <a:gd name="T64" fmla="*/ 44 w 46"/>
                  <a:gd name="T65" fmla="*/ 11 h 50"/>
                  <a:gd name="T66" fmla="*/ 44 w 46"/>
                  <a:gd name="T67" fmla="*/ 17 h 50"/>
                  <a:gd name="T68" fmla="*/ 44 w 46"/>
                  <a:gd name="T69" fmla="*/ 37 h 50"/>
                  <a:gd name="T70" fmla="*/ 44 w 46"/>
                  <a:gd name="T71" fmla="*/ 42 h 50"/>
                  <a:gd name="T72" fmla="*/ 46 w 46"/>
                  <a:gd name="T73" fmla="*/ 46 h 50"/>
                  <a:gd name="T74" fmla="*/ 37 w 46"/>
                  <a:gd name="T75" fmla="*/ 46 h 50"/>
                  <a:gd name="T76" fmla="*/ 37 w 46"/>
                  <a:gd name="T77" fmla="*/ 42 h 50"/>
                  <a:gd name="T78" fmla="*/ 31 w 46"/>
                  <a:gd name="T79" fmla="*/ 26 h 50"/>
                  <a:gd name="T80" fmla="*/ 22 w 46"/>
                  <a:gd name="T81" fmla="*/ 28 h 50"/>
                  <a:gd name="T82" fmla="*/ 16 w 46"/>
                  <a:gd name="T83" fmla="*/ 28 h 50"/>
                  <a:gd name="T84" fmla="*/ 13 w 46"/>
                  <a:gd name="T85" fmla="*/ 29 h 50"/>
                  <a:gd name="T86" fmla="*/ 11 w 46"/>
                  <a:gd name="T87" fmla="*/ 31 h 50"/>
                  <a:gd name="T88" fmla="*/ 9 w 46"/>
                  <a:gd name="T89" fmla="*/ 33 h 50"/>
                  <a:gd name="T90" fmla="*/ 9 w 46"/>
                  <a:gd name="T91" fmla="*/ 37 h 50"/>
                  <a:gd name="T92" fmla="*/ 11 w 46"/>
                  <a:gd name="T93" fmla="*/ 41 h 50"/>
                  <a:gd name="T94" fmla="*/ 15 w 46"/>
                  <a:gd name="T95" fmla="*/ 42 h 50"/>
                  <a:gd name="T96" fmla="*/ 20 w 46"/>
                  <a:gd name="T97" fmla="*/ 42 h 50"/>
                  <a:gd name="T98" fmla="*/ 26 w 46"/>
                  <a:gd name="T99" fmla="*/ 42 h 50"/>
                  <a:gd name="T100" fmla="*/ 29 w 46"/>
                  <a:gd name="T101" fmla="*/ 41 h 50"/>
                  <a:gd name="T102" fmla="*/ 33 w 46"/>
                  <a:gd name="T103" fmla="*/ 37 h 50"/>
                  <a:gd name="T104" fmla="*/ 35 w 46"/>
                  <a:gd name="T105" fmla="*/ 31 h 50"/>
                  <a:gd name="T106" fmla="*/ 35 w 46"/>
                  <a:gd name="T107" fmla="*/ 24 h 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
                  <a:gd name="T163" fmla="*/ 0 h 50"/>
                  <a:gd name="T164" fmla="*/ 46 w 46"/>
                  <a:gd name="T165" fmla="*/ 50 h 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 h="50">
                    <a:moveTo>
                      <a:pt x="35" y="42"/>
                    </a:moveTo>
                    <a:lnTo>
                      <a:pt x="35" y="42"/>
                    </a:lnTo>
                    <a:lnTo>
                      <a:pt x="33" y="44"/>
                    </a:lnTo>
                    <a:lnTo>
                      <a:pt x="31" y="46"/>
                    </a:lnTo>
                    <a:lnTo>
                      <a:pt x="29" y="46"/>
                    </a:lnTo>
                    <a:lnTo>
                      <a:pt x="28" y="48"/>
                    </a:lnTo>
                    <a:lnTo>
                      <a:pt x="26" y="48"/>
                    </a:lnTo>
                    <a:lnTo>
                      <a:pt x="24" y="48"/>
                    </a:lnTo>
                    <a:lnTo>
                      <a:pt x="22" y="50"/>
                    </a:lnTo>
                    <a:lnTo>
                      <a:pt x="20" y="50"/>
                    </a:lnTo>
                    <a:lnTo>
                      <a:pt x="18" y="50"/>
                    </a:lnTo>
                    <a:lnTo>
                      <a:pt x="16" y="50"/>
                    </a:lnTo>
                    <a:lnTo>
                      <a:pt x="15" y="50"/>
                    </a:lnTo>
                    <a:lnTo>
                      <a:pt x="13" y="50"/>
                    </a:lnTo>
                    <a:lnTo>
                      <a:pt x="11" y="48"/>
                    </a:lnTo>
                    <a:lnTo>
                      <a:pt x="9" y="48"/>
                    </a:lnTo>
                    <a:lnTo>
                      <a:pt x="7" y="48"/>
                    </a:lnTo>
                    <a:lnTo>
                      <a:pt x="5" y="46"/>
                    </a:lnTo>
                    <a:lnTo>
                      <a:pt x="3" y="44"/>
                    </a:lnTo>
                    <a:lnTo>
                      <a:pt x="2" y="42"/>
                    </a:lnTo>
                    <a:lnTo>
                      <a:pt x="2" y="41"/>
                    </a:lnTo>
                    <a:lnTo>
                      <a:pt x="0" y="39"/>
                    </a:lnTo>
                    <a:lnTo>
                      <a:pt x="0" y="37"/>
                    </a:lnTo>
                    <a:lnTo>
                      <a:pt x="0" y="35"/>
                    </a:lnTo>
                    <a:lnTo>
                      <a:pt x="0" y="33"/>
                    </a:lnTo>
                    <a:lnTo>
                      <a:pt x="2" y="31"/>
                    </a:lnTo>
                    <a:lnTo>
                      <a:pt x="2" y="29"/>
                    </a:lnTo>
                    <a:lnTo>
                      <a:pt x="2" y="28"/>
                    </a:lnTo>
                    <a:lnTo>
                      <a:pt x="3" y="28"/>
                    </a:lnTo>
                    <a:lnTo>
                      <a:pt x="3" y="26"/>
                    </a:lnTo>
                    <a:lnTo>
                      <a:pt x="5" y="26"/>
                    </a:lnTo>
                    <a:lnTo>
                      <a:pt x="5" y="24"/>
                    </a:lnTo>
                    <a:lnTo>
                      <a:pt x="7" y="24"/>
                    </a:lnTo>
                    <a:lnTo>
                      <a:pt x="9" y="24"/>
                    </a:lnTo>
                    <a:lnTo>
                      <a:pt x="9" y="22"/>
                    </a:lnTo>
                    <a:lnTo>
                      <a:pt x="11" y="22"/>
                    </a:lnTo>
                    <a:lnTo>
                      <a:pt x="13" y="22"/>
                    </a:lnTo>
                    <a:lnTo>
                      <a:pt x="15" y="22"/>
                    </a:lnTo>
                    <a:lnTo>
                      <a:pt x="16" y="20"/>
                    </a:lnTo>
                    <a:lnTo>
                      <a:pt x="18" y="20"/>
                    </a:lnTo>
                    <a:lnTo>
                      <a:pt x="20" y="20"/>
                    </a:lnTo>
                    <a:lnTo>
                      <a:pt x="22" y="20"/>
                    </a:lnTo>
                    <a:lnTo>
                      <a:pt x="24" y="20"/>
                    </a:lnTo>
                    <a:lnTo>
                      <a:pt x="28" y="20"/>
                    </a:lnTo>
                    <a:lnTo>
                      <a:pt x="29" y="20"/>
                    </a:lnTo>
                    <a:lnTo>
                      <a:pt x="31" y="18"/>
                    </a:lnTo>
                    <a:lnTo>
                      <a:pt x="33" y="18"/>
                    </a:lnTo>
                    <a:lnTo>
                      <a:pt x="35" y="18"/>
                    </a:lnTo>
                    <a:lnTo>
                      <a:pt x="35" y="17"/>
                    </a:lnTo>
                    <a:lnTo>
                      <a:pt x="35" y="15"/>
                    </a:lnTo>
                    <a:lnTo>
                      <a:pt x="35" y="13"/>
                    </a:lnTo>
                    <a:lnTo>
                      <a:pt x="35" y="11"/>
                    </a:lnTo>
                    <a:lnTo>
                      <a:pt x="33" y="9"/>
                    </a:lnTo>
                    <a:lnTo>
                      <a:pt x="31" y="7"/>
                    </a:lnTo>
                    <a:lnTo>
                      <a:pt x="29" y="7"/>
                    </a:lnTo>
                    <a:lnTo>
                      <a:pt x="28" y="5"/>
                    </a:lnTo>
                    <a:lnTo>
                      <a:pt x="26" y="5"/>
                    </a:lnTo>
                    <a:lnTo>
                      <a:pt x="24" y="5"/>
                    </a:lnTo>
                    <a:lnTo>
                      <a:pt x="22" y="5"/>
                    </a:lnTo>
                    <a:lnTo>
                      <a:pt x="20" y="5"/>
                    </a:lnTo>
                    <a:lnTo>
                      <a:pt x="18" y="5"/>
                    </a:lnTo>
                    <a:lnTo>
                      <a:pt x="18" y="7"/>
                    </a:lnTo>
                    <a:lnTo>
                      <a:pt x="16" y="7"/>
                    </a:lnTo>
                    <a:lnTo>
                      <a:pt x="15" y="7"/>
                    </a:lnTo>
                    <a:lnTo>
                      <a:pt x="13" y="9"/>
                    </a:lnTo>
                    <a:lnTo>
                      <a:pt x="11" y="11"/>
                    </a:lnTo>
                    <a:lnTo>
                      <a:pt x="11" y="13"/>
                    </a:lnTo>
                    <a:lnTo>
                      <a:pt x="11" y="15"/>
                    </a:lnTo>
                    <a:lnTo>
                      <a:pt x="9" y="15"/>
                    </a:lnTo>
                    <a:lnTo>
                      <a:pt x="2" y="15"/>
                    </a:lnTo>
                    <a:lnTo>
                      <a:pt x="2" y="13"/>
                    </a:lnTo>
                    <a:lnTo>
                      <a:pt x="2" y="11"/>
                    </a:lnTo>
                    <a:lnTo>
                      <a:pt x="3" y="11"/>
                    </a:lnTo>
                    <a:lnTo>
                      <a:pt x="3" y="9"/>
                    </a:lnTo>
                    <a:lnTo>
                      <a:pt x="3" y="7"/>
                    </a:lnTo>
                    <a:lnTo>
                      <a:pt x="5" y="7"/>
                    </a:lnTo>
                    <a:lnTo>
                      <a:pt x="5" y="5"/>
                    </a:lnTo>
                    <a:lnTo>
                      <a:pt x="7" y="4"/>
                    </a:lnTo>
                    <a:lnTo>
                      <a:pt x="9" y="4"/>
                    </a:lnTo>
                    <a:lnTo>
                      <a:pt x="9" y="2"/>
                    </a:lnTo>
                    <a:lnTo>
                      <a:pt x="11" y="2"/>
                    </a:lnTo>
                    <a:lnTo>
                      <a:pt x="13" y="2"/>
                    </a:lnTo>
                    <a:lnTo>
                      <a:pt x="15" y="0"/>
                    </a:lnTo>
                    <a:lnTo>
                      <a:pt x="16" y="0"/>
                    </a:lnTo>
                    <a:lnTo>
                      <a:pt x="18" y="0"/>
                    </a:lnTo>
                    <a:lnTo>
                      <a:pt x="20" y="0"/>
                    </a:lnTo>
                    <a:lnTo>
                      <a:pt x="22" y="0"/>
                    </a:lnTo>
                    <a:lnTo>
                      <a:pt x="24" y="0"/>
                    </a:lnTo>
                    <a:lnTo>
                      <a:pt x="26" y="0"/>
                    </a:lnTo>
                    <a:lnTo>
                      <a:pt x="28" y="0"/>
                    </a:lnTo>
                    <a:lnTo>
                      <a:pt x="29" y="0"/>
                    </a:lnTo>
                    <a:lnTo>
                      <a:pt x="31" y="0"/>
                    </a:lnTo>
                    <a:lnTo>
                      <a:pt x="33" y="0"/>
                    </a:lnTo>
                    <a:lnTo>
                      <a:pt x="35" y="0"/>
                    </a:lnTo>
                    <a:lnTo>
                      <a:pt x="35" y="2"/>
                    </a:lnTo>
                    <a:lnTo>
                      <a:pt x="37" y="2"/>
                    </a:lnTo>
                    <a:lnTo>
                      <a:pt x="39" y="2"/>
                    </a:lnTo>
                    <a:lnTo>
                      <a:pt x="39" y="4"/>
                    </a:lnTo>
                    <a:lnTo>
                      <a:pt x="41" y="4"/>
                    </a:lnTo>
                    <a:lnTo>
                      <a:pt x="41" y="5"/>
                    </a:lnTo>
                    <a:lnTo>
                      <a:pt x="42" y="5"/>
                    </a:lnTo>
                    <a:lnTo>
                      <a:pt x="42" y="7"/>
                    </a:lnTo>
                    <a:lnTo>
                      <a:pt x="42" y="9"/>
                    </a:lnTo>
                    <a:lnTo>
                      <a:pt x="44" y="9"/>
                    </a:lnTo>
                    <a:lnTo>
                      <a:pt x="44" y="11"/>
                    </a:lnTo>
                    <a:lnTo>
                      <a:pt x="44" y="13"/>
                    </a:lnTo>
                    <a:lnTo>
                      <a:pt x="44" y="15"/>
                    </a:lnTo>
                    <a:lnTo>
                      <a:pt x="44" y="17"/>
                    </a:lnTo>
                    <a:lnTo>
                      <a:pt x="44" y="28"/>
                    </a:lnTo>
                    <a:lnTo>
                      <a:pt x="44" y="31"/>
                    </a:lnTo>
                    <a:lnTo>
                      <a:pt x="44" y="33"/>
                    </a:lnTo>
                    <a:lnTo>
                      <a:pt x="44" y="35"/>
                    </a:lnTo>
                    <a:lnTo>
                      <a:pt x="44" y="37"/>
                    </a:lnTo>
                    <a:lnTo>
                      <a:pt x="44" y="39"/>
                    </a:lnTo>
                    <a:lnTo>
                      <a:pt x="44" y="41"/>
                    </a:lnTo>
                    <a:lnTo>
                      <a:pt x="44" y="42"/>
                    </a:lnTo>
                    <a:lnTo>
                      <a:pt x="44" y="44"/>
                    </a:lnTo>
                    <a:lnTo>
                      <a:pt x="44" y="46"/>
                    </a:lnTo>
                    <a:lnTo>
                      <a:pt x="46" y="46"/>
                    </a:lnTo>
                    <a:lnTo>
                      <a:pt x="46" y="48"/>
                    </a:lnTo>
                    <a:lnTo>
                      <a:pt x="37" y="48"/>
                    </a:lnTo>
                    <a:lnTo>
                      <a:pt x="37" y="46"/>
                    </a:lnTo>
                    <a:lnTo>
                      <a:pt x="37" y="44"/>
                    </a:lnTo>
                    <a:lnTo>
                      <a:pt x="37" y="42"/>
                    </a:lnTo>
                    <a:lnTo>
                      <a:pt x="35" y="42"/>
                    </a:lnTo>
                    <a:close/>
                    <a:moveTo>
                      <a:pt x="35" y="24"/>
                    </a:moveTo>
                    <a:lnTo>
                      <a:pt x="33" y="24"/>
                    </a:lnTo>
                    <a:lnTo>
                      <a:pt x="33" y="26"/>
                    </a:lnTo>
                    <a:lnTo>
                      <a:pt x="31" y="26"/>
                    </a:lnTo>
                    <a:lnTo>
                      <a:pt x="29" y="26"/>
                    </a:lnTo>
                    <a:lnTo>
                      <a:pt x="28" y="26"/>
                    </a:lnTo>
                    <a:lnTo>
                      <a:pt x="26" y="26"/>
                    </a:lnTo>
                    <a:lnTo>
                      <a:pt x="24" y="28"/>
                    </a:lnTo>
                    <a:lnTo>
                      <a:pt x="22" y="28"/>
                    </a:lnTo>
                    <a:lnTo>
                      <a:pt x="20" y="28"/>
                    </a:lnTo>
                    <a:lnTo>
                      <a:pt x="18" y="28"/>
                    </a:lnTo>
                    <a:lnTo>
                      <a:pt x="16" y="28"/>
                    </a:lnTo>
                    <a:lnTo>
                      <a:pt x="15" y="28"/>
                    </a:lnTo>
                    <a:lnTo>
                      <a:pt x="15" y="29"/>
                    </a:lnTo>
                    <a:lnTo>
                      <a:pt x="13" y="29"/>
                    </a:lnTo>
                    <a:lnTo>
                      <a:pt x="11" y="29"/>
                    </a:lnTo>
                    <a:lnTo>
                      <a:pt x="11" y="31"/>
                    </a:lnTo>
                    <a:lnTo>
                      <a:pt x="9" y="33"/>
                    </a:lnTo>
                    <a:lnTo>
                      <a:pt x="9" y="35"/>
                    </a:lnTo>
                    <a:lnTo>
                      <a:pt x="9" y="37"/>
                    </a:lnTo>
                    <a:lnTo>
                      <a:pt x="9" y="39"/>
                    </a:lnTo>
                    <a:lnTo>
                      <a:pt x="11" y="39"/>
                    </a:lnTo>
                    <a:lnTo>
                      <a:pt x="11" y="41"/>
                    </a:lnTo>
                    <a:lnTo>
                      <a:pt x="13" y="41"/>
                    </a:lnTo>
                    <a:lnTo>
                      <a:pt x="13" y="42"/>
                    </a:lnTo>
                    <a:lnTo>
                      <a:pt x="15" y="42"/>
                    </a:lnTo>
                    <a:lnTo>
                      <a:pt x="16" y="42"/>
                    </a:lnTo>
                    <a:lnTo>
                      <a:pt x="18" y="42"/>
                    </a:lnTo>
                    <a:lnTo>
                      <a:pt x="20" y="42"/>
                    </a:lnTo>
                    <a:lnTo>
                      <a:pt x="22" y="42"/>
                    </a:lnTo>
                    <a:lnTo>
                      <a:pt x="24" y="42"/>
                    </a:lnTo>
                    <a:lnTo>
                      <a:pt x="26" y="42"/>
                    </a:lnTo>
                    <a:lnTo>
                      <a:pt x="28" y="41"/>
                    </a:lnTo>
                    <a:lnTo>
                      <a:pt x="29" y="41"/>
                    </a:lnTo>
                    <a:lnTo>
                      <a:pt x="31" y="39"/>
                    </a:lnTo>
                    <a:lnTo>
                      <a:pt x="31" y="37"/>
                    </a:lnTo>
                    <a:lnTo>
                      <a:pt x="33" y="37"/>
                    </a:lnTo>
                    <a:lnTo>
                      <a:pt x="33" y="35"/>
                    </a:lnTo>
                    <a:lnTo>
                      <a:pt x="35" y="35"/>
                    </a:lnTo>
                    <a:lnTo>
                      <a:pt x="35" y="33"/>
                    </a:lnTo>
                    <a:lnTo>
                      <a:pt x="35" y="31"/>
                    </a:lnTo>
                    <a:lnTo>
                      <a:pt x="35" y="29"/>
                    </a:lnTo>
                    <a:lnTo>
                      <a:pt x="35" y="28"/>
                    </a:lnTo>
                    <a:lnTo>
                      <a:pt x="35" y="24"/>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6" name="Freeform 14"/>
              <p:cNvSpPr>
                <a:spLocks/>
              </p:cNvSpPr>
              <p:nvPr/>
            </p:nvSpPr>
            <p:spPr bwMode="auto">
              <a:xfrm>
                <a:off x="5006" y="3453"/>
                <a:ext cx="28" cy="48"/>
              </a:xfrm>
              <a:custGeom>
                <a:avLst/>
                <a:gdLst>
                  <a:gd name="T0" fmla="*/ 0 w 28"/>
                  <a:gd name="T1" fmla="*/ 48 h 48"/>
                  <a:gd name="T2" fmla="*/ 0 w 28"/>
                  <a:gd name="T3" fmla="*/ 0 h 48"/>
                  <a:gd name="T4" fmla="*/ 8 w 28"/>
                  <a:gd name="T5" fmla="*/ 0 h 48"/>
                  <a:gd name="T6" fmla="*/ 8 w 28"/>
                  <a:gd name="T7" fmla="*/ 7 h 48"/>
                  <a:gd name="T8" fmla="*/ 8 w 28"/>
                  <a:gd name="T9" fmla="*/ 7 h 48"/>
                  <a:gd name="T10" fmla="*/ 10 w 28"/>
                  <a:gd name="T11" fmla="*/ 5 h 48"/>
                  <a:gd name="T12" fmla="*/ 10 w 28"/>
                  <a:gd name="T13" fmla="*/ 4 h 48"/>
                  <a:gd name="T14" fmla="*/ 10 w 28"/>
                  <a:gd name="T15" fmla="*/ 4 h 48"/>
                  <a:gd name="T16" fmla="*/ 11 w 28"/>
                  <a:gd name="T17" fmla="*/ 2 h 48"/>
                  <a:gd name="T18" fmla="*/ 11 w 28"/>
                  <a:gd name="T19" fmla="*/ 2 h 48"/>
                  <a:gd name="T20" fmla="*/ 13 w 28"/>
                  <a:gd name="T21" fmla="*/ 2 h 48"/>
                  <a:gd name="T22" fmla="*/ 13 w 28"/>
                  <a:gd name="T23" fmla="*/ 2 h 48"/>
                  <a:gd name="T24" fmla="*/ 13 w 28"/>
                  <a:gd name="T25" fmla="*/ 0 h 48"/>
                  <a:gd name="T26" fmla="*/ 15 w 28"/>
                  <a:gd name="T27" fmla="*/ 0 h 48"/>
                  <a:gd name="T28" fmla="*/ 15 w 28"/>
                  <a:gd name="T29" fmla="*/ 0 h 48"/>
                  <a:gd name="T30" fmla="*/ 15 w 28"/>
                  <a:gd name="T31" fmla="*/ 0 h 48"/>
                  <a:gd name="T32" fmla="*/ 17 w 28"/>
                  <a:gd name="T33" fmla="*/ 0 h 48"/>
                  <a:gd name="T34" fmla="*/ 17 w 28"/>
                  <a:gd name="T35" fmla="*/ 0 h 48"/>
                  <a:gd name="T36" fmla="*/ 17 w 28"/>
                  <a:gd name="T37" fmla="*/ 0 h 48"/>
                  <a:gd name="T38" fmla="*/ 19 w 28"/>
                  <a:gd name="T39" fmla="*/ 0 h 48"/>
                  <a:gd name="T40" fmla="*/ 19 w 28"/>
                  <a:gd name="T41" fmla="*/ 0 h 48"/>
                  <a:gd name="T42" fmla="*/ 21 w 28"/>
                  <a:gd name="T43" fmla="*/ 0 h 48"/>
                  <a:gd name="T44" fmla="*/ 22 w 28"/>
                  <a:gd name="T45" fmla="*/ 0 h 48"/>
                  <a:gd name="T46" fmla="*/ 22 w 28"/>
                  <a:gd name="T47" fmla="*/ 0 h 48"/>
                  <a:gd name="T48" fmla="*/ 24 w 28"/>
                  <a:gd name="T49" fmla="*/ 0 h 48"/>
                  <a:gd name="T50" fmla="*/ 24 w 28"/>
                  <a:gd name="T51" fmla="*/ 0 h 48"/>
                  <a:gd name="T52" fmla="*/ 26 w 28"/>
                  <a:gd name="T53" fmla="*/ 2 h 48"/>
                  <a:gd name="T54" fmla="*/ 28 w 28"/>
                  <a:gd name="T55" fmla="*/ 2 h 48"/>
                  <a:gd name="T56" fmla="*/ 24 w 28"/>
                  <a:gd name="T57" fmla="*/ 9 h 48"/>
                  <a:gd name="T58" fmla="*/ 24 w 28"/>
                  <a:gd name="T59" fmla="*/ 9 h 48"/>
                  <a:gd name="T60" fmla="*/ 22 w 28"/>
                  <a:gd name="T61" fmla="*/ 9 h 48"/>
                  <a:gd name="T62" fmla="*/ 22 w 28"/>
                  <a:gd name="T63" fmla="*/ 9 h 48"/>
                  <a:gd name="T64" fmla="*/ 21 w 28"/>
                  <a:gd name="T65" fmla="*/ 7 h 48"/>
                  <a:gd name="T66" fmla="*/ 21 w 28"/>
                  <a:gd name="T67" fmla="*/ 7 h 48"/>
                  <a:gd name="T68" fmla="*/ 19 w 28"/>
                  <a:gd name="T69" fmla="*/ 7 h 48"/>
                  <a:gd name="T70" fmla="*/ 19 w 28"/>
                  <a:gd name="T71" fmla="*/ 7 h 48"/>
                  <a:gd name="T72" fmla="*/ 19 w 28"/>
                  <a:gd name="T73" fmla="*/ 7 h 48"/>
                  <a:gd name="T74" fmla="*/ 17 w 28"/>
                  <a:gd name="T75" fmla="*/ 7 h 48"/>
                  <a:gd name="T76" fmla="*/ 17 w 28"/>
                  <a:gd name="T77" fmla="*/ 7 h 48"/>
                  <a:gd name="T78" fmla="*/ 17 w 28"/>
                  <a:gd name="T79" fmla="*/ 7 h 48"/>
                  <a:gd name="T80" fmla="*/ 15 w 28"/>
                  <a:gd name="T81" fmla="*/ 7 h 48"/>
                  <a:gd name="T82" fmla="*/ 15 w 28"/>
                  <a:gd name="T83" fmla="*/ 9 h 48"/>
                  <a:gd name="T84" fmla="*/ 15 w 28"/>
                  <a:gd name="T85" fmla="*/ 9 h 48"/>
                  <a:gd name="T86" fmla="*/ 13 w 28"/>
                  <a:gd name="T87" fmla="*/ 9 h 48"/>
                  <a:gd name="T88" fmla="*/ 13 w 28"/>
                  <a:gd name="T89" fmla="*/ 9 h 48"/>
                  <a:gd name="T90" fmla="*/ 13 w 28"/>
                  <a:gd name="T91" fmla="*/ 9 h 48"/>
                  <a:gd name="T92" fmla="*/ 11 w 28"/>
                  <a:gd name="T93" fmla="*/ 11 h 48"/>
                  <a:gd name="T94" fmla="*/ 11 w 28"/>
                  <a:gd name="T95" fmla="*/ 11 h 48"/>
                  <a:gd name="T96" fmla="*/ 11 w 28"/>
                  <a:gd name="T97" fmla="*/ 11 h 48"/>
                  <a:gd name="T98" fmla="*/ 11 w 28"/>
                  <a:gd name="T99" fmla="*/ 11 h 48"/>
                  <a:gd name="T100" fmla="*/ 10 w 28"/>
                  <a:gd name="T101" fmla="*/ 13 h 48"/>
                  <a:gd name="T102" fmla="*/ 10 w 28"/>
                  <a:gd name="T103" fmla="*/ 13 h 48"/>
                  <a:gd name="T104" fmla="*/ 10 w 28"/>
                  <a:gd name="T105" fmla="*/ 13 h 48"/>
                  <a:gd name="T106" fmla="*/ 10 w 28"/>
                  <a:gd name="T107" fmla="*/ 15 h 48"/>
                  <a:gd name="T108" fmla="*/ 10 w 28"/>
                  <a:gd name="T109" fmla="*/ 17 h 48"/>
                  <a:gd name="T110" fmla="*/ 10 w 28"/>
                  <a:gd name="T111" fmla="*/ 17 h 48"/>
                  <a:gd name="T112" fmla="*/ 10 w 28"/>
                  <a:gd name="T113" fmla="*/ 18 h 48"/>
                  <a:gd name="T114" fmla="*/ 10 w 28"/>
                  <a:gd name="T115" fmla="*/ 20 h 48"/>
                  <a:gd name="T116" fmla="*/ 8 w 28"/>
                  <a:gd name="T117" fmla="*/ 20 h 48"/>
                  <a:gd name="T118" fmla="*/ 8 w 28"/>
                  <a:gd name="T119" fmla="*/ 22 h 48"/>
                  <a:gd name="T120" fmla="*/ 8 w 28"/>
                  <a:gd name="T121" fmla="*/ 24 h 48"/>
                  <a:gd name="T122" fmla="*/ 8 w 28"/>
                  <a:gd name="T123" fmla="*/ 48 h 48"/>
                  <a:gd name="T124" fmla="*/ 0 w 28"/>
                  <a:gd name="T125" fmla="*/ 48 h 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
                  <a:gd name="T190" fmla="*/ 0 h 48"/>
                  <a:gd name="T191" fmla="*/ 28 w 28"/>
                  <a:gd name="T192" fmla="*/ 48 h 4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 h="48">
                    <a:moveTo>
                      <a:pt x="0" y="48"/>
                    </a:moveTo>
                    <a:lnTo>
                      <a:pt x="0" y="0"/>
                    </a:lnTo>
                    <a:lnTo>
                      <a:pt x="8" y="0"/>
                    </a:lnTo>
                    <a:lnTo>
                      <a:pt x="8" y="7"/>
                    </a:lnTo>
                    <a:lnTo>
                      <a:pt x="10" y="5"/>
                    </a:lnTo>
                    <a:lnTo>
                      <a:pt x="10" y="4"/>
                    </a:lnTo>
                    <a:lnTo>
                      <a:pt x="11" y="2"/>
                    </a:lnTo>
                    <a:lnTo>
                      <a:pt x="13" y="2"/>
                    </a:lnTo>
                    <a:lnTo>
                      <a:pt x="13" y="0"/>
                    </a:lnTo>
                    <a:lnTo>
                      <a:pt x="15" y="0"/>
                    </a:lnTo>
                    <a:lnTo>
                      <a:pt x="17" y="0"/>
                    </a:lnTo>
                    <a:lnTo>
                      <a:pt x="19" y="0"/>
                    </a:lnTo>
                    <a:lnTo>
                      <a:pt x="21" y="0"/>
                    </a:lnTo>
                    <a:lnTo>
                      <a:pt x="22" y="0"/>
                    </a:lnTo>
                    <a:lnTo>
                      <a:pt x="24" y="0"/>
                    </a:lnTo>
                    <a:lnTo>
                      <a:pt x="26" y="2"/>
                    </a:lnTo>
                    <a:lnTo>
                      <a:pt x="28" y="2"/>
                    </a:lnTo>
                    <a:lnTo>
                      <a:pt x="24" y="9"/>
                    </a:lnTo>
                    <a:lnTo>
                      <a:pt x="22" y="9"/>
                    </a:lnTo>
                    <a:lnTo>
                      <a:pt x="21" y="7"/>
                    </a:lnTo>
                    <a:lnTo>
                      <a:pt x="19" y="7"/>
                    </a:lnTo>
                    <a:lnTo>
                      <a:pt x="17" y="7"/>
                    </a:lnTo>
                    <a:lnTo>
                      <a:pt x="15" y="7"/>
                    </a:lnTo>
                    <a:lnTo>
                      <a:pt x="15" y="9"/>
                    </a:lnTo>
                    <a:lnTo>
                      <a:pt x="13" y="9"/>
                    </a:lnTo>
                    <a:lnTo>
                      <a:pt x="11" y="11"/>
                    </a:lnTo>
                    <a:lnTo>
                      <a:pt x="10" y="13"/>
                    </a:lnTo>
                    <a:lnTo>
                      <a:pt x="10" y="15"/>
                    </a:lnTo>
                    <a:lnTo>
                      <a:pt x="10" y="17"/>
                    </a:lnTo>
                    <a:lnTo>
                      <a:pt x="10" y="18"/>
                    </a:lnTo>
                    <a:lnTo>
                      <a:pt x="10" y="20"/>
                    </a:lnTo>
                    <a:lnTo>
                      <a:pt x="8" y="20"/>
                    </a:lnTo>
                    <a:lnTo>
                      <a:pt x="8" y="22"/>
                    </a:lnTo>
                    <a:lnTo>
                      <a:pt x="8" y="24"/>
                    </a:lnTo>
                    <a:lnTo>
                      <a:pt x="8" y="48"/>
                    </a:lnTo>
                    <a:lnTo>
                      <a:pt x="0" y="4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7" name="Freeform 15"/>
              <p:cNvSpPr>
                <a:spLocks noEditPoints="1"/>
              </p:cNvSpPr>
              <p:nvPr/>
            </p:nvSpPr>
            <p:spPr bwMode="auto">
              <a:xfrm>
                <a:off x="5036" y="3434"/>
                <a:ext cx="43" cy="69"/>
              </a:xfrm>
              <a:custGeom>
                <a:avLst/>
                <a:gdLst>
                  <a:gd name="T0" fmla="*/ 33 w 43"/>
                  <a:gd name="T1" fmla="*/ 63 h 69"/>
                  <a:gd name="T2" fmla="*/ 30 w 43"/>
                  <a:gd name="T3" fmla="*/ 67 h 69"/>
                  <a:gd name="T4" fmla="*/ 24 w 43"/>
                  <a:gd name="T5" fmla="*/ 69 h 69"/>
                  <a:gd name="T6" fmla="*/ 18 w 43"/>
                  <a:gd name="T7" fmla="*/ 69 h 69"/>
                  <a:gd name="T8" fmla="*/ 13 w 43"/>
                  <a:gd name="T9" fmla="*/ 67 h 69"/>
                  <a:gd name="T10" fmla="*/ 9 w 43"/>
                  <a:gd name="T11" fmla="*/ 65 h 69"/>
                  <a:gd name="T12" fmla="*/ 5 w 43"/>
                  <a:gd name="T13" fmla="*/ 63 h 69"/>
                  <a:gd name="T14" fmla="*/ 4 w 43"/>
                  <a:gd name="T15" fmla="*/ 60 h 69"/>
                  <a:gd name="T16" fmla="*/ 2 w 43"/>
                  <a:gd name="T17" fmla="*/ 54 h 69"/>
                  <a:gd name="T18" fmla="*/ 0 w 43"/>
                  <a:gd name="T19" fmla="*/ 50 h 69"/>
                  <a:gd name="T20" fmla="*/ 0 w 43"/>
                  <a:gd name="T21" fmla="*/ 45 h 69"/>
                  <a:gd name="T22" fmla="*/ 0 w 43"/>
                  <a:gd name="T23" fmla="*/ 39 h 69"/>
                  <a:gd name="T24" fmla="*/ 0 w 43"/>
                  <a:gd name="T25" fmla="*/ 36 h 69"/>
                  <a:gd name="T26" fmla="*/ 2 w 43"/>
                  <a:gd name="T27" fmla="*/ 30 h 69"/>
                  <a:gd name="T28" fmla="*/ 4 w 43"/>
                  <a:gd name="T29" fmla="*/ 26 h 69"/>
                  <a:gd name="T30" fmla="*/ 7 w 43"/>
                  <a:gd name="T31" fmla="*/ 23 h 69"/>
                  <a:gd name="T32" fmla="*/ 11 w 43"/>
                  <a:gd name="T33" fmla="*/ 21 h 69"/>
                  <a:gd name="T34" fmla="*/ 15 w 43"/>
                  <a:gd name="T35" fmla="*/ 19 h 69"/>
                  <a:gd name="T36" fmla="*/ 18 w 43"/>
                  <a:gd name="T37" fmla="*/ 19 h 69"/>
                  <a:gd name="T38" fmla="*/ 22 w 43"/>
                  <a:gd name="T39" fmla="*/ 19 h 69"/>
                  <a:gd name="T40" fmla="*/ 26 w 43"/>
                  <a:gd name="T41" fmla="*/ 19 h 69"/>
                  <a:gd name="T42" fmla="*/ 28 w 43"/>
                  <a:gd name="T43" fmla="*/ 21 h 69"/>
                  <a:gd name="T44" fmla="*/ 31 w 43"/>
                  <a:gd name="T45" fmla="*/ 21 h 69"/>
                  <a:gd name="T46" fmla="*/ 33 w 43"/>
                  <a:gd name="T47" fmla="*/ 23 h 69"/>
                  <a:gd name="T48" fmla="*/ 35 w 43"/>
                  <a:gd name="T49" fmla="*/ 0 h 69"/>
                  <a:gd name="T50" fmla="*/ 35 w 43"/>
                  <a:gd name="T51" fmla="*/ 67 h 69"/>
                  <a:gd name="T52" fmla="*/ 9 w 43"/>
                  <a:gd name="T53" fmla="*/ 48 h 69"/>
                  <a:gd name="T54" fmla="*/ 9 w 43"/>
                  <a:gd name="T55" fmla="*/ 52 h 69"/>
                  <a:gd name="T56" fmla="*/ 13 w 43"/>
                  <a:gd name="T57" fmla="*/ 58 h 69"/>
                  <a:gd name="T58" fmla="*/ 15 w 43"/>
                  <a:gd name="T59" fmla="*/ 60 h 69"/>
                  <a:gd name="T60" fmla="*/ 18 w 43"/>
                  <a:gd name="T61" fmla="*/ 61 h 69"/>
                  <a:gd name="T62" fmla="*/ 24 w 43"/>
                  <a:gd name="T63" fmla="*/ 61 h 69"/>
                  <a:gd name="T64" fmla="*/ 28 w 43"/>
                  <a:gd name="T65" fmla="*/ 61 h 69"/>
                  <a:gd name="T66" fmla="*/ 30 w 43"/>
                  <a:gd name="T67" fmla="*/ 58 h 69"/>
                  <a:gd name="T68" fmla="*/ 33 w 43"/>
                  <a:gd name="T69" fmla="*/ 54 h 69"/>
                  <a:gd name="T70" fmla="*/ 35 w 43"/>
                  <a:gd name="T71" fmla="*/ 50 h 69"/>
                  <a:gd name="T72" fmla="*/ 35 w 43"/>
                  <a:gd name="T73" fmla="*/ 45 h 69"/>
                  <a:gd name="T74" fmla="*/ 35 w 43"/>
                  <a:gd name="T75" fmla="*/ 37 h 69"/>
                  <a:gd name="T76" fmla="*/ 33 w 43"/>
                  <a:gd name="T77" fmla="*/ 32 h 69"/>
                  <a:gd name="T78" fmla="*/ 30 w 43"/>
                  <a:gd name="T79" fmla="*/ 28 h 69"/>
                  <a:gd name="T80" fmla="*/ 26 w 43"/>
                  <a:gd name="T81" fmla="*/ 26 h 69"/>
                  <a:gd name="T82" fmla="*/ 22 w 43"/>
                  <a:gd name="T83" fmla="*/ 24 h 69"/>
                  <a:gd name="T84" fmla="*/ 18 w 43"/>
                  <a:gd name="T85" fmla="*/ 24 h 69"/>
                  <a:gd name="T86" fmla="*/ 15 w 43"/>
                  <a:gd name="T87" fmla="*/ 26 h 69"/>
                  <a:gd name="T88" fmla="*/ 11 w 43"/>
                  <a:gd name="T89" fmla="*/ 30 h 69"/>
                  <a:gd name="T90" fmla="*/ 9 w 43"/>
                  <a:gd name="T91" fmla="*/ 34 h 69"/>
                  <a:gd name="T92" fmla="*/ 9 w 43"/>
                  <a:gd name="T93" fmla="*/ 39 h 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3"/>
                  <a:gd name="T142" fmla="*/ 0 h 69"/>
                  <a:gd name="T143" fmla="*/ 43 w 43"/>
                  <a:gd name="T144" fmla="*/ 69 h 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3" h="69">
                    <a:moveTo>
                      <a:pt x="35" y="67"/>
                    </a:moveTo>
                    <a:lnTo>
                      <a:pt x="35" y="61"/>
                    </a:lnTo>
                    <a:lnTo>
                      <a:pt x="33" y="63"/>
                    </a:lnTo>
                    <a:lnTo>
                      <a:pt x="31" y="65"/>
                    </a:lnTo>
                    <a:lnTo>
                      <a:pt x="30" y="67"/>
                    </a:lnTo>
                    <a:lnTo>
                      <a:pt x="28" y="67"/>
                    </a:lnTo>
                    <a:lnTo>
                      <a:pt x="26" y="69"/>
                    </a:lnTo>
                    <a:lnTo>
                      <a:pt x="24" y="69"/>
                    </a:lnTo>
                    <a:lnTo>
                      <a:pt x="20" y="69"/>
                    </a:lnTo>
                    <a:lnTo>
                      <a:pt x="18" y="69"/>
                    </a:lnTo>
                    <a:lnTo>
                      <a:pt x="17" y="69"/>
                    </a:lnTo>
                    <a:lnTo>
                      <a:pt x="15" y="67"/>
                    </a:lnTo>
                    <a:lnTo>
                      <a:pt x="13" y="67"/>
                    </a:lnTo>
                    <a:lnTo>
                      <a:pt x="11" y="65"/>
                    </a:lnTo>
                    <a:lnTo>
                      <a:pt x="9" y="65"/>
                    </a:lnTo>
                    <a:lnTo>
                      <a:pt x="7" y="63"/>
                    </a:lnTo>
                    <a:lnTo>
                      <a:pt x="5" y="63"/>
                    </a:lnTo>
                    <a:lnTo>
                      <a:pt x="5" y="61"/>
                    </a:lnTo>
                    <a:lnTo>
                      <a:pt x="4" y="60"/>
                    </a:lnTo>
                    <a:lnTo>
                      <a:pt x="4" y="58"/>
                    </a:lnTo>
                    <a:lnTo>
                      <a:pt x="2" y="56"/>
                    </a:lnTo>
                    <a:lnTo>
                      <a:pt x="2" y="54"/>
                    </a:lnTo>
                    <a:lnTo>
                      <a:pt x="0" y="54"/>
                    </a:lnTo>
                    <a:lnTo>
                      <a:pt x="0" y="52"/>
                    </a:lnTo>
                    <a:lnTo>
                      <a:pt x="0" y="50"/>
                    </a:lnTo>
                    <a:lnTo>
                      <a:pt x="0" y="48"/>
                    </a:lnTo>
                    <a:lnTo>
                      <a:pt x="0" y="47"/>
                    </a:lnTo>
                    <a:lnTo>
                      <a:pt x="0" y="45"/>
                    </a:lnTo>
                    <a:lnTo>
                      <a:pt x="0" y="43"/>
                    </a:lnTo>
                    <a:lnTo>
                      <a:pt x="0" y="41"/>
                    </a:lnTo>
                    <a:lnTo>
                      <a:pt x="0" y="39"/>
                    </a:lnTo>
                    <a:lnTo>
                      <a:pt x="0" y="37"/>
                    </a:lnTo>
                    <a:lnTo>
                      <a:pt x="0" y="36"/>
                    </a:lnTo>
                    <a:lnTo>
                      <a:pt x="0" y="34"/>
                    </a:lnTo>
                    <a:lnTo>
                      <a:pt x="2" y="32"/>
                    </a:lnTo>
                    <a:lnTo>
                      <a:pt x="2" y="30"/>
                    </a:lnTo>
                    <a:lnTo>
                      <a:pt x="2" y="28"/>
                    </a:lnTo>
                    <a:lnTo>
                      <a:pt x="4" y="28"/>
                    </a:lnTo>
                    <a:lnTo>
                      <a:pt x="4" y="26"/>
                    </a:lnTo>
                    <a:lnTo>
                      <a:pt x="5" y="24"/>
                    </a:lnTo>
                    <a:lnTo>
                      <a:pt x="7" y="23"/>
                    </a:lnTo>
                    <a:lnTo>
                      <a:pt x="9" y="21"/>
                    </a:lnTo>
                    <a:lnTo>
                      <a:pt x="11" y="21"/>
                    </a:lnTo>
                    <a:lnTo>
                      <a:pt x="13" y="19"/>
                    </a:lnTo>
                    <a:lnTo>
                      <a:pt x="15" y="19"/>
                    </a:lnTo>
                    <a:lnTo>
                      <a:pt x="17" y="19"/>
                    </a:lnTo>
                    <a:lnTo>
                      <a:pt x="18" y="19"/>
                    </a:lnTo>
                    <a:lnTo>
                      <a:pt x="20" y="19"/>
                    </a:lnTo>
                    <a:lnTo>
                      <a:pt x="22" y="19"/>
                    </a:lnTo>
                    <a:lnTo>
                      <a:pt x="24" y="19"/>
                    </a:lnTo>
                    <a:lnTo>
                      <a:pt x="26" y="19"/>
                    </a:lnTo>
                    <a:lnTo>
                      <a:pt x="28" y="19"/>
                    </a:lnTo>
                    <a:lnTo>
                      <a:pt x="28" y="21"/>
                    </a:lnTo>
                    <a:lnTo>
                      <a:pt x="30" y="21"/>
                    </a:lnTo>
                    <a:lnTo>
                      <a:pt x="31" y="21"/>
                    </a:lnTo>
                    <a:lnTo>
                      <a:pt x="31" y="23"/>
                    </a:lnTo>
                    <a:lnTo>
                      <a:pt x="33" y="23"/>
                    </a:lnTo>
                    <a:lnTo>
                      <a:pt x="33" y="24"/>
                    </a:lnTo>
                    <a:lnTo>
                      <a:pt x="35" y="24"/>
                    </a:lnTo>
                    <a:lnTo>
                      <a:pt x="35" y="0"/>
                    </a:lnTo>
                    <a:lnTo>
                      <a:pt x="43" y="0"/>
                    </a:lnTo>
                    <a:lnTo>
                      <a:pt x="43" y="67"/>
                    </a:lnTo>
                    <a:lnTo>
                      <a:pt x="35" y="67"/>
                    </a:lnTo>
                    <a:close/>
                    <a:moveTo>
                      <a:pt x="7" y="43"/>
                    </a:moveTo>
                    <a:lnTo>
                      <a:pt x="7" y="45"/>
                    </a:lnTo>
                    <a:lnTo>
                      <a:pt x="9" y="48"/>
                    </a:lnTo>
                    <a:lnTo>
                      <a:pt x="9" y="50"/>
                    </a:lnTo>
                    <a:lnTo>
                      <a:pt x="9" y="52"/>
                    </a:lnTo>
                    <a:lnTo>
                      <a:pt x="11" y="54"/>
                    </a:lnTo>
                    <a:lnTo>
                      <a:pt x="11" y="56"/>
                    </a:lnTo>
                    <a:lnTo>
                      <a:pt x="13" y="58"/>
                    </a:lnTo>
                    <a:lnTo>
                      <a:pt x="15" y="60"/>
                    </a:lnTo>
                    <a:lnTo>
                      <a:pt x="17" y="61"/>
                    </a:lnTo>
                    <a:lnTo>
                      <a:pt x="18" y="61"/>
                    </a:lnTo>
                    <a:lnTo>
                      <a:pt x="20" y="61"/>
                    </a:lnTo>
                    <a:lnTo>
                      <a:pt x="22" y="61"/>
                    </a:lnTo>
                    <a:lnTo>
                      <a:pt x="24" y="61"/>
                    </a:lnTo>
                    <a:lnTo>
                      <a:pt x="26" y="61"/>
                    </a:lnTo>
                    <a:lnTo>
                      <a:pt x="28" y="61"/>
                    </a:lnTo>
                    <a:lnTo>
                      <a:pt x="28" y="60"/>
                    </a:lnTo>
                    <a:lnTo>
                      <a:pt x="30" y="60"/>
                    </a:lnTo>
                    <a:lnTo>
                      <a:pt x="30" y="58"/>
                    </a:lnTo>
                    <a:lnTo>
                      <a:pt x="31" y="58"/>
                    </a:lnTo>
                    <a:lnTo>
                      <a:pt x="31" y="56"/>
                    </a:lnTo>
                    <a:lnTo>
                      <a:pt x="33" y="54"/>
                    </a:lnTo>
                    <a:lnTo>
                      <a:pt x="33" y="52"/>
                    </a:lnTo>
                    <a:lnTo>
                      <a:pt x="35" y="50"/>
                    </a:lnTo>
                    <a:lnTo>
                      <a:pt x="35" y="48"/>
                    </a:lnTo>
                    <a:lnTo>
                      <a:pt x="35" y="47"/>
                    </a:lnTo>
                    <a:lnTo>
                      <a:pt x="35" y="45"/>
                    </a:lnTo>
                    <a:lnTo>
                      <a:pt x="35" y="41"/>
                    </a:lnTo>
                    <a:lnTo>
                      <a:pt x="35" y="39"/>
                    </a:lnTo>
                    <a:lnTo>
                      <a:pt x="35" y="37"/>
                    </a:lnTo>
                    <a:lnTo>
                      <a:pt x="33" y="36"/>
                    </a:lnTo>
                    <a:lnTo>
                      <a:pt x="33" y="34"/>
                    </a:lnTo>
                    <a:lnTo>
                      <a:pt x="33" y="32"/>
                    </a:lnTo>
                    <a:lnTo>
                      <a:pt x="31" y="30"/>
                    </a:lnTo>
                    <a:lnTo>
                      <a:pt x="30" y="28"/>
                    </a:lnTo>
                    <a:lnTo>
                      <a:pt x="28" y="26"/>
                    </a:lnTo>
                    <a:lnTo>
                      <a:pt x="26" y="26"/>
                    </a:lnTo>
                    <a:lnTo>
                      <a:pt x="24" y="24"/>
                    </a:lnTo>
                    <a:lnTo>
                      <a:pt x="22" y="24"/>
                    </a:lnTo>
                    <a:lnTo>
                      <a:pt x="20" y="24"/>
                    </a:lnTo>
                    <a:lnTo>
                      <a:pt x="18" y="24"/>
                    </a:lnTo>
                    <a:lnTo>
                      <a:pt x="17" y="26"/>
                    </a:lnTo>
                    <a:lnTo>
                      <a:pt x="15" y="26"/>
                    </a:lnTo>
                    <a:lnTo>
                      <a:pt x="15" y="28"/>
                    </a:lnTo>
                    <a:lnTo>
                      <a:pt x="13" y="28"/>
                    </a:lnTo>
                    <a:lnTo>
                      <a:pt x="11" y="30"/>
                    </a:lnTo>
                    <a:lnTo>
                      <a:pt x="11" y="32"/>
                    </a:lnTo>
                    <a:lnTo>
                      <a:pt x="9" y="34"/>
                    </a:lnTo>
                    <a:lnTo>
                      <a:pt x="9" y="36"/>
                    </a:lnTo>
                    <a:lnTo>
                      <a:pt x="9" y="37"/>
                    </a:lnTo>
                    <a:lnTo>
                      <a:pt x="9" y="39"/>
                    </a:lnTo>
                    <a:lnTo>
                      <a:pt x="7" y="41"/>
                    </a:lnTo>
                    <a:lnTo>
                      <a:pt x="7" y="43"/>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8" name="Freeform 16"/>
              <p:cNvSpPr>
                <a:spLocks/>
              </p:cNvSpPr>
              <p:nvPr/>
            </p:nvSpPr>
            <p:spPr bwMode="auto">
              <a:xfrm>
                <a:off x="5088" y="3436"/>
                <a:ext cx="24" cy="67"/>
              </a:xfrm>
              <a:custGeom>
                <a:avLst/>
                <a:gdLst>
                  <a:gd name="T0" fmla="*/ 24 w 24"/>
                  <a:gd name="T1" fmla="*/ 65 h 67"/>
                  <a:gd name="T2" fmla="*/ 22 w 24"/>
                  <a:gd name="T3" fmla="*/ 65 h 67"/>
                  <a:gd name="T4" fmla="*/ 20 w 24"/>
                  <a:gd name="T5" fmla="*/ 65 h 67"/>
                  <a:gd name="T6" fmla="*/ 18 w 24"/>
                  <a:gd name="T7" fmla="*/ 65 h 67"/>
                  <a:gd name="T8" fmla="*/ 18 w 24"/>
                  <a:gd name="T9" fmla="*/ 67 h 67"/>
                  <a:gd name="T10" fmla="*/ 15 w 24"/>
                  <a:gd name="T11" fmla="*/ 65 h 67"/>
                  <a:gd name="T12" fmla="*/ 13 w 24"/>
                  <a:gd name="T13" fmla="*/ 65 h 67"/>
                  <a:gd name="T14" fmla="*/ 13 w 24"/>
                  <a:gd name="T15" fmla="*/ 65 h 67"/>
                  <a:gd name="T16" fmla="*/ 11 w 24"/>
                  <a:gd name="T17" fmla="*/ 65 h 67"/>
                  <a:gd name="T18" fmla="*/ 9 w 24"/>
                  <a:gd name="T19" fmla="*/ 63 h 67"/>
                  <a:gd name="T20" fmla="*/ 9 w 24"/>
                  <a:gd name="T21" fmla="*/ 63 h 67"/>
                  <a:gd name="T22" fmla="*/ 7 w 24"/>
                  <a:gd name="T23" fmla="*/ 61 h 67"/>
                  <a:gd name="T24" fmla="*/ 7 w 24"/>
                  <a:gd name="T25" fmla="*/ 61 h 67"/>
                  <a:gd name="T26" fmla="*/ 7 w 24"/>
                  <a:gd name="T27" fmla="*/ 59 h 67"/>
                  <a:gd name="T28" fmla="*/ 5 w 24"/>
                  <a:gd name="T29" fmla="*/ 58 h 67"/>
                  <a:gd name="T30" fmla="*/ 5 w 24"/>
                  <a:gd name="T31" fmla="*/ 54 h 67"/>
                  <a:gd name="T32" fmla="*/ 5 w 24"/>
                  <a:gd name="T33" fmla="*/ 52 h 67"/>
                  <a:gd name="T34" fmla="*/ 0 w 24"/>
                  <a:gd name="T35" fmla="*/ 24 h 67"/>
                  <a:gd name="T36" fmla="*/ 5 w 24"/>
                  <a:gd name="T37" fmla="*/ 17 h 67"/>
                  <a:gd name="T38" fmla="*/ 15 w 24"/>
                  <a:gd name="T39" fmla="*/ 0 h 67"/>
                  <a:gd name="T40" fmla="*/ 22 w 24"/>
                  <a:gd name="T41" fmla="*/ 17 h 67"/>
                  <a:gd name="T42" fmla="*/ 15 w 24"/>
                  <a:gd name="T43" fmla="*/ 24 h 67"/>
                  <a:gd name="T44" fmla="*/ 15 w 24"/>
                  <a:gd name="T45" fmla="*/ 52 h 67"/>
                  <a:gd name="T46" fmla="*/ 15 w 24"/>
                  <a:gd name="T47" fmla="*/ 54 h 67"/>
                  <a:gd name="T48" fmla="*/ 15 w 24"/>
                  <a:gd name="T49" fmla="*/ 56 h 67"/>
                  <a:gd name="T50" fmla="*/ 15 w 24"/>
                  <a:gd name="T51" fmla="*/ 56 h 67"/>
                  <a:gd name="T52" fmla="*/ 15 w 24"/>
                  <a:gd name="T53" fmla="*/ 56 h 67"/>
                  <a:gd name="T54" fmla="*/ 15 w 24"/>
                  <a:gd name="T55" fmla="*/ 58 h 67"/>
                  <a:gd name="T56" fmla="*/ 17 w 24"/>
                  <a:gd name="T57" fmla="*/ 58 h 67"/>
                  <a:gd name="T58" fmla="*/ 17 w 24"/>
                  <a:gd name="T59" fmla="*/ 58 h 67"/>
                  <a:gd name="T60" fmla="*/ 17 w 24"/>
                  <a:gd name="T61" fmla="*/ 58 h 67"/>
                  <a:gd name="T62" fmla="*/ 17 w 24"/>
                  <a:gd name="T63" fmla="*/ 58 h 67"/>
                  <a:gd name="T64" fmla="*/ 18 w 24"/>
                  <a:gd name="T65" fmla="*/ 58 h 67"/>
                  <a:gd name="T66" fmla="*/ 18 w 24"/>
                  <a:gd name="T67" fmla="*/ 58 h 67"/>
                  <a:gd name="T68" fmla="*/ 20 w 24"/>
                  <a:gd name="T69" fmla="*/ 58 h 67"/>
                  <a:gd name="T70" fmla="*/ 20 w 24"/>
                  <a:gd name="T71" fmla="*/ 58 h 67"/>
                  <a:gd name="T72" fmla="*/ 22 w 24"/>
                  <a:gd name="T73" fmla="*/ 58 h 67"/>
                  <a:gd name="T74" fmla="*/ 22 w 24"/>
                  <a:gd name="T75" fmla="*/ 58 h 6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
                  <a:gd name="T115" fmla="*/ 0 h 67"/>
                  <a:gd name="T116" fmla="*/ 24 w 24"/>
                  <a:gd name="T117" fmla="*/ 67 h 6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 h="67">
                    <a:moveTo>
                      <a:pt x="22" y="58"/>
                    </a:moveTo>
                    <a:lnTo>
                      <a:pt x="24" y="65"/>
                    </a:lnTo>
                    <a:lnTo>
                      <a:pt x="22" y="65"/>
                    </a:lnTo>
                    <a:lnTo>
                      <a:pt x="20" y="65"/>
                    </a:lnTo>
                    <a:lnTo>
                      <a:pt x="18" y="65"/>
                    </a:lnTo>
                    <a:lnTo>
                      <a:pt x="18" y="67"/>
                    </a:lnTo>
                    <a:lnTo>
                      <a:pt x="17" y="67"/>
                    </a:lnTo>
                    <a:lnTo>
                      <a:pt x="15" y="65"/>
                    </a:lnTo>
                    <a:lnTo>
                      <a:pt x="13" y="65"/>
                    </a:lnTo>
                    <a:lnTo>
                      <a:pt x="11" y="65"/>
                    </a:lnTo>
                    <a:lnTo>
                      <a:pt x="9" y="65"/>
                    </a:lnTo>
                    <a:lnTo>
                      <a:pt x="9" y="63"/>
                    </a:lnTo>
                    <a:lnTo>
                      <a:pt x="7" y="63"/>
                    </a:lnTo>
                    <a:lnTo>
                      <a:pt x="7" y="61"/>
                    </a:lnTo>
                    <a:lnTo>
                      <a:pt x="7" y="59"/>
                    </a:lnTo>
                    <a:lnTo>
                      <a:pt x="5" y="58"/>
                    </a:lnTo>
                    <a:lnTo>
                      <a:pt x="5" y="56"/>
                    </a:lnTo>
                    <a:lnTo>
                      <a:pt x="5" y="54"/>
                    </a:lnTo>
                    <a:lnTo>
                      <a:pt x="5" y="52"/>
                    </a:lnTo>
                    <a:lnTo>
                      <a:pt x="5" y="24"/>
                    </a:lnTo>
                    <a:lnTo>
                      <a:pt x="0" y="24"/>
                    </a:lnTo>
                    <a:lnTo>
                      <a:pt x="0" y="17"/>
                    </a:lnTo>
                    <a:lnTo>
                      <a:pt x="5" y="17"/>
                    </a:lnTo>
                    <a:lnTo>
                      <a:pt x="5" y="6"/>
                    </a:lnTo>
                    <a:lnTo>
                      <a:pt x="15" y="0"/>
                    </a:lnTo>
                    <a:lnTo>
                      <a:pt x="15" y="17"/>
                    </a:lnTo>
                    <a:lnTo>
                      <a:pt x="22" y="17"/>
                    </a:lnTo>
                    <a:lnTo>
                      <a:pt x="22" y="24"/>
                    </a:lnTo>
                    <a:lnTo>
                      <a:pt x="15" y="24"/>
                    </a:lnTo>
                    <a:lnTo>
                      <a:pt x="15" y="52"/>
                    </a:lnTo>
                    <a:lnTo>
                      <a:pt x="15" y="54"/>
                    </a:lnTo>
                    <a:lnTo>
                      <a:pt x="15" y="56"/>
                    </a:lnTo>
                    <a:lnTo>
                      <a:pt x="15" y="58"/>
                    </a:lnTo>
                    <a:lnTo>
                      <a:pt x="17" y="58"/>
                    </a:lnTo>
                    <a:lnTo>
                      <a:pt x="18" y="58"/>
                    </a:lnTo>
                    <a:lnTo>
                      <a:pt x="20" y="58"/>
                    </a:lnTo>
                    <a:lnTo>
                      <a:pt x="22" y="5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19" name="Freeform 17"/>
              <p:cNvSpPr>
                <a:spLocks noEditPoints="1"/>
              </p:cNvSpPr>
              <p:nvPr/>
            </p:nvSpPr>
            <p:spPr bwMode="auto">
              <a:xfrm>
                <a:off x="5140" y="3434"/>
                <a:ext cx="65" cy="67"/>
              </a:xfrm>
              <a:custGeom>
                <a:avLst/>
                <a:gdLst>
                  <a:gd name="T0" fmla="*/ 0 w 65"/>
                  <a:gd name="T1" fmla="*/ 67 h 67"/>
                  <a:gd name="T2" fmla="*/ 26 w 65"/>
                  <a:gd name="T3" fmla="*/ 0 h 67"/>
                  <a:gd name="T4" fmla="*/ 37 w 65"/>
                  <a:gd name="T5" fmla="*/ 0 h 67"/>
                  <a:gd name="T6" fmla="*/ 65 w 65"/>
                  <a:gd name="T7" fmla="*/ 67 h 67"/>
                  <a:gd name="T8" fmla="*/ 54 w 65"/>
                  <a:gd name="T9" fmla="*/ 67 h 67"/>
                  <a:gd name="T10" fmla="*/ 46 w 65"/>
                  <a:gd name="T11" fmla="*/ 47 h 67"/>
                  <a:gd name="T12" fmla="*/ 17 w 65"/>
                  <a:gd name="T13" fmla="*/ 47 h 67"/>
                  <a:gd name="T14" fmla="*/ 9 w 65"/>
                  <a:gd name="T15" fmla="*/ 67 h 67"/>
                  <a:gd name="T16" fmla="*/ 0 w 65"/>
                  <a:gd name="T17" fmla="*/ 67 h 67"/>
                  <a:gd name="T18" fmla="*/ 20 w 65"/>
                  <a:gd name="T19" fmla="*/ 39 h 67"/>
                  <a:gd name="T20" fmla="*/ 44 w 65"/>
                  <a:gd name="T21" fmla="*/ 39 h 67"/>
                  <a:gd name="T22" fmla="*/ 37 w 65"/>
                  <a:gd name="T23" fmla="*/ 23 h 67"/>
                  <a:gd name="T24" fmla="*/ 35 w 65"/>
                  <a:gd name="T25" fmla="*/ 19 h 67"/>
                  <a:gd name="T26" fmla="*/ 35 w 65"/>
                  <a:gd name="T27" fmla="*/ 17 h 67"/>
                  <a:gd name="T28" fmla="*/ 33 w 65"/>
                  <a:gd name="T29" fmla="*/ 15 h 67"/>
                  <a:gd name="T30" fmla="*/ 33 w 65"/>
                  <a:gd name="T31" fmla="*/ 13 h 67"/>
                  <a:gd name="T32" fmla="*/ 33 w 65"/>
                  <a:gd name="T33" fmla="*/ 13 h 67"/>
                  <a:gd name="T34" fmla="*/ 31 w 65"/>
                  <a:gd name="T35" fmla="*/ 11 h 67"/>
                  <a:gd name="T36" fmla="*/ 31 w 65"/>
                  <a:gd name="T37" fmla="*/ 10 h 67"/>
                  <a:gd name="T38" fmla="*/ 31 w 65"/>
                  <a:gd name="T39" fmla="*/ 8 h 67"/>
                  <a:gd name="T40" fmla="*/ 31 w 65"/>
                  <a:gd name="T41" fmla="*/ 10 h 67"/>
                  <a:gd name="T42" fmla="*/ 31 w 65"/>
                  <a:gd name="T43" fmla="*/ 11 h 67"/>
                  <a:gd name="T44" fmla="*/ 30 w 65"/>
                  <a:gd name="T45" fmla="*/ 13 h 67"/>
                  <a:gd name="T46" fmla="*/ 30 w 65"/>
                  <a:gd name="T47" fmla="*/ 15 h 67"/>
                  <a:gd name="T48" fmla="*/ 30 w 65"/>
                  <a:gd name="T49" fmla="*/ 15 h 67"/>
                  <a:gd name="T50" fmla="*/ 30 w 65"/>
                  <a:gd name="T51" fmla="*/ 17 h 67"/>
                  <a:gd name="T52" fmla="*/ 28 w 65"/>
                  <a:gd name="T53" fmla="*/ 19 h 67"/>
                  <a:gd name="T54" fmla="*/ 28 w 65"/>
                  <a:gd name="T55" fmla="*/ 21 h 67"/>
                  <a:gd name="T56" fmla="*/ 20 w 65"/>
                  <a:gd name="T57" fmla="*/ 39 h 6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5"/>
                  <a:gd name="T88" fmla="*/ 0 h 67"/>
                  <a:gd name="T89" fmla="*/ 65 w 65"/>
                  <a:gd name="T90" fmla="*/ 67 h 6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5" h="67">
                    <a:moveTo>
                      <a:pt x="0" y="67"/>
                    </a:moveTo>
                    <a:lnTo>
                      <a:pt x="26" y="0"/>
                    </a:lnTo>
                    <a:lnTo>
                      <a:pt x="37" y="0"/>
                    </a:lnTo>
                    <a:lnTo>
                      <a:pt x="65" y="67"/>
                    </a:lnTo>
                    <a:lnTo>
                      <a:pt x="54" y="67"/>
                    </a:lnTo>
                    <a:lnTo>
                      <a:pt x="46" y="47"/>
                    </a:lnTo>
                    <a:lnTo>
                      <a:pt x="17" y="47"/>
                    </a:lnTo>
                    <a:lnTo>
                      <a:pt x="9" y="67"/>
                    </a:lnTo>
                    <a:lnTo>
                      <a:pt x="0" y="67"/>
                    </a:lnTo>
                    <a:close/>
                    <a:moveTo>
                      <a:pt x="20" y="39"/>
                    </a:moveTo>
                    <a:lnTo>
                      <a:pt x="44" y="39"/>
                    </a:lnTo>
                    <a:lnTo>
                      <a:pt x="37" y="23"/>
                    </a:lnTo>
                    <a:lnTo>
                      <a:pt x="35" y="19"/>
                    </a:lnTo>
                    <a:lnTo>
                      <a:pt x="35" y="17"/>
                    </a:lnTo>
                    <a:lnTo>
                      <a:pt x="33" y="15"/>
                    </a:lnTo>
                    <a:lnTo>
                      <a:pt x="33" y="13"/>
                    </a:lnTo>
                    <a:lnTo>
                      <a:pt x="31" y="11"/>
                    </a:lnTo>
                    <a:lnTo>
                      <a:pt x="31" y="10"/>
                    </a:lnTo>
                    <a:lnTo>
                      <a:pt x="31" y="8"/>
                    </a:lnTo>
                    <a:lnTo>
                      <a:pt x="31" y="10"/>
                    </a:lnTo>
                    <a:lnTo>
                      <a:pt x="31" y="11"/>
                    </a:lnTo>
                    <a:lnTo>
                      <a:pt x="30" y="13"/>
                    </a:lnTo>
                    <a:lnTo>
                      <a:pt x="30" y="15"/>
                    </a:lnTo>
                    <a:lnTo>
                      <a:pt x="30" y="17"/>
                    </a:lnTo>
                    <a:lnTo>
                      <a:pt x="28" y="19"/>
                    </a:lnTo>
                    <a:lnTo>
                      <a:pt x="28" y="21"/>
                    </a:lnTo>
                    <a:lnTo>
                      <a:pt x="20" y="39"/>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0" name="Freeform 18"/>
              <p:cNvSpPr>
                <a:spLocks/>
              </p:cNvSpPr>
              <p:nvPr/>
            </p:nvSpPr>
            <p:spPr bwMode="auto">
              <a:xfrm>
                <a:off x="5210" y="3453"/>
                <a:ext cx="28" cy="48"/>
              </a:xfrm>
              <a:custGeom>
                <a:avLst/>
                <a:gdLst>
                  <a:gd name="T0" fmla="*/ 0 w 28"/>
                  <a:gd name="T1" fmla="*/ 48 h 48"/>
                  <a:gd name="T2" fmla="*/ 0 w 28"/>
                  <a:gd name="T3" fmla="*/ 0 h 48"/>
                  <a:gd name="T4" fmla="*/ 10 w 28"/>
                  <a:gd name="T5" fmla="*/ 0 h 48"/>
                  <a:gd name="T6" fmla="*/ 10 w 28"/>
                  <a:gd name="T7" fmla="*/ 7 h 48"/>
                  <a:gd name="T8" fmla="*/ 10 w 28"/>
                  <a:gd name="T9" fmla="*/ 7 h 48"/>
                  <a:gd name="T10" fmla="*/ 10 w 28"/>
                  <a:gd name="T11" fmla="*/ 5 h 48"/>
                  <a:gd name="T12" fmla="*/ 12 w 28"/>
                  <a:gd name="T13" fmla="*/ 4 h 48"/>
                  <a:gd name="T14" fmla="*/ 12 w 28"/>
                  <a:gd name="T15" fmla="*/ 4 h 48"/>
                  <a:gd name="T16" fmla="*/ 12 w 28"/>
                  <a:gd name="T17" fmla="*/ 2 h 48"/>
                  <a:gd name="T18" fmla="*/ 13 w 28"/>
                  <a:gd name="T19" fmla="*/ 2 h 48"/>
                  <a:gd name="T20" fmla="*/ 13 w 28"/>
                  <a:gd name="T21" fmla="*/ 2 h 48"/>
                  <a:gd name="T22" fmla="*/ 15 w 28"/>
                  <a:gd name="T23" fmla="*/ 2 h 48"/>
                  <a:gd name="T24" fmla="*/ 15 w 28"/>
                  <a:gd name="T25" fmla="*/ 0 h 48"/>
                  <a:gd name="T26" fmla="*/ 15 w 28"/>
                  <a:gd name="T27" fmla="*/ 0 h 48"/>
                  <a:gd name="T28" fmla="*/ 17 w 28"/>
                  <a:gd name="T29" fmla="*/ 0 h 48"/>
                  <a:gd name="T30" fmla="*/ 17 w 28"/>
                  <a:gd name="T31" fmla="*/ 0 h 48"/>
                  <a:gd name="T32" fmla="*/ 17 w 28"/>
                  <a:gd name="T33" fmla="*/ 0 h 48"/>
                  <a:gd name="T34" fmla="*/ 19 w 28"/>
                  <a:gd name="T35" fmla="*/ 0 h 48"/>
                  <a:gd name="T36" fmla="*/ 19 w 28"/>
                  <a:gd name="T37" fmla="*/ 0 h 48"/>
                  <a:gd name="T38" fmla="*/ 19 w 28"/>
                  <a:gd name="T39" fmla="*/ 0 h 48"/>
                  <a:gd name="T40" fmla="*/ 21 w 28"/>
                  <a:gd name="T41" fmla="*/ 0 h 48"/>
                  <a:gd name="T42" fmla="*/ 23 w 28"/>
                  <a:gd name="T43" fmla="*/ 0 h 48"/>
                  <a:gd name="T44" fmla="*/ 23 w 28"/>
                  <a:gd name="T45" fmla="*/ 0 h 48"/>
                  <a:gd name="T46" fmla="*/ 25 w 28"/>
                  <a:gd name="T47" fmla="*/ 0 h 48"/>
                  <a:gd name="T48" fmla="*/ 25 w 28"/>
                  <a:gd name="T49" fmla="*/ 0 h 48"/>
                  <a:gd name="T50" fmla="*/ 26 w 28"/>
                  <a:gd name="T51" fmla="*/ 0 h 48"/>
                  <a:gd name="T52" fmla="*/ 28 w 28"/>
                  <a:gd name="T53" fmla="*/ 2 h 48"/>
                  <a:gd name="T54" fmla="*/ 28 w 28"/>
                  <a:gd name="T55" fmla="*/ 2 h 48"/>
                  <a:gd name="T56" fmla="*/ 26 w 28"/>
                  <a:gd name="T57" fmla="*/ 9 h 48"/>
                  <a:gd name="T58" fmla="*/ 25 w 28"/>
                  <a:gd name="T59" fmla="*/ 9 h 48"/>
                  <a:gd name="T60" fmla="*/ 25 w 28"/>
                  <a:gd name="T61" fmla="*/ 9 h 48"/>
                  <a:gd name="T62" fmla="*/ 23 w 28"/>
                  <a:gd name="T63" fmla="*/ 9 h 48"/>
                  <a:gd name="T64" fmla="*/ 23 w 28"/>
                  <a:gd name="T65" fmla="*/ 7 h 48"/>
                  <a:gd name="T66" fmla="*/ 23 w 28"/>
                  <a:gd name="T67" fmla="*/ 7 h 48"/>
                  <a:gd name="T68" fmla="*/ 21 w 28"/>
                  <a:gd name="T69" fmla="*/ 7 h 48"/>
                  <a:gd name="T70" fmla="*/ 21 w 28"/>
                  <a:gd name="T71" fmla="*/ 7 h 48"/>
                  <a:gd name="T72" fmla="*/ 19 w 28"/>
                  <a:gd name="T73" fmla="*/ 7 h 48"/>
                  <a:gd name="T74" fmla="*/ 19 w 28"/>
                  <a:gd name="T75" fmla="*/ 7 h 48"/>
                  <a:gd name="T76" fmla="*/ 19 w 28"/>
                  <a:gd name="T77" fmla="*/ 7 h 48"/>
                  <a:gd name="T78" fmla="*/ 17 w 28"/>
                  <a:gd name="T79" fmla="*/ 7 h 48"/>
                  <a:gd name="T80" fmla="*/ 17 w 28"/>
                  <a:gd name="T81" fmla="*/ 7 h 48"/>
                  <a:gd name="T82" fmla="*/ 15 w 28"/>
                  <a:gd name="T83" fmla="*/ 9 h 48"/>
                  <a:gd name="T84" fmla="*/ 15 w 28"/>
                  <a:gd name="T85" fmla="*/ 9 h 48"/>
                  <a:gd name="T86" fmla="*/ 15 w 28"/>
                  <a:gd name="T87" fmla="*/ 9 h 48"/>
                  <a:gd name="T88" fmla="*/ 15 w 28"/>
                  <a:gd name="T89" fmla="*/ 9 h 48"/>
                  <a:gd name="T90" fmla="*/ 13 w 28"/>
                  <a:gd name="T91" fmla="*/ 9 h 48"/>
                  <a:gd name="T92" fmla="*/ 13 w 28"/>
                  <a:gd name="T93" fmla="*/ 11 h 48"/>
                  <a:gd name="T94" fmla="*/ 13 w 28"/>
                  <a:gd name="T95" fmla="*/ 11 h 48"/>
                  <a:gd name="T96" fmla="*/ 13 w 28"/>
                  <a:gd name="T97" fmla="*/ 11 h 48"/>
                  <a:gd name="T98" fmla="*/ 12 w 28"/>
                  <a:gd name="T99" fmla="*/ 11 h 48"/>
                  <a:gd name="T100" fmla="*/ 12 w 28"/>
                  <a:gd name="T101" fmla="*/ 13 h 48"/>
                  <a:gd name="T102" fmla="*/ 12 w 28"/>
                  <a:gd name="T103" fmla="*/ 13 h 48"/>
                  <a:gd name="T104" fmla="*/ 12 w 28"/>
                  <a:gd name="T105" fmla="*/ 13 h 48"/>
                  <a:gd name="T106" fmla="*/ 12 w 28"/>
                  <a:gd name="T107" fmla="*/ 15 h 48"/>
                  <a:gd name="T108" fmla="*/ 10 w 28"/>
                  <a:gd name="T109" fmla="*/ 17 h 48"/>
                  <a:gd name="T110" fmla="*/ 10 w 28"/>
                  <a:gd name="T111" fmla="*/ 17 h 48"/>
                  <a:gd name="T112" fmla="*/ 10 w 28"/>
                  <a:gd name="T113" fmla="*/ 18 h 48"/>
                  <a:gd name="T114" fmla="*/ 10 w 28"/>
                  <a:gd name="T115" fmla="*/ 20 h 48"/>
                  <a:gd name="T116" fmla="*/ 10 w 28"/>
                  <a:gd name="T117" fmla="*/ 20 h 48"/>
                  <a:gd name="T118" fmla="*/ 10 w 28"/>
                  <a:gd name="T119" fmla="*/ 22 h 48"/>
                  <a:gd name="T120" fmla="*/ 10 w 28"/>
                  <a:gd name="T121" fmla="*/ 24 h 48"/>
                  <a:gd name="T122" fmla="*/ 10 w 28"/>
                  <a:gd name="T123" fmla="*/ 48 h 48"/>
                  <a:gd name="T124" fmla="*/ 0 w 28"/>
                  <a:gd name="T125" fmla="*/ 48 h 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
                  <a:gd name="T190" fmla="*/ 0 h 48"/>
                  <a:gd name="T191" fmla="*/ 28 w 28"/>
                  <a:gd name="T192" fmla="*/ 48 h 4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 h="48">
                    <a:moveTo>
                      <a:pt x="0" y="48"/>
                    </a:moveTo>
                    <a:lnTo>
                      <a:pt x="0" y="0"/>
                    </a:lnTo>
                    <a:lnTo>
                      <a:pt x="10" y="0"/>
                    </a:lnTo>
                    <a:lnTo>
                      <a:pt x="10" y="7"/>
                    </a:lnTo>
                    <a:lnTo>
                      <a:pt x="10" y="5"/>
                    </a:lnTo>
                    <a:lnTo>
                      <a:pt x="12" y="4"/>
                    </a:lnTo>
                    <a:lnTo>
                      <a:pt x="12" y="2"/>
                    </a:lnTo>
                    <a:lnTo>
                      <a:pt x="13" y="2"/>
                    </a:lnTo>
                    <a:lnTo>
                      <a:pt x="15" y="2"/>
                    </a:lnTo>
                    <a:lnTo>
                      <a:pt x="15" y="0"/>
                    </a:lnTo>
                    <a:lnTo>
                      <a:pt x="17" y="0"/>
                    </a:lnTo>
                    <a:lnTo>
                      <a:pt x="19" y="0"/>
                    </a:lnTo>
                    <a:lnTo>
                      <a:pt x="21" y="0"/>
                    </a:lnTo>
                    <a:lnTo>
                      <a:pt x="23" y="0"/>
                    </a:lnTo>
                    <a:lnTo>
                      <a:pt x="25" y="0"/>
                    </a:lnTo>
                    <a:lnTo>
                      <a:pt x="26" y="0"/>
                    </a:lnTo>
                    <a:lnTo>
                      <a:pt x="28" y="2"/>
                    </a:lnTo>
                    <a:lnTo>
                      <a:pt x="26" y="9"/>
                    </a:lnTo>
                    <a:lnTo>
                      <a:pt x="25" y="9"/>
                    </a:lnTo>
                    <a:lnTo>
                      <a:pt x="23" y="9"/>
                    </a:lnTo>
                    <a:lnTo>
                      <a:pt x="23" y="7"/>
                    </a:lnTo>
                    <a:lnTo>
                      <a:pt x="21" y="7"/>
                    </a:lnTo>
                    <a:lnTo>
                      <a:pt x="19" y="7"/>
                    </a:lnTo>
                    <a:lnTo>
                      <a:pt x="17" y="7"/>
                    </a:lnTo>
                    <a:lnTo>
                      <a:pt x="15" y="9"/>
                    </a:lnTo>
                    <a:lnTo>
                      <a:pt x="13" y="9"/>
                    </a:lnTo>
                    <a:lnTo>
                      <a:pt x="13" y="11"/>
                    </a:lnTo>
                    <a:lnTo>
                      <a:pt x="12" y="11"/>
                    </a:lnTo>
                    <a:lnTo>
                      <a:pt x="12" y="13"/>
                    </a:lnTo>
                    <a:lnTo>
                      <a:pt x="12" y="15"/>
                    </a:lnTo>
                    <a:lnTo>
                      <a:pt x="10" y="17"/>
                    </a:lnTo>
                    <a:lnTo>
                      <a:pt x="10" y="18"/>
                    </a:lnTo>
                    <a:lnTo>
                      <a:pt x="10" y="20"/>
                    </a:lnTo>
                    <a:lnTo>
                      <a:pt x="10" y="22"/>
                    </a:lnTo>
                    <a:lnTo>
                      <a:pt x="10" y="24"/>
                    </a:lnTo>
                    <a:lnTo>
                      <a:pt x="10" y="48"/>
                    </a:lnTo>
                    <a:lnTo>
                      <a:pt x="0" y="4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1" name="Freeform 19"/>
              <p:cNvSpPr>
                <a:spLocks/>
              </p:cNvSpPr>
              <p:nvPr/>
            </p:nvSpPr>
            <p:spPr bwMode="auto">
              <a:xfrm>
                <a:off x="5242" y="3453"/>
                <a:ext cx="43" cy="50"/>
              </a:xfrm>
              <a:custGeom>
                <a:avLst/>
                <a:gdLst>
                  <a:gd name="T0" fmla="*/ 43 w 43"/>
                  <a:gd name="T1" fmla="*/ 33 h 50"/>
                  <a:gd name="T2" fmla="*/ 41 w 43"/>
                  <a:gd name="T3" fmla="*/ 39 h 50"/>
                  <a:gd name="T4" fmla="*/ 37 w 43"/>
                  <a:gd name="T5" fmla="*/ 44 h 50"/>
                  <a:gd name="T6" fmla="*/ 33 w 43"/>
                  <a:gd name="T7" fmla="*/ 46 h 50"/>
                  <a:gd name="T8" fmla="*/ 28 w 43"/>
                  <a:gd name="T9" fmla="*/ 48 h 50"/>
                  <a:gd name="T10" fmla="*/ 22 w 43"/>
                  <a:gd name="T11" fmla="*/ 50 h 50"/>
                  <a:gd name="T12" fmla="*/ 15 w 43"/>
                  <a:gd name="T13" fmla="*/ 48 h 50"/>
                  <a:gd name="T14" fmla="*/ 9 w 43"/>
                  <a:gd name="T15" fmla="*/ 46 h 50"/>
                  <a:gd name="T16" fmla="*/ 4 w 43"/>
                  <a:gd name="T17" fmla="*/ 41 h 50"/>
                  <a:gd name="T18" fmla="*/ 0 w 43"/>
                  <a:gd name="T19" fmla="*/ 35 h 50"/>
                  <a:gd name="T20" fmla="*/ 0 w 43"/>
                  <a:gd name="T21" fmla="*/ 28 h 50"/>
                  <a:gd name="T22" fmla="*/ 0 w 43"/>
                  <a:gd name="T23" fmla="*/ 20 h 50"/>
                  <a:gd name="T24" fmla="*/ 0 w 43"/>
                  <a:gd name="T25" fmla="*/ 15 h 50"/>
                  <a:gd name="T26" fmla="*/ 2 w 43"/>
                  <a:gd name="T27" fmla="*/ 11 h 50"/>
                  <a:gd name="T28" fmla="*/ 4 w 43"/>
                  <a:gd name="T29" fmla="*/ 7 h 50"/>
                  <a:gd name="T30" fmla="*/ 7 w 43"/>
                  <a:gd name="T31" fmla="*/ 4 h 50"/>
                  <a:gd name="T32" fmla="*/ 11 w 43"/>
                  <a:gd name="T33" fmla="*/ 2 h 50"/>
                  <a:gd name="T34" fmla="*/ 17 w 43"/>
                  <a:gd name="T35" fmla="*/ 0 h 50"/>
                  <a:gd name="T36" fmla="*/ 20 w 43"/>
                  <a:gd name="T37" fmla="*/ 0 h 50"/>
                  <a:gd name="T38" fmla="*/ 26 w 43"/>
                  <a:gd name="T39" fmla="*/ 0 h 50"/>
                  <a:gd name="T40" fmla="*/ 32 w 43"/>
                  <a:gd name="T41" fmla="*/ 0 h 50"/>
                  <a:gd name="T42" fmla="*/ 35 w 43"/>
                  <a:gd name="T43" fmla="*/ 4 h 50"/>
                  <a:gd name="T44" fmla="*/ 39 w 43"/>
                  <a:gd name="T45" fmla="*/ 7 h 50"/>
                  <a:gd name="T46" fmla="*/ 41 w 43"/>
                  <a:gd name="T47" fmla="*/ 11 h 50"/>
                  <a:gd name="T48" fmla="*/ 33 w 43"/>
                  <a:gd name="T49" fmla="*/ 17 h 50"/>
                  <a:gd name="T50" fmla="*/ 33 w 43"/>
                  <a:gd name="T51" fmla="*/ 13 h 50"/>
                  <a:gd name="T52" fmla="*/ 32 w 43"/>
                  <a:gd name="T53" fmla="*/ 9 h 50"/>
                  <a:gd name="T54" fmla="*/ 30 w 43"/>
                  <a:gd name="T55" fmla="*/ 7 h 50"/>
                  <a:gd name="T56" fmla="*/ 26 w 43"/>
                  <a:gd name="T57" fmla="*/ 7 h 50"/>
                  <a:gd name="T58" fmla="*/ 24 w 43"/>
                  <a:gd name="T59" fmla="*/ 5 h 50"/>
                  <a:gd name="T60" fmla="*/ 19 w 43"/>
                  <a:gd name="T61" fmla="*/ 5 h 50"/>
                  <a:gd name="T62" fmla="*/ 15 w 43"/>
                  <a:gd name="T63" fmla="*/ 7 h 50"/>
                  <a:gd name="T64" fmla="*/ 11 w 43"/>
                  <a:gd name="T65" fmla="*/ 11 h 50"/>
                  <a:gd name="T66" fmla="*/ 9 w 43"/>
                  <a:gd name="T67" fmla="*/ 15 h 50"/>
                  <a:gd name="T68" fmla="*/ 7 w 43"/>
                  <a:gd name="T69" fmla="*/ 20 h 50"/>
                  <a:gd name="T70" fmla="*/ 7 w 43"/>
                  <a:gd name="T71" fmla="*/ 26 h 50"/>
                  <a:gd name="T72" fmla="*/ 9 w 43"/>
                  <a:gd name="T73" fmla="*/ 33 h 50"/>
                  <a:gd name="T74" fmla="*/ 11 w 43"/>
                  <a:gd name="T75" fmla="*/ 37 h 50"/>
                  <a:gd name="T76" fmla="*/ 15 w 43"/>
                  <a:gd name="T77" fmla="*/ 41 h 50"/>
                  <a:gd name="T78" fmla="*/ 17 w 43"/>
                  <a:gd name="T79" fmla="*/ 42 h 50"/>
                  <a:gd name="T80" fmla="*/ 22 w 43"/>
                  <a:gd name="T81" fmla="*/ 42 h 50"/>
                  <a:gd name="T82" fmla="*/ 26 w 43"/>
                  <a:gd name="T83" fmla="*/ 42 h 50"/>
                  <a:gd name="T84" fmla="*/ 28 w 43"/>
                  <a:gd name="T85" fmla="*/ 41 h 50"/>
                  <a:gd name="T86" fmla="*/ 32 w 43"/>
                  <a:gd name="T87" fmla="*/ 39 h 50"/>
                  <a:gd name="T88" fmla="*/ 33 w 43"/>
                  <a:gd name="T89" fmla="*/ 37 h 50"/>
                  <a:gd name="T90" fmla="*/ 35 w 43"/>
                  <a:gd name="T91" fmla="*/ 31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3"/>
                  <a:gd name="T139" fmla="*/ 0 h 50"/>
                  <a:gd name="T140" fmla="*/ 43 w 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3" h="50">
                    <a:moveTo>
                      <a:pt x="35" y="31"/>
                    </a:moveTo>
                    <a:lnTo>
                      <a:pt x="43" y="31"/>
                    </a:lnTo>
                    <a:lnTo>
                      <a:pt x="43" y="33"/>
                    </a:lnTo>
                    <a:lnTo>
                      <a:pt x="43" y="35"/>
                    </a:lnTo>
                    <a:lnTo>
                      <a:pt x="41" y="37"/>
                    </a:lnTo>
                    <a:lnTo>
                      <a:pt x="41" y="39"/>
                    </a:lnTo>
                    <a:lnTo>
                      <a:pt x="39" y="41"/>
                    </a:lnTo>
                    <a:lnTo>
                      <a:pt x="39" y="42"/>
                    </a:lnTo>
                    <a:lnTo>
                      <a:pt x="37" y="44"/>
                    </a:lnTo>
                    <a:lnTo>
                      <a:pt x="35" y="44"/>
                    </a:lnTo>
                    <a:lnTo>
                      <a:pt x="35" y="46"/>
                    </a:lnTo>
                    <a:lnTo>
                      <a:pt x="33" y="46"/>
                    </a:lnTo>
                    <a:lnTo>
                      <a:pt x="32" y="48"/>
                    </a:lnTo>
                    <a:lnTo>
                      <a:pt x="30" y="48"/>
                    </a:lnTo>
                    <a:lnTo>
                      <a:pt x="28" y="48"/>
                    </a:lnTo>
                    <a:lnTo>
                      <a:pt x="26" y="50"/>
                    </a:lnTo>
                    <a:lnTo>
                      <a:pt x="24" y="50"/>
                    </a:lnTo>
                    <a:lnTo>
                      <a:pt x="22" y="50"/>
                    </a:lnTo>
                    <a:lnTo>
                      <a:pt x="20" y="50"/>
                    </a:lnTo>
                    <a:lnTo>
                      <a:pt x="17" y="50"/>
                    </a:lnTo>
                    <a:lnTo>
                      <a:pt x="15" y="48"/>
                    </a:lnTo>
                    <a:lnTo>
                      <a:pt x="13" y="48"/>
                    </a:lnTo>
                    <a:lnTo>
                      <a:pt x="11" y="46"/>
                    </a:lnTo>
                    <a:lnTo>
                      <a:pt x="9" y="46"/>
                    </a:lnTo>
                    <a:lnTo>
                      <a:pt x="7" y="44"/>
                    </a:lnTo>
                    <a:lnTo>
                      <a:pt x="6" y="42"/>
                    </a:lnTo>
                    <a:lnTo>
                      <a:pt x="4" y="41"/>
                    </a:lnTo>
                    <a:lnTo>
                      <a:pt x="2" y="39"/>
                    </a:lnTo>
                    <a:lnTo>
                      <a:pt x="2" y="37"/>
                    </a:lnTo>
                    <a:lnTo>
                      <a:pt x="0" y="35"/>
                    </a:lnTo>
                    <a:lnTo>
                      <a:pt x="0" y="33"/>
                    </a:lnTo>
                    <a:lnTo>
                      <a:pt x="0" y="29"/>
                    </a:lnTo>
                    <a:lnTo>
                      <a:pt x="0" y="28"/>
                    </a:lnTo>
                    <a:lnTo>
                      <a:pt x="0" y="24"/>
                    </a:lnTo>
                    <a:lnTo>
                      <a:pt x="0" y="22"/>
                    </a:lnTo>
                    <a:lnTo>
                      <a:pt x="0" y="20"/>
                    </a:lnTo>
                    <a:lnTo>
                      <a:pt x="0" y="18"/>
                    </a:lnTo>
                    <a:lnTo>
                      <a:pt x="0" y="17"/>
                    </a:lnTo>
                    <a:lnTo>
                      <a:pt x="0" y="15"/>
                    </a:lnTo>
                    <a:lnTo>
                      <a:pt x="2" y="13"/>
                    </a:lnTo>
                    <a:lnTo>
                      <a:pt x="2" y="11"/>
                    </a:lnTo>
                    <a:lnTo>
                      <a:pt x="2" y="9"/>
                    </a:lnTo>
                    <a:lnTo>
                      <a:pt x="4" y="7"/>
                    </a:lnTo>
                    <a:lnTo>
                      <a:pt x="6" y="5"/>
                    </a:lnTo>
                    <a:lnTo>
                      <a:pt x="7" y="4"/>
                    </a:lnTo>
                    <a:lnTo>
                      <a:pt x="9" y="4"/>
                    </a:lnTo>
                    <a:lnTo>
                      <a:pt x="9" y="2"/>
                    </a:lnTo>
                    <a:lnTo>
                      <a:pt x="11" y="2"/>
                    </a:lnTo>
                    <a:lnTo>
                      <a:pt x="13" y="2"/>
                    </a:lnTo>
                    <a:lnTo>
                      <a:pt x="15" y="0"/>
                    </a:lnTo>
                    <a:lnTo>
                      <a:pt x="17" y="0"/>
                    </a:lnTo>
                    <a:lnTo>
                      <a:pt x="19" y="0"/>
                    </a:lnTo>
                    <a:lnTo>
                      <a:pt x="20" y="0"/>
                    </a:lnTo>
                    <a:lnTo>
                      <a:pt x="22" y="0"/>
                    </a:lnTo>
                    <a:lnTo>
                      <a:pt x="24" y="0"/>
                    </a:lnTo>
                    <a:lnTo>
                      <a:pt x="26" y="0"/>
                    </a:lnTo>
                    <a:lnTo>
                      <a:pt x="28" y="0"/>
                    </a:lnTo>
                    <a:lnTo>
                      <a:pt x="30" y="0"/>
                    </a:lnTo>
                    <a:lnTo>
                      <a:pt x="32" y="0"/>
                    </a:lnTo>
                    <a:lnTo>
                      <a:pt x="33" y="2"/>
                    </a:lnTo>
                    <a:lnTo>
                      <a:pt x="35" y="4"/>
                    </a:lnTo>
                    <a:lnTo>
                      <a:pt x="37" y="4"/>
                    </a:lnTo>
                    <a:lnTo>
                      <a:pt x="37" y="5"/>
                    </a:lnTo>
                    <a:lnTo>
                      <a:pt x="39" y="7"/>
                    </a:lnTo>
                    <a:lnTo>
                      <a:pt x="41" y="9"/>
                    </a:lnTo>
                    <a:lnTo>
                      <a:pt x="41" y="11"/>
                    </a:lnTo>
                    <a:lnTo>
                      <a:pt x="43" y="13"/>
                    </a:lnTo>
                    <a:lnTo>
                      <a:pt x="43" y="15"/>
                    </a:lnTo>
                    <a:lnTo>
                      <a:pt x="33" y="17"/>
                    </a:lnTo>
                    <a:lnTo>
                      <a:pt x="33" y="15"/>
                    </a:lnTo>
                    <a:lnTo>
                      <a:pt x="33" y="13"/>
                    </a:lnTo>
                    <a:lnTo>
                      <a:pt x="32" y="11"/>
                    </a:lnTo>
                    <a:lnTo>
                      <a:pt x="32" y="9"/>
                    </a:lnTo>
                    <a:lnTo>
                      <a:pt x="30" y="9"/>
                    </a:lnTo>
                    <a:lnTo>
                      <a:pt x="30" y="7"/>
                    </a:lnTo>
                    <a:lnTo>
                      <a:pt x="28" y="7"/>
                    </a:lnTo>
                    <a:lnTo>
                      <a:pt x="26" y="7"/>
                    </a:lnTo>
                    <a:lnTo>
                      <a:pt x="26" y="5"/>
                    </a:lnTo>
                    <a:lnTo>
                      <a:pt x="24" y="5"/>
                    </a:lnTo>
                    <a:lnTo>
                      <a:pt x="22" y="5"/>
                    </a:lnTo>
                    <a:lnTo>
                      <a:pt x="20" y="5"/>
                    </a:lnTo>
                    <a:lnTo>
                      <a:pt x="19" y="5"/>
                    </a:lnTo>
                    <a:lnTo>
                      <a:pt x="19" y="7"/>
                    </a:lnTo>
                    <a:lnTo>
                      <a:pt x="17" y="7"/>
                    </a:lnTo>
                    <a:lnTo>
                      <a:pt x="15" y="7"/>
                    </a:lnTo>
                    <a:lnTo>
                      <a:pt x="15" y="9"/>
                    </a:lnTo>
                    <a:lnTo>
                      <a:pt x="13" y="9"/>
                    </a:lnTo>
                    <a:lnTo>
                      <a:pt x="11" y="11"/>
                    </a:lnTo>
                    <a:lnTo>
                      <a:pt x="9" y="13"/>
                    </a:lnTo>
                    <a:lnTo>
                      <a:pt x="9" y="15"/>
                    </a:lnTo>
                    <a:lnTo>
                      <a:pt x="9" y="17"/>
                    </a:lnTo>
                    <a:lnTo>
                      <a:pt x="9" y="18"/>
                    </a:lnTo>
                    <a:lnTo>
                      <a:pt x="7" y="20"/>
                    </a:lnTo>
                    <a:lnTo>
                      <a:pt x="7" y="22"/>
                    </a:lnTo>
                    <a:lnTo>
                      <a:pt x="7" y="24"/>
                    </a:lnTo>
                    <a:lnTo>
                      <a:pt x="7" y="26"/>
                    </a:lnTo>
                    <a:lnTo>
                      <a:pt x="7" y="29"/>
                    </a:lnTo>
                    <a:lnTo>
                      <a:pt x="9" y="31"/>
                    </a:lnTo>
                    <a:lnTo>
                      <a:pt x="9" y="33"/>
                    </a:lnTo>
                    <a:lnTo>
                      <a:pt x="9" y="35"/>
                    </a:lnTo>
                    <a:lnTo>
                      <a:pt x="11" y="37"/>
                    </a:lnTo>
                    <a:lnTo>
                      <a:pt x="11" y="39"/>
                    </a:lnTo>
                    <a:lnTo>
                      <a:pt x="13" y="39"/>
                    </a:lnTo>
                    <a:lnTo>
                      <a:pt x="15" y="41"/>
                    </a:lnTo>
                    <a:lnTo>
                      <a:pt x="17" y="42"/>
                    </a:lnTo>
                    <a:lnTo>
                      <a:pt x="19" y="42"/>
                    </a:lnTo>
                    <a:lnTo>
                      <a:pt x="20" y="42"/>
                    </a:lnTo>
                    <a:lnTo>
                      <a:pt x="22" y="42"/>
                    </a:lnTo>
                    <a:lnTo>
                      <a:pt x="24" y="42"/>
                    </a:lnTo>
                    <a:lnTo>
                      <a:pt x="26" y="42"/>
                    </a:lnTo>
                    <a:lnTo>
                      <a:pt x="28" y="42"/>
                    </a:lnTo>
                    <a:lnTo>
                      <a:pt x="28" y="41"/>
                    </a:lnTo>
                    <a:lnTo>
                      <a:pt x="30" y="41"/>
                    </a:lnTo>
                    <a:lnTo>
                      <a:pt x="32" y="39"/>
                    </a:lnTo>
                    <a:lnTo>
                      <a:pt x="33" y="37"/>
                    </a:lnTo>
                    <a:lnTo>
                      <a:pt x="33" y="35"/>
                    </a:lnTo>
                    <a:lnTo>
                      <a:pt x="33" y="33"/>
                    </a:lnTo>
                    <a:lnTo>
                      <a:pt x="35" y="31"/>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2" name="Freeform 20"/>
              <p:cNvSpPr>
                <a:spLocks/>
              </p:cNvSpPr>
              <p:nvPr/>
            </p:nvSpPr>
            <p:spPr bwMode="auto">
              <a:xfrm>
                <a:off x="5292" y="3434"/>
                <a:ext cx="41" cy="67"/>
              </a:xfrm>
              <a:custGeom>
                <a:avLst/>
                <a:gdLst>
                  <a:gd name="T0" fmla="*/ 0 w 41"/>
                  <a:gd name="T1" fmla="*/ 0 h 67"/>
                  <a:gd name="T2" fmla="*/ 9 w 41"/>
                  <a:gd name="T3" fmla="*/ 24 h 67"/>
                  <a:gd name="T4" fmla="*/ 11 w 41"/>
                  <a:gd name="T5" fmla="*/ 23 h 67"/>
                  <a:gd name="T6" fmla="*/ 15 w 41"/>
                  <a:gd name="T7" fmla="*/ 21 h 67"/>
                  <a:gd name="T8" fmla="*/ 21 w 41"/>
                  <a:gd name="T9" fmla="*/ 19 h 67"/>
                  <a:gd name="T10" fmla="*/ 24 w 41"/>
                  <a:gd name="T11" fmla="*/ 19 h 67"/>
                  <a:gd name="T12" fmla="*/ 26 w 41"/>
                  <a:gd name="T13" fmla="*/ 19 h 67"/>
                  <a:gd name="T14" fmla="*/ 30 w 41"/>
                  <a:gd name="T15" fmla="*/ 19 h 67"/>
                  <a:gd name="T16" fmla="*/ 32 w 41"/>
                  <a:gd name="T17" fmla="*/ 19 h 67"/>
                  <a:gd name="T18" fmla="*/ 34 w 41"/>
                  <a:gd name="T19" fmla="*/ 21 h 67"/>
                  <a:gd name="T20" fmla="*/ 35 w 41"/>
                  <a:gd name="T21" fmla="*/ 21 h 67"/>
                  <a:gd name="T22" fmla="*/ 37 w 41"/>
                  <a:gd name="T23" fmla="*/ 23 h 67"/>
                  <a:gd name="T24" fmla="*/ 39 w 41"/>
                  <a:gd name="T25" fmla="*/ 24 h 67"/>
                  <a:gd name="T26" fmla="*/ 39 w 41"/>
                  <a:gd name="T27" fmla="*/ 26 h 67"/>
                  <a:gd name="T28" fmla="*/ 41 w 41"/>
                  <a:gd name="T29" fmla="*/ 28 h 67"/>
                  <a:gd name="T30" fmla="*/ 41 w 41"/>
                  <a:gd name="T31" fmla="*/ 30 h 67"/>
                  <a:gd name="T32" fmla="*/ 41 w 41"/>
                  <a:gd name="T33" fmla="*/ 34 h 67"/>
                  <a:gd name="T34" fmla="*/ 41 w 41"/>
                  <a:gd name="T35" fmla="*/ 37 h 67"/>
                  <a:gd name="T36" fmla="*/ 34 w 41"/>
                  <a:gd name="T37" fmla="*/ 67 h 67"/>
                  <a:gd name="T38" fmla="*/ 34 w 41"/>
                  <a:gd name="T39" fmla="*/ 36 h 67"/>
                  <a:gd name="T40" fmla="*/ 32 w 41"/>
                  <a:gd name="T41" fmla="*/ 34 h 67"/>
                  <a:gd name="T42" fmla="*/ 32 w 41"/>
                  <a:gd name="T43" fmla="*/ 30 h 67"/>
                  <a:gd name="T44" fmla="*/ 32 w 41"/>
                  <a:gd name="T45" fmla="*/ 28 h 67"/>
                  <a:gd name="T46" fmla="*/ 30 w 41"/>
                  <a:gd name="T47" fmla="*/ 28 h 67"/>
                  <a:gd name="T48" fmla="*/ 28 w 41"/>
                  <a:gd name="T49" fmla="*/ 26 h 67"/>
                  <a:gd name="T50" fmla="*/ 26 w 41"/>
                  <a:gd name="T51" fmla="*/ 26 h 67"/>
                  <a:gd name="T52" fmla="*/ 24 w 41"/>
                  <a:gd name="T53" fmla="*/ 24 h 67"/>
                  <a:gd name="T54" fmla="*/ 21 w 41"/>
                  <a:gd name="T55" fmla="*/ 24 h 67"/>
                  <a:gd name="T56" fmla="*/ 19 w 41"/>
                  <a:gd name="T57" fmla="*/ 26 h 67"/>
                  <a:gd name="T58" fmla="*/ 17 w 41"/>
                  <a:gd name="T59" fmla="*/ 26 h 67"/>
                  <a:gd name="T60" fmla="*/ 17 w 41"/>
                  <a:gd name="T61" fmla="*/ 26 h 67"/>
                  <a:gd name="T62" fmla="*/ 15 w 41"/>
                  <a:gd name="T63" fmla="*/ 28 h 67"/>
                  <a:gd name="T64" fmla="*/ 13 w 41"/>
                  <a:gd name="T65" fmla="*/ 28 h 67"/>
                  <a:gd name="T66" fmla="*/ 11 w 41"/>
                  <a:gd name="T67" fmla="*/ 30 h 67"/>
                  <a:gd name="T68" fmla="*/ 11 w 41"/>
                  <a:gd name="T69" fmla="*/ 32 h 67"/>
                  <a:gd name="T70" fmla="*/ 9 w 41"/>
                  <a:gd name="T71" fmla="*/ 34 h 67"/>
                  <a:gd name="T72" fmla="*/ 9 w 41"/>
                  <a:gd name="T73" fmla="*/ 36 h 67"/>
                  <a:gd name="T74" fmla="*/ 9 w 41"/>
                  <a:gd name="T75" fmla="*/ 37 h 67"/>
                  <a:gd name="T76" fmla="*/ 9 w 41"/>
                  <a:gd name="T77" fmla="*/ 39 h 67"/>
                  <a:gd name="T78" fmla="*/ 9 w 41"/>
                  <a:gd name="T79" fmla="*/ 67 h 6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
                  <a:gd name="T121" fmla="*/ 0 h 67"/>
                  <a:gd name="T122" fmla="*/ 41 w 41"/>
                  <a:gd name="T123" fmla="*/ 67 h 6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 h="67">
                    <a:moveTo>
                      <a:pt x="0" y="67"/>
                    </a:moveTo>
                    <a:lnTo>
                      <a:pt x="0" y="0"/>
                    </a:lnTo>
                    <a:lnTo>
                      <a:pt x="9" y="0"/>
                    </a:lnTo>
                    <a:lnTo>
                      <a:pt x="9" y="24"/>
                    </a:lnTo>
                    <a:lnTo>
                      <a:pt x="11" y="23"/>
                    </a:lnTo>
                    <a:lnTo>
                      <a:pt x="13" y="21"/>
                    </a:lnTo>
                    <a:lnTo>
                      <a:pt x="15" y="21"/>
                    </a:lnTo>
                    <a:lnTo>
                      <a:pt x="17" y="19"/>
                    </a:lnTo>
                    <a:lnTo>
                      <a:pt x="21" y="19"/>
                    </a:lnTo>
                    <a:lnTo>
                      <a:pt x="22" y="19"/>
                    </a:lnTo>
                    <a:lnTo>
                      <a:pt x="24" y="19"/>
                    </a:lnTo>
                    <a:lnTo>
                      <a:pt x="26" y="19"/>
                    </a:lnTo>
                    <a:lnTo>
                      <a:pt x="28" y="19"/>
                    </a:lnTo>
                    <a:lnTo>
                      <a:pt x="30" y="19"/>
                    </a:lnTo>
                    <a:lnTo>
                      <a:pt x="32" y="19"/>
                    </a:lnTo>
                    <a:lnTo>
                      <a:pt x="34" y="21"/>
                    </a:lnTo>
                    <a:lnTo>
                      <a:pt x="35" y="21"/>
                    </a:lnTo>
                    <a:lnTo>
                      <a:pt x="37" y="23"/>
                    </a:lnTo>
                    <a:lnTo>
                      <a:pt x="37" y="24"/>
                    </a:lnTo>
                    <a:lnTo>
                      <a:pt x="39" y="24"/>
                    </a:lnTo>
                    <a:lnTo>
                      <a:pt x="39" y="26"/>
                    </a:lnTo>
                    <a:lnTo>
                      <a:pt x="41" y="26"/>
                    </a:lnTo>
                    <a:lnTo>
                      <a:pt x="41" y="28"/>
                    </a:lnTo>
                    <a:lnTo>
                      <a:pt x="41" y="30"/>
                    </a:lnTo>
                    <a:lnTo>
                      <a:pt x="41" y="32"/>
                    </a:lnTo>
                    <a:lnTo>
                      <a:pt x="41" y="34"/>
                    </a:lnTo>
                    <a:lnTo>
                      <a:pt x="41" y="36"/>
                    </a:lnTo>
                    <a:lnTo>
                      <a:pt x="41" y="37"/>
                    </a:lnTo>
                    <a:lnTo>
                      <a:pt x="41" y="67"/>
                    </a:lnTo>
                    <a:lnTo>
                      <a:pt x="34" y="67"/>
                    </a:lnTo>
                    <a:lnTo>
                      <a:pt x="34" y="37"/>
                    </a:lnTo>
                    <a:lnTo>
                      <a:pt x="34" y="36"/>
                    </a:lnTo>
                    <a:lnTo>
                      <a:pt x="34" y="34"/>
                    </a:lnTo>
                    <a:lnTo>
                      <a:pt x="32" y="34"/>
                    </a:lnTo>
                    <a:lnTo>
                      <a:pt x="32" y="32"/>
                    </a:lnTo>
                    <a:lnTo>
                      <a:pt x="32" y="30"/>
                    </a:lnTo>
                    <a:lnTo>
                      <a:pt x="32" y="28"/>
                    </a:lnTo>
                    <a:lnTo>
                      <a:pt x="30" y="28"/>
                    </a:lnTo>
                    <a:lnTo>
                      <a:pt x="28" y="26"/>
                    </a:lnTo>
                    <a:lnTo>
                      <a:pt x="26" y="26"/>
                    </a:lnTo>
                    <a:lnTo>
                      <a:pt x="24" y="26"/>
                    </a:lnTo>
                    <a:lnTo>
                      <a:pt x="24" y="24"/>
                    </a:lnTo>
                    <a:lnTo>
                      <a:pt x="22" y="24"/>
                    </a:lnTo>
                    <a:lnTo>
                      <a:pt x="21" y="24"/>
                    </a:lnTo>
                    <a:lnTo>
                      <a:pt x="19" y="26"/>
                    </a:lnTo>
                    <a:lnTo>
                      <a:pt x="17" y="26"/>
                    </a:lnTo>
                    <a:lnTo>
                      <a:pt x="15" y="26"/>
                    </a:lnTo>
                    <a:lnTo>
                      <a:pt x="15" y="28"/>
                    </a:lnTo>
                    <a:lnTo>
                      <a:pt x="13" y="28"/>
                    </a:lnTo>
                    <a:lnTo>
                      <a:pt x="13" y="30"/>
                    </a:lnTo>
                    <a:lnTo>
                      <a:pt x="11" y="30"/>
                    </a:lnTo>
                    <a:lnTo>
                      <a:pt x="11" y="32"/>
                    </a:lnTo>
                    <a:lnTo>
                      <a:pt x="9" y="34"/>
                    </a:lnTo>
                    <a:lnTo>
                      <a:pt x="9" y="36"/>
                    </a:lnTo>
                    <a:lnTo>
                      <a:pt x="9" y="37"/>
                    </a:lnTo>
                    <a:lnTo>
                      <a:pt x="9" y="39"/>
                    </a:lnTo>
                    <a:lnTo>
                      <a:pt x="9" y="41"/>
                    </a:lnTo>
                    <a:lnTo>
                      <a:pt x="9" y="67"/>
                    </a:lnTo>
                    <a:lnTo>
                      <a:pt x="0" y="67"/>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3" name="Freeform 21"/>
              <p:cNvSpPr>
                <a:spLocks noEditPoints="1"/>
              </p:cNvSpPr>
              <p:nvPr/>
            </p:nvSpPr>
            <p:spPr bwMode="auto">
              <a:xfrm>
                <a:off x="5346" y="3434"/>
                <a:ext cx="9" cy="67"/>
              </a:xfrm>
              <a:custGeom>
                <a:avLst/>
                <a:gdLst>
                  <a:gd name="T0" fmla="*/ 0 w 9"/>
                  <a:gd name="T1" fmla="*/ 10 h 67"/>
                  <a:gd name="T2" fmla="*/ 0 w 9"/>
                  <a:gd name="T3" fmla="*/ 0 h 67"/>
                  <a:gd name="T4" fmla="*/ 9 w 9"/>
                  <a:gd name="T5" fmla="*/ 0 h 67"/>
                  <a:gd name="T6" fmla="*/ 9 w 9"/>
                  <a:gd name="T7" fmla="*/ 10 h 67"/>
                  <a:gd name="T8" fmla="*/ 0 w 9"/>
                  <a:gd name="T9" fmla="*/ 10 h 67"/>
                  <a:gd name="T10" fmla="*/ 0 w 9"/>
                  <a:gd name="T11" fmla="*/ 67 h 67"/>
                  <a:gd name="T12" fmla="*/ 0 w 9"/>
                  <a:gd name="T13" fmla="*/ 19 h 67"/>
                  <a:gd name="T14" fmla="*/ 9 w 9"/>
                  <a:gd name="T15" fmla="*/ 19 h 67"/>
                  <a:gd name="T16" fmla="*/ 9 w 9"/>
                  <a:gd name="T17" fmla="*/ 67 h 67"/>
                  <a:gd name="T18" fmla="*/ 0 w 9"/>
                  <a:gd name="T19" fmla="*/ 67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7"/>
                  <a:gd name="T32" fmla="*/ 9 w 9"/>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7">
                    <a:moveTo>
                      <a:pt x="0" y="10"/>
                    </a:moveTo>
                    <a:lnTo>
                      <a:pt x="0" y="0"/>
                    </a:lnTo>
                    <a:lnTo>
                      <a:pt x="9" y="0"/>
                    </a:lnTo>
                    <a:lnTo>
                      <a:pt x="9" y="10"/>
                    </a:lnTo>
                    <a:lnTo>
                      <a:pt x="0" y="10"/>
                    </a:lnTo>
                    <a:close/>
                    <a:moveTo>
                      <a:pt x="0" y="67"/>
                    </a:moveTo>
                    <a:lnTo>
                      <a:pt x="0" y="19"/>
                    </a:lnTo>
                    <a:lnTo>
                      <a:pt x="9" y="19"/>
                    </a:lnTo>
                    <a:lnTo>
                      <a:pt x="9" y="67"/>
                    </a:lnTo>
                    <a:lnTo>
                      <a:pt x="0" y="67"/>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4" name="Freeform 22"/>
              <p:cNvSpPr>
                <a:spLocks/>
              </p:cNvSpPr>
              <p:nvPr/>
            </p:nvSpPr>
            <p:spPr bwMode="auto">
              <a:xfrm>
                <a:off x="5363" y="3436"/>
                <a:ext cx="26" cy="67"/>
              </a:xfrm>
              <a:custGeom>
                <a:avLst/>
                <a:gdLst>
                  <a:gd name="T0" fmla="*/ 26 w 26"/>
                  <a:gd name="T1" fmla="*/ 65 h 67"/>
                  <a:gd name="T2" fmla="*/ 24 w 26"/>
                  <a:gd name="T3" fmla="*/ 65 h 67"/>
                  <a:gd name="T4" fmla="*/ 22 w 26"/>
                  <a:gd name="T5" fmla="*/ 65 h 67"/>
                  <a:gd name="T6" fmla="*/ 20 w 26"/>
                  <a:gd name="T7" fmla="*/ 65 h 67"/>
                  <a:gd name="T8" fmla="*/ 18 w 26"/>
                  <a:gd name="T9" fmla="*/ 67 h 67"/>
                  <a:gd name="T10" fmla="*/ 16 w 26"/>
                  <a:gd name="T11" fmla="*/ 65 h 67"/>
                  <a:gd name="T12" fmla="*/ 14 w 26"/>
                  <a:gd name="T13" fmla="*/ 65 h 67"/>
                  <a:gd name="T14" fmla="*/ 13 w 26"/>
                  <a:gd name="T15" fmla="*/ 65 h 67"/>
                  <a:gd name="T16" fmla="*/ 11 w 26"/>
                  <a:gd name="T17" fmla="*/ 65 h 67"/>
                  <a:gd name="T18" fmla="*/ 11 w 26"/>
                  <a:gd name="T19" fmla="*/ 63 h 67"/>
                  <a:gd name="T20" fmla="*/ 9 w 26"/>
                  <a:gd name="T21" fmla="*/ 63 h 67"/>
                  <a:gd name="T22" fmla="*/ 9 w 26"/>
                  <a:gd name="T23" fmla="*/ 61 h 67"/>
                  <a:gd name="T24" fmla="*/ 7 w 26"/>
                  <a:gd name="T25" fmla="*/ 61 h 67"/>
                  <a:gd name="T26" fmla="*/ 7 w 26"/>
                  <a:gd name="T27" fmla="*/ 59 h 67"/>
                  <a:gd name="T28" fmla="*/ 7 w 26"/>
                  <a:gd name="T29" fmla="*/ 58 h 67"/>
                  <a:gd name="T30" fmla="*/ 7 w 26"/>
                  <a:gd name="T31" fmla="*/ 54 h 67"/>
                  <a:gd name="T32" fmla="*/ 7 w 26"/>
                  <a:gd name="T33" fmla="*/ 52 h 67"/>
                  <a:gd name="T34" fmla="*/ 0 w 26"/>
                  <a:gd name="T35" fmla="*/ 24 h 67"/>
                  <a:gd name="T36" fmla="*/ 7 w 26"/>
                  <a:gd name="T37" fmla="*/ 17 h 67"/>
                  <a:gd name="T38" fmla="*/ 14 w 26"/>
                  <a:gd name="T39" fmla="*/ 0 h 67"/>
                  <a:gd name="T40" fmla="*/ 24 w 26"/>
                  <a:gd name="T41" fmla="*/ 17 h 67"/>
                  <a:gd name="T42" fmla="*/ 14 w 26"/>
                  <a:gd name="T43" fmla="*/ 24 h 67"/>
                  <a:gd name="T44" fmla="*/ 14 w 26"/>
                  <a:gd name="T45" fmla="*/ 52 h 67"/>
                  <a:gd name="T46" fmla="*/ 14 w 26"/>
                  <a:gd name="T47" fmla="*/ 54 h 67"/>
                  <a:gd name="T48" fmla="*/ 14 w 26"/>
                  <a:gd name="T49" fmla="*/ 56 h 67"/>
                  <a:gd name="T50" fmla="*/ 16 w 26"/>
                  <a:gd name="T51" fmla="*/ 56 h 67"/>
                  <a:gd name="T52" fmla="*/ 16 w 26"/>
                  <a:gd name="T53" fmla="*/ 56 h 67"/>
                  <a:gd name="T54" fmla="*/ 16 w 26"/>
                  <a:gd name="T55" fmla="*/ 58 h 67"/>
                  <a:gd name="T56" fmla="*/ 16 w 26"/>
                  <a:gd name="T57" fmla="*/ 58 h 67"/>
                  <a:gd name="T58" fmla="*/ 16 w 26"/>
                  <a:gd name="T59" fmla="*/ 58 h 67"/>
                  <a:gd name="T60" fmla="*/ 18 w 26"/>
                  <a:gd name="T61" fmla="*/ 58 h 67"/>
                  <a:gd name="T62" fmla="*/ 18 w 26"/>
                  <a:gd name="T63" fmla="*/ 58 h 67"/>
                  <a:gd name="T64" fmla="*/ 18 w 26"/>
                  <a:gd name="T65" fmla="*/ 58 h 67"/>
                  <a:gd name="T66" fmla="*/ 20 w 26"/>
                  <a:gd name="T67" fmla="*/ 58 h 67"/>
                  <a:gd name="T68" fmla="*/ 20 w 26"/>
                  <a:gd name="T69" fmla="*/ 58 h 67"/>
                  <a:gd name="T70" fmla="*/ 22 w 26"/>
                  <a:gd name="T71" fmla="*/ 58 h 67"/>
                  <a:gd name="T72" fmla="*/ 22 w 26"/>
                  <a:gd name="T73" fmla="*/ 58 h 67"/>
                  <a:gd name="T74" fmla="*/ 24 w 26"/>
                  <a:gd name="T75" fmla="*/ 58 h 6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6"/>
                  <a:gd name="T115" fmla="*/ 0 h 67"/>
                  <a:gd name="T116" fmla="*/ 26 w 26"/>
                  <a:gd name="T117" fmla="*/ 67 h 6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6" h="67">
                    <a:moveTo>
                      <a:pt x="24" y="58"/>
                    </a:moveTo>
                    <a:lnTo>
                      <a:pt x="26" y="65"/>
                    </a:lnTo>
                    <a:lnTo>
                      <a:pt x="24" y="65"/>
                    </a:lnTo>
                    <a:lnTo>
                      <a:pt x="22" y="65"/>
                    </a:lnTo>
                    <a:lnTo>
                      <a:pt x="20" y="65"/>
                    </a:lnTo>
                    <a:lnTo>
                      <a:pt x="20" y="67"/>
                    </a:lnTo>
                    <a:lnTo>
                      <a:pt x="18" y="67"/>
                    </a:lnTo>
                    <a:lnTo>
                      <a:pt x="16" y="65"/>
                    </a:lnTo>
                    <a:lnTo>
                      <a:pt x="14" y="65"/>
                    </a:lnTo>
                    <a:lnTo>
                      <a:pt x="13" y="65"/>
                    </a:lnTo>
                    <a:lnTo>
                      <a:pt x="11" y="65"/>
                    </a:lnTo>
                    <a:lnTo>
                      <a:pt x="11" y="63"/>
                    </a:lnTo>
                    <a:lnTo>
                      <a:pt x="9" y="63"/>
                    </a:lnTo>
                    <a:lnTo>
                      <a:pt x="9" y="61"/>
                    </a:lnTo>
                    <a:lnTo>
                      <a:pt x="7" y="61"/>
                    </a:lnTo>
                    <a:lnTo>
                      <a:pt x="7" y="59"/>
                    </a:lnTo>
                    <a:lnTo>
                      <a:pt x="7" y="58"/>
                    </a:lnTo>
                    <a:lnTo>
                      <a:pt x="7" y="56"/>
                    </a:lnTo>
                    <a:lnTo>
                      <a:pt x="7" y="54"/>
                    </a:lnTo>
                    <a:lnTo>
                      <a:pt x="7" y="52"/>
                    </a:lnTo>
                    <a:lnTo>
                      <a:pt x="7" y="24"/>
                    </a:lnTo>
                    <a:lnTo>
                      <a:pt x="0" y="24"/>
                    </a:lnTo>
                    <a:lnTo>
                      <a:pt x="0" y="17"/>
                    </a:lnTo>
                    <a:lnTo>
                      <a:pt x="7" y="17"/>
                    </a:lnTo>
                    <a:lnTo>
                      <a:pt x="7" y="6"/>
                    </a:lnTo>
                    <a:lnTo>
                      <a:pt x="14" y="0"/>
                    </a:lnTo>
                    <a:lnTo>
                      <a:pt x="14" y="17"/>
                    </a:lnTo>
                    <a:lnTo>
                      <a:pt x="24" y="17"/>
                    </a:lnTo>
                    <a:lnTo>
                      <a:pt x="24" y="24"/>
                    </a:lnTo>
                    <a:lnTo>
                      <a:pt x="14" y="24"/>
                    </a:lnTo>
                    <a:lnTo>
                      <a:pt x="14" y="52"/>
                    </a:lnTo>
                    <a:lnTo>
                      <a:pt x="14" y="54"/>
                    </a:lnTo>
                    <a:lnTo>
                      <a:pt x="14" y="56"/>
                    </a:lnTo>
                    <a:lnTo>
                      <a:pt x="16" y="56"/>
                    </a:lnTo>
                    <a:lnTo>
                      <a:pt x="16" y="58"/>
                    </a:lnTo>
                    <a:lnTo>
                      <a:pt x="18" y="58"/>
                    </a:lnTo>
                    <a:lnTo>
                      <a:pt x="20" y="58"/>
                    </a:lnTo>
                    <a:lnTo>
                      <a:pt x="22" y="58"/>
                    </a:lnTo>
                    <a:lnTo>
                      <a:pt x="24" y="5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5" name="Freeform 23"/>
              <p:cNvSpPr>
                <a:spLocks noEditPoints="1"/>
              </p:cNvSpPr>
              <p:nvPr/>
            </p:nvSpPr>
            <p:spPr bwMode="auto">
              <a:xfrm>
                <a:off x="5392" y="3453"/>
                <a:ext cx="47" cy="50"/>
              </a:xfrm>
              <a:custGeom>
                <a:avLst/>
                <a:gdLst>
                  <a:gd name="T0" fmla="*/ 47 w 47"/>
                  <a:gd name="T1" fmla="*/ 35 h 50"/>
                  <a:gd name="T2" fmla="*/ 43 w 47"/>
                  <a:gd name="T3" fmla="*/ 41 h 50"/>
                  <a:gd name="T4" fmla="*/ 39 w 47"/>
                  <a:gd name="T5" fmla="*/ 44 h 50"/>
                  <a:gd name="T6" fmla="*/ 36 w 47"/>
                  <a:gd name="T7" fmla="*/ 48 h 50"/>
                  <a:gd name="T8" fmla="*/ 30 w 47"/>
                  <a:gd name="T9" fmla="*/ 48 h 50"/>
                  <a:gd name="T10" fmla="*/ 24 w 47"/>
                  <a:gd name="T11" fmla="*/ 50 h 50"/>
                  <a:gd name="T12" fmla="*/ 17 w 47"/>
                  <a:gd name="T13" fmla="*/ 48 h 50"/>
                  <a:gd name="T14" fmla="*/ 10 w 47"/>
                  <a:gd name="T15" fmla="*/ 46 h 50"/>
                  <a:gd name="T16" fmla="*/ 6 w 47"/>
                  <a:gd name="T17" fmla="*/ 41 h 50"/>
                  <a:gd name="T18" fmla="*/ 2 w 47"/>
                  <a:gd name="T19" fmla="*/ 35 h 50"/>
                  <a:gd name="T20" fmla="*/ 0 w 47"/>
                  <a:gd name="T21" fmla="*/ 28 h 50"/>
                  <a:gd name="T22" fmla="*/ 0 w 47"/>
                  <a:gd name="T23" fmla="*/ 18 h 50"/>
                  <a:gd name="T24" fmla="*/ 2 w 47"/>
                  <a:gd name="T25" fmla="*/ 11 h 50"/>
                  <a:gd name="T26" fmla="*/ 6 w 47"/>
                  <a:gd name="T27" fmla="*/ 5 h 50"/>
                  <a:gd name="T28" fmla="*/ 11 w 47"/>
                  <a:gd name="T29" fmla="*/ 2 h 50"/>
                  <a:gd name="T30" fmla="*/ 19 w 47"/>
                  <a:gd name="T31" fmla="*/ 0 h 50"/>
                  <a:gd name="T32" fmla="*/ 26 w 47"/>
                  <a:gd name="T33" fmla="*/ 0 h 50"/>
                  <a:gd name="T34" fmla="*/ 34 w 47"/>
                  <a:gd name="T35" fmla="*/ 2 h 50"/>
                  <a:gd name="T36" fmla="*/ 39 w 47"/>
                  <a:gd name="T37" fmla="*/ 4 h 50"/>
                  <a:gd name="T38" fmla="*/ 43 w 47"/>
                  <a:gd name="T39" fmla="*/ 9 h 50"/>
                  <a:gd name="T40" fmla="*/ 45 w 47"/>
                  <a:gd name="T41" fmla="*/ 17 h 50"/>
                  <a:gd name="T42" fmla="*/ 47 w 47"/>
                  <a:gd name="T43" fmla="*/ 24 h 50"/>
                  <a:gd name="T44" fmla="*/ 47 w 47"/>
                  <a:gd name="T45" fmla="*/ 26 h 50"/>
                  <a:gd name="T46" fmla="*/ 47 w 47"/>
                  <a:gd name="T47" fmla="*/ 26 h 50"/>
                  <a:gd name="T48" fmla="*/ 10 w 47"/>
                  <a:gd name="T49" fmla="*/ 26 h 50"/>
                  <a:gd name="T50" fmla="*/ 10 w 47"/>
                  <a:gd name="T51" fmla="*/ 31 h 50"/>
                  <a:gd name="T52" fmla="*/ 11 w 47"/>
                  <a:gd name="T53" fmla="*/ 37 h 50"/>
                  <a:gd name="T54" fmla="*/ 15 w 47"/>
                  <a:gd name="T55" fmla="*/ 39 h 50"/>
                  <a:gd name="T56" fmla="*/ 19 w 47"/>
                  <a:gd name="T57" fmla="*/ 42 h 50"/>
                  <a:gd name="T58" fmla="*/ 23 w 47"/>
                  <a:gd name="T59" fmla="*/ 42 h 50"/>
                  <a:gd name="T60" fmla="*/ 26 w 47"/>
                  <a:gd name="T61" fmla="*/ 42 h 50"/>
                  <a:gd name="T62" fmla="*/ 30 w 47"/>
                  <a:gd name="T63" fmla="*/ 42 h 50"/>
                  <a:gd name="T64" fmla="*/ 32 w 47"/>
                  <a:gd name="T65" fmla="*/ 41 h 50"/>
                  <a:gd name="T66" fmla="*/ 34 w 47"/>
                  <a:gd name="T67" fmla="*/ 39 h 50"/>
                  <a:gd name="T68" fmla="*/ 36 w 47"/>
                  <a:gd name="T69" fmla="*/ 35 h 50"/>
                  <a:gd name="T70" fmla="*/ 10 w 47"/>
                  <a:gd name="T71" fmla="*/ 20 h 50"/>
                  <a:gd name="T72" fmla="*/ 37 w 47"/>
                  <a:gd name="T73" fmla="*/ 17 h 50"/>
                  <a:gd name="T74" fmla="*/ 36 w 47"/>
                  <a:gd name="T75" fmla="*/ 13 h 50"/>
                  <a:gd name="T76" fmla="*/ 34 w 47"/>
                  <a:gd name="T77" fmla="*/ 11 h 50"/>
                  <a:gd name="T78" fmla="*/ 32 w 47"/>
                  <a:gd name="T79" fmla="*/ 7 h 50"/>
                  <a:gd name="T80" fmla="*/ 26 w 47"/>
                  <a:gd name="T81" fmla="*/ 5 h 50"/>
                  <a:gd name="T82" fmla="*/ 23 w 47"/>
                  <a:gd name="T83" fmla="*/ 5 h 50"/>
                  <a:gd name="T84" fmla="*/ 19 w 47"/>
                  <a:gd name="T85" fmla="*/ 7 h 50"/>
                  <a:gd name="T86" fmla="*/ 15 w 47"/>
                  <a:gd name="T87" fmla="*/ 9 h 50"/>
                  <a:gd name="T88" fmla="*/ 11 w 47"/>
                  <a:gd name="T89" fmla="*/ 11 h 50"/>
                  <a:gd name="T90" fmla="*/ 10 w 47"/>
                  <a:gd name="T91" fmla="*/ 15 h 50"/>
                  <a:gd name="T92" fmla="*/ 10 w 47"/>
                  <a:gd name="T93" fmla="*/ 20 h 5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7"/>
                  <a:gd name="T142" fmla="*/ 0 h 50"/>
                  <a:gd name="T143" fmla="*/ 47 w 47"/>
                  <a:gd name="T144" fmla="*/ 50 h 5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7" h="50">
                    <a:moveTo>
                      <a:pt x="37" y="33"/>
                    </a:moveTo>
                    <a:lnTo>
                      <a:pt x="47" y="33"/>
                    </a:lnTo>
                    <a:lnTo>
                      <a:pt x="47" y="35"/>
                    </a:lnTo>
                    <a:lnTo>
                      <a:pt x="45" y="37"/>
                    </a:lnTo>
                    <a:lnTo>
                      <a:pt x="45" y="39"/>
                    </a:lnTo>
                    <a:lnTo>
                      <a:pt x="43" y="41"/>
                    </a:lnTo>
                    <a:lnTo>
                      <a:pt x="43" y="42"/>
                    </a:lnTo>
                    <a:lnTo>
                      <a:pt x="41" y="42"/>
                    </a:lnTo>
                    <a:lnTo>
                      <a:pt x="39" y="44"/>
                    </a:lnTo>
                    <a:lnTo>
                      <a:pt x="39" y="46"/>
                    </a:lnTo>
                    <a:lnTo>
                      <a:pt x="37" y="46"/>
                    </a:lnTo>
                    <a:lnTo>
                      <a:pt x="36" y="48"/>
                    </a:lnTo>
                    <a:lnTo>
                      <a:pt x="34" y="48"/>
                    </a:lnTo>
                    <a:lnTo>
                      <a:pt x="32" y="48"/>
                    </a:lnTo>
                    <a:lnTo>
                      <a:pt x="30" y="48"/>
                    </a:lnTo>
                    <a:lnTo>
                      <a:pt x="28" y="50"/>
                    </a:lnTo>
                    <a:lnTo>
                      <a:pt x="26" y="50"/>
                    </a:lnTo>
                    <a:lnTo>
                      <a:pt x="24" y="50"/>
                    </a:lnTo>
                    <a:lnTo>
                      <a:pt x="21" y="50"/>
                    </a:lnTo>
                    <a:lnTo>
                      <a:pt x="19" y="50"/>
                    </a:lnTo>
                    <a:lnTo>
                      <a:pt x="17" y="48"/>
                    </a:lnTo>
                    <a:lnTo>
                      <a:pt x="15" y="48"/>
                    </a:lnTo>
                    <a:lnTo>
                      <a:pt x="11" y="46"/>
                    </a:lnTo>
                    <a:lnTo>
                      <a:pt x="10" y="46"/>
                    </a:lnTo>
                    <a:lnTo>
                      <a:pt x="8" y="44"/>
                    </a:lnTo>
                    <a:lnTo>
                      <a:pt x="6" y="42"/>
                    </a:lnTo>
                    <a:lnTo>
                      <a:pt x="6" y="41"/>
                    </a:lnTo>
                    <a:lnTo>
                      <a:pt x="4" y="39"/>
                    </a:lnTo>
                    <a:lnTo>
                      <a:pt x="2" y="37"/>
                    </a:lnTo>
                    <a:lnTo>
                      <a:pt x="2" y="35"/>
                    </a:lnTo>
                    <a:lnTo>
                      <a:pt x="0" y="33"/>
                    </a:lnTo>
                    <a:lnTo>
                      <a:pt x="0" y="29"/>
                    </a:lnTo>
                    <a:lnTo>
                      <a:pt x="0" y="28"/>
                    </a:lnTo>
                    <a:lnTo>
                      <a:pt x="0" y="24"/>
                    </a:lnTo>
                    <a:lnTo>
                      <a:pt x="0" y="22"/>
                    </a:lnTo>
                    <a:lnTo>
                      <a:pt x="0" y="18"/>
                    </a:lnTo>
                    <a:lnTo>
                      <a:pt x="0" y="17"/>
                    </a:lnTo>
                    <a:lnTo>
                      <a:pt x="2" y="15"/>
                    </a:lnTo>
                    <a:lnTo>
                      <a:pt x="2" y="11"/>
                    </a:lnTo>
                    <a:lnTo>
                      <a:pt x="4" y="9"/>
                    </a:lnTo>
                    <a:lnTo>
                      <a:pt x="6" y="7"/>
                    </a:lnTo>
                    <a:lnTo>
                      <a:pt x="6" y="5"/>
                    </a:lnTo>
                    <a:lnTo>
                      <a:pt x="8" y="4"/>
                    </a:lnTo>
                    <a:lnTo>
                      <a:pt x="10" y="4"/>
                    </a:lnTo>
                    <a:lnTo>
                      <a:pt x="11" y="2"/>
                    </a:lnTo>
                    <a:lnTo>
                      <a:pt x="15" y="2"/>
                    </a:lnTo>
                    <a:lnTo>
                      <a:pt x="17" y="0"/>
                    </a:lnTo>
                    <a:lnTo>
                      <a:pt x="19" y="0"/>
                    </a:lnTo>
                    <a:lnTo>
                      <a:pt x="21" y="0"/>
                    </a:lnTo>
                    <a:lnTo>
                      <a:pt x="24" y="0"/>
                    </a:lnTo>
                    <a:lnTo>
                      <a:pt x="26" y="0"/>
                    </a:lnTo>
                    <a:lnTo>
                      <a:pt x="28" y="0"/>
                    </a:lnTo>
                    <a:lnTo>
                      <a:pt x="30" y="0"/>
                    </a:lnTo>
                    <a:lnTo>
                      <a:pt x="34" y="2"/>
                    </a:lnTo>
                    <a:lnTo>
                      <a:pt x="36" y="2"/>
                    </a:lnTo>
                    <a:lnTo>
                      <a:pt x="37" y="4"/>
                    </a:lnTo>
                    <a:lnTo>
                      <a:pt x="39" y="4"/>
                    </a:lnTo>
                    <a:lnTo>
                      <a:pt x="41" y="5"/>
                    </a:lnTo>
                    <a:lnTo>
                      <a:pt x="41" y="7"/>
                    </a:lnTo>
                    <a:lnTo>
                      <a:pt x="43" y="9"/>
                    </a:lnTo>
                    <a:lnTo>
                      <a:pt x="45" y="11"/>
                    </a:lnTo>
                    <a:lnTo>
                      <a:pt x="45" y="13"/>
                    </a:lnTo>
                    <a:lnTo>
                      <a:pt x="45" y="17"/>
                    </a:lnTo>
                    <a:lnTo>
                      <a:pt x="47" y="18"/>
                    </a:lnTo>
                    <a:lnTo>
                      <a:pt x="47" y="22"/>
                    </a:lnTo>
                    <a:lnTo>
                      <a:pt x="47" y="24"/>
                    </a:lnTo>
                    <a:lnTo>
                      <a:pt x="47" y="26"/>
                    </a:lnTo>
                    <a:lnTo>
                      <a:pt x="10" y="26"/>
                    </a:lnTo>
                    <a:lnTo>
                      <a:pt x="10" y="28"/>
                    </a:lnTo>
                    <a:lnTo>
                      <a:pt x="10" y="29"/>
                    </a:lnTo>
                    <a:lnTo>
                      <a:pt x="10" y="31"/>
                    </a:lnTo>
                    <a:lnTo>
                      <a:pt x="10" y="33"/>
                    </a:lnTo>
                    <a:lnTo>
                      <a:pt x="11" y="35"/>
                    </a:lnTo>
                    <a:lnTo>
                      <a:pt x="11" y="37"/>
                    </a:lnTo>
                    <a:lnTo>
                      <a:pt x="13" y="37"/>
                    </a:lnTo>
                    <a:lnTo>
                      <a:pt x="13" y="39"/>
                    </a:lnTo>
                    <a:lnTo>
                      <a:pt x="15" y="39"/>
                    </a:lnTo>
                    <a:lnTo>
                      <a:pt x="15" y="41"/>
                    </a:lnTo>
                    <a:lnTo>
                      <a:pt x="17" y="41"/>
                    </a:lnTo>
                    <a:lnTo>
                      <a:pt x="19" y="42"/>
                    </a:lnTo>
                    <a:lnTo>
                      <a:pt x="21" y="42"/>
                    </a:lnTo>
                    <a:lnTo>
                      <a:pt x="23" y="42"/>
                    </a:lnTo>
                    <a:lnTo>
                      <a:pt x="24" y="42"/>
                    </a:lnTo>
                    <a:lnTo>
                      <a:pt x="26" y="42"/>
                    </a:lnTo>
                    <a:lnTo>
                      <a:pt x="28" y="42"/>
                    </a:lnTo>
                    <a:lnTo>
                      <a:pt x="30" y="42"/>
                    </a:lnTo>
                    <a:lnTo>
                      <a:pt x="30" y="41"/>
                    </a:lnTo>
                    <a:lnTo>
                      <a:pt x="32" y="41"/>
                    </a:lnTo>
                    <a:lnTo>
                      <a:pt x="34" y="41"/>
                    </a:lnTo>
                    <a:lnTo>
                      <a:pt x="34" y="39"/>
                    </a:lnTo>
                    <a:lnTo>
                      <a:pt x="36" y="37"/>
                    </a:lnTo>
                    <a:lnTo>
                      <a:pt x="36" y="35"/>
                    </a:lnTo>
                    <a:lnTo>
                      <a:pt x="37" y="33"/>
                    </a:lnTo>
                    <a:close/>
                    <a:moveTo>
                      <a:pt x="10" y="20"/>
                    </a:moveTo>
                    <a:lnTo>
                      <a:pt x="37" y="20"/>
                    </a:lnTo>
                    <a:lnTo>
                      <a:pt x="37" y="18"/>
                    </a:lnTo>
                    <a:lnTo>
                      <a:pt x="37" y="17"/>
                    </a:lnTo>
                    <a:lnTo>
                      <a:pt x="37" y="15"/>
                    </a:lnTo>
                    <a:lnTo>
                      <a:pt x="36" y="13"/>
                    </a:lnTo>
                    <a:lnTo>
                      <a:pt x="36" y="11"/>
                    </a:lnTo>
                    <a:lnTo>
                      <a:pt x="34" y="11"/>
                    </a:lnTo>
                    <a:lnTo>
                      <a:pt x="34" y="9"/>
                    </a:lnTo>
                    <a:lnTo>
                      <a:pt x="32" y="9"/>
                    </a:lnTo>
                    <a:lnTo>
                      <a:pt x="32" y="7"/>
                    </a:lnTo>
                    <a:lnTo>
                      <a:pt x="30" y="7"/>
                    </a:lnTo>
                    <a:lnTo>
                      <a:pt x="28" y="7"/>
                    </a:lnTo>
                    <a:lnTo>
                      <a:pt x="26" y="5"/>
                    </a:lnTo>
                    <a:lnTo>
                      <a:pt x="24" y="5"/>
                    </a:lnTo>
                    <a:lnTo>
                      <a:pt x="23" y="5"/>
                    </a:lnTo>
                    <a:lnTo>
                      <a:pt x="21" y="5"/>
                    </a:lnTo>
                    <a:lnTo>
                      <a:pt x="19" y="7"/>
                    </a:lnTo>
                    <a:lnTo>
                      <a:pt x="17" y="7"/>
                    </a:lnTo>
                    <a:lnTo>
                      <a:pt x="15" y="7"/>
                    </a:lnTo>
                    <a:lnTo>
                      <a:pt x="15" y="9"/>
                    </a:lnTo>
                    <a:lnTo>
                      <a:pt x="13" y="9"/>
                    </a:lnTo>
                    <a:lnTo>
                      <a:pt x="13" y="11"/>
                    </a:lnTo>
                    <a:lnTo>
                      <a:pt x="11" y="11"/>
                    </a:lnTo>
                    <a:lnTo>
                      <a:pt x="11" y="13"/>
                    </a:lnTo>
                    <a:lnTo>
                      <a:pt x="11" y="15"/>
                    </a:lnTo>
                    <a:lnTo>
                      <a:pt x="10" y="15"/>
                    </a:lnTo>
                    <a:lnTo>
                      <a:pt x="10" y="17"/>
                    </a:lnTo>
                    <a:lnTo>
                      <a:pt x="10" y="18"/>
                    </a:lnTo>
                    <a:lnTo>
                      <a:pt x="10" y="2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6" name="Freeform 24"/>
              <p:cNvSpPr>
                <a:spLocks/>
              </p:cNvSpPr>
              <p:nvPr/>
            </p:nvSpPr>
            <p:spPr bwMode="auto">
              <a:xfrm>
                <a:off x="5450" y="3434"/>
                <a:ext cx="41" cy="67"/>
              </a:xfrm>
              <a:custGeom>
                <a:avLst/>
                <a:gdLst>
                  <a:gd name="T0" fmla="*/ 0 w 41"/>
                  <a:gd name="T1" fmla="*/ 67 h 67"/>
                  <a:gd name="T2" fmla="*/ 0 w 41"/>
                  <a:gd name="T3" fmla="*/ 0 h 67"/>
                  <a:gd name="T4" fmla="*/ 7 w 41"/>
                  <a:gd name="T5" fmla="*/ 0 h 67"/>
                  <a:gd name="T6" fmla="*/ 7 w 41"/>
                  <a:gd name="T7" fmla="*/ 39 h 67"/>
                  <a:gd name="T8" fmla="*/ 28 w 41"/>
                  <a:gd name="T9" fmla="*/ 19 h 67"/>
                  <a:gd name="T10" fmla="*/ 39 w 41"/>
                  <a:gd name="T11" fmla="*/ 19 h 67"/>
                  <a:gd name="T12" fmla="*/ 20 w 41"/>
                  <a:gd name="T13" fmla="*/ 37 h 67"/>
                  <a:gd name="T14" fmla="*/ 41 w 41"/>
                  <a:gd name="T15" fmla="*/ 67 h 67"/>
                  <a:gd name="T16" fmla="*/ 30 w 41"/>
                  <a:gd name="T17" fmla="*/ 67 h 67"/>
                  <a:gd name="T18" fmla="*/ 13 w 41"/>
                  <a:gd name="T19" fmla="*/ 43 h 67"/>
                  <a:gd name="T20" fmla="*/ 7 w 41"/>
                  <a:gd name="T21" fmla="*/ 48 h 67"/>
                  <a:gd name="T22" fmla="*/ 7 w 41"/>
                  <a:gd name="T23" fmla="*/ 67 h 67"/>
                  <a:gd name="T24" fmla="*/ 0 w 41"/>
                  <a:gd name="T25" fmla="*/ 67 h 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67"/>
                  <a:gd name="T41" fmla="*/ 41 w 41"/>
                  <a:gd name="T42" fmla="*/ 67 h 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67">
                    <a:moveTo>
                      <a:pt x="0" y="67"/>
                    </a:moveTo>
                    <a:lnTo>
                      <a:pt x="0" y="0"/>
                    </a:lnTo>
                    <a:lnTo>
                      <a:pt x="7" y="0"/>
                    </a:lnTo>
                    <a:lnTo>
                      <a:pt x="7" y="39"/>
                    </a:lnTo>
                    <a:lnTo>
                      <a:pt x="28" y="19"/>
                    </a:lnTo>
                    <a:lnTo>
                      <a:pt x="39" y="19"/>
                    </a:lnTo>
                    <a:lnTo>
                      <a:pt x="20" y="37"/>
                    </a:lnTo>
                    <a:lnTo>
                      <a:pt x="41" y="67"/>
                    </a:lnTo>
                    <a:lnTo>
                      <a:pt x="30" y="67"/>
                    </a:lnTo>
                    <a:lnTo>
                      <a:pt x="13" y="43"/>
                    </a:lnTo>
                    <a:lnTo>
                      <a:pt x="7" y="48"/>
                    </a:lnTo>
                    <a:lnTo>
                      <a:pt x="7" y="67"/>
                    </a:lnTo>
                    <a:lnTo>
                      <a:pt x="0" y="67"/>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7" name="Freeform 25"/>
              <p:cNvSpPr>
                <a:spLocks/>
              </p:cNvSpPr>
              <p:nvPr/>
            </p:nvSpPr>
            <p:spPr bwMode="auto">
              <a:xfrm>
                <a:off x="5493" y="3436"/>
                <a:ext cx="26" cy="67"/>
              </a:xfrm>
              <a:custGeom>
                <a:avLst/>
                <a:gdLst>
                  <a:gd name="T0" fmla="*/ 26 w 26"/>
                  <a:gd name="T1" fmla="*/ 65 h 67"/>
                  <a:gd name="T2" fmla="*/ 24 w 26"/>
                  <a:gd name="T3" fmla="*/ 65 h 67"/>
                  <a:gd name="T4" fmla="*/ 22 w 26"/>
                  <a:gd name="T5" fmla="*/ 65 h 67"/>
                  <a:gd name="T6" fmla="*/ 20 w 26"/>
                  <a:gd name="T7" fmla="*/ 65 h 67"/>
                  <a:gd name="T8" fmla="*/ 18 w 26"/>
                  <a:gd name="T9" fmla="*/ 67 h 67"/>
                  <a:gd name="T10" fmla="*/ 16 w 26"/>
                  <a:gd name="T11" fmla="*/ 65 h 67"/>
                  <a:gd name="T12" fmla="*/ 14 w 26"/>
                  <a:gd name="T13" fmla="*/ 65 h 67"/>
                  <a:gd name="T14" fmla="*/ 13 w 26"/>
                  <a:gd name="T15" fmla="*/ 65 h 67"/>
                  <a:gd name="T16" fmla="*/ 11 w 26"/>
                  <a:gd name="T17" fmla="*/ 65 h 67"/>
                  <a:gd name="T18" fmla="*/ 9 w 26"/>
                  <a:gd name="T19" fmla="*/ 63 h 67"/>
                  <a:gd name="T20" fmla="*/ 9 w 26"/>
                  <a:gd name="T21" fmla="*/ 63 h 67"/>
                  <a:gd name="T22" fmla="*/ 9 w 26"/>
                  <a:gd name="T23" fmla="*/ 61 h 67"/>
                  <a:gd name="T24" fmla="*/ 7 w 26"/>
                  <a:gd name="T25" fmla="*/ 61 h 67"/>
                  <a:gd name="T26" fmla="*/ 7 w 26"/>
                  <a:gd name="T27" fmla="*/ 59 h 67"/>
                  <a:gd name="T28" fmla="*/ 7 w 26"/>
                  <a:gd name="T29" fmla="*/ 58 h 67"/>
                  <a:gd name="T30" fmla="*/ 7 w 26"/>
                  <a:gd name="T31" fmla="*/ 54 h 67"/>
                  <a:gd name="T32" fmla="*/ 7 w 26"/>
                  <a:gd name="T33" fmla="*/ 52 h 67"/>
                  <a:gd name="T34" fmla="*/ 0 w 26"/>
                  <a:gd name="T35" fmla="*/ 24 h 67"/>
                  <a:gd name="T36" fmla="*/ 7 w 26"/>
                  <a:gd name="T37" fmla="*/ 17 h 67"/>
                  <a:gd name="T38" fmla="*/ 14 w 26"/>
                  <a:gd name="T39" fmla="*/ 0 h 67"/>
                  <a:gd name="T40" fmla="*/ 24 w 26"/>
                  <a:gd name="T41" fmla="*/ 17 h 67"/>
                  <a:gd name="T42" fmla="*/ 14 w 26"/>
                  <a:gd name="T43" fmla="*/ 24 h 67"/>
                  <a:gd name="T44" fmla="*/ 14 w 26"/>
                  <a:gd name="T45" fmla="*/ 52 h 67"/>
                  <a:gd name="T46" fmla="*/ 14 w 26"/>
                  <a:gd name="T47" fmla="*/ 54 h 67"/>
                  <a:gd name="T48" fmla="*/ 14 w 26"/>
                  <a:gd name="T49" fmla="*/ 56 h 67"/>
                  <a:gd name="T50" fmla="*/ 14 w 26"/>
                  <a:gd name="T51" fmla="*/ 56 h 67"/>
                  <a:gd name="T52" fmla="*/ 16 w 26"/>
                  <a:gd name="T53" fmla="*/ 56 h 67"/>
                  <a:gd name="T54" fmla="*/ 16 w 26"/>
                  <a:gd name="T55" fmla="*/ 58 h 67"/>
                  <a:gd name="T56" fmla="*/ 16 w 26"/>
                  <a:gd name="T57" fmla="*/ 58 h 67"/>
                  <a:gd name="T58" fmla="*/ 16 w 26"/>
                  <a:gd name="T59" fmla="*/ 58 h 67"/>
                  <a:gd name="T60" fmla="*/ 16 w 26"/>
                  <a:gd name="T61" fmla="*/ 58 h 67"/>
                  <a:gd name="T62" fmla="*/ 18 w 26"/>
                  <a:gd name="T63" fmla="*/ 58 h 67"/>
                  <a:gd name="T64" fmla="*/ 18 w 26"/>
                  <a:gd name="T65" fmla="*/ 58 h 67"/>
                  <a:gd name="T66" fmla="*/ 20 w 26"/>
                  <a:gd name="T67" fmla="*/ 58 h 67"/>
                  <a:gd name="T68" fmla="*/ 20 w 26"/>
                  <a:gd name="T69" fmla="*/ 58 h 67"/>
                  <a:gd name="T70" fmla="*/ 20 w 26"/>
                  <a:gd name="T71" fmla="*/ 58 h 67"/>
                  <a:gd name="T72" fmla="*/ 22 w 26"/>
                  <a:gd name="T73" fmla="*/ 58 h 67"/>
                  <a:gd name="T74" fmla="*/ 24 w 26"/>
                  <a:gd name="T75" fmla="*/ 58 h 6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6"/>
                  <a:gd name="T115" fmla="*/ 0 h 67"/>
                  <a:gd name="T116" fmla="*/ 26 w 26"/>
                  <a:gd name="T117" fmla="*/ 67 h 6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6" h="67">
                    <a:moveTo>
                      <a:pt x="24" y="58"/>
                    </a:moveTo>
                    <a:lnTo>
                      <a:pt x="26" y="65"/>
                    </a:lnTo>
                    <a:lnTo>
                      <a:pt x="24" y="65"/>
                    </a:lnTo>
                    <a:lnTo>
                      <a:pt x="22" y="65"/>
                    </a:lnTo>
                    <a:lnTo>
                      <a:pt x="20" y="65"/>
                    </a:lnTo>
                    <a:lnTo>
                      <a:pt x="18" y="67"/>
                    </a:lnTo>
                    <a:lnTo>
                      <a:pt x="16" y="67"/>
                    </a:lnTo>
                    <a:lnTo>
                      <a:pt x="16" y="65"/>
                    </a:lnTo>
                    <a:lnTo>
                      <a:pt x="14" y="65"/>
                    </a:lnTo>
                    <a:lnTo>
                      <a:pt x="13" y="65"/>
                    </a:lnTo>
                    <a:lnTo>
                      <a:pt x="11" y="65"/>
                    </a:lnTo>
                    <a:lnTo>
                      <a:pt x="9" y="63"/>
                    </a:lnTo>
                    <a:lnTo>
                      <a:pt x="9" y="61"/>
                    </a:lnTo>
                    <a:lnTo>
                      <a:pt x="7" y="61"/>
                    </a:lnTo>
                    <a:lnTo>
                      <a:pt x="7" y="59"/>
                    </a:lnTo>
                    <a:lnTo>
                      <a:pt x="7" y="58"/>
                    </a:lnTo>
                    <a:lnTo>
                      <a:pt x="7" y="56"/>
                    </a:lnTo>
                    <a:lnTo>
                      <a:pt x="7" y="54"/>
                    </a:lnTo>
                    <a:lnTo>
                      <a:pt x="7" y="52"/>
                    </a:lnTo>
                    <a:lnTo>
                      <a:pt x="7" y="24"/>
                    </a:lnTo>
                    <a:lnTo>
                      <a:pt x="0" y="24"/>
                    </a:lnTo>
                    <a:lnTo>
                      <a:pt x="0" y="17"/>
                    </a:lnTo>
                    <a:lnTo>
                      <a:pt x="7" y="17"/>
                    </a:lnTo>
                    <a:lnTo>
                      <a:pt x="7" y="6"/>
                    </a:lnTo>
                    <a:lnTo>
                      <a:pt x="14" y="0"/>
                    </a:lnTo>
                    <a:lnTo>
                      <a:pt x="14" y="17"/>
                    </a:lnTo>
                    <a:lnTo>
                      <a:pt x="24" y="17"/>
                    </a:lnTo>
                    <a:lnTo>
                      <a:pt x="24" y="24"/>
                    </a:lnTo>
                    <a:lnTo>
                      <a:pt x="14" y="24"/>
                    </a:lnTo>
                    <a:lnTo>
                      <a:pt x="14" y="52"/>
                    </a:lnTo>
                    <a:lnTo>
                      <a:pt x="14" y="54"/>
                    </a:lnTo>
                    <a:lnTo>
                      <a:pt x="14" y="56"/>
                    </a:lnTo>
                    <a:lnTo>
                      <a:pt x="16" y="56"/>
                    </a:lnTo>
                    <a:lnTo>
                      <a:pt x="16" y="58"/>
                    </a:lnTo>
                    <a:lnTo>
                      <a:pt x="18" y="58"/>
                    </a:lnTo>
                    <a:lnTo>
                      <a:pt x="20" y="58"/>
                    </a:lnTo>
                    <a:lnTo>
                      <a:pt x="22" y="58"/>
                    </a:lnTo>
                    <a:lnTo>
                      <a:pt x="24" y="5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8" name="Freeform 26"/>
              <p:cNvSpPr>
                <a:spLocks noEditPoints="1"/>
              </p:cNvSpPr>
              <p:nvPr/>
            </p:nvSpPr>
            <p:spPr bwMode="auto">
              <a:xfrm>
                <a:off x="5522" y="3453"/>
                <a:ext cx="47" cy="50"/>
              </a:xfrm>
              <a:custGeom>
                <a:avLst/>
                <a:gdLst>
                  <a:gd name="T0" fmla="*/ 45 w 47"/>
                  <a:gd name="T1" fmla="*/ 35 h 50"/>
                  <a:gd name="T2" fmla="*/ 43 w 47"/>
                  <a:gd name="T3" fmla="*/ 41 h 50"/>
                  <a:gd name="T4" fmla="*/ 39 w 47"/>
                  <a:gd name="T5" fmla="*/ 44 h 50"/>
                  <a:gd name="T6" fmla="*/ 36 w 47"/>
                  <a:gd name="T7" fmla="*/ 48 h 50"/>
                  <a:gd name="T8" fmla="*/ 30 w 47"/>
                  <a:gd name="T9" fmla="*/ 48 h 50"/>
                  <a:gd name="T10" fmla="*/ 24 w 47"/>
                  <a:gd name="T11" fmla="*/ 50 h 50"/>
                  <a:gd name="T12" fmla="*/ 17 w 47"/>
                  <a:gd name="T13" fmla="*/ 48 h 50"/>
                  <a:gd name="T14" fmla="*/ 10 w 47"/>
                  <a:gd name="T15" fmla="*/ 46 h 50"/>
                  <a:gd name="T16" fmla="*/ 4 w 47"/>
                  <a:gd name="T17" fmla="*/ 41 h 50"/>
                  <a:gd name="T18" fmla="*/ 2 w 47"/>
                  <a:gd name="T19" fmla="*/ 35 h 50"/>
                  <a:gd name="T20" fmla="*/ 0 w 47"/>
                  <a:gd name="T21" fmla="*/ 28 h 50"/>
                  <a:gd name="T22" fmla="*/ 0 w 47"/>
                  <a:gd name="T23" fmla="*/ 18 h 50"/>
                  <a:gd name="T24" fmla="*/ 2 w 47"/>
                  <a:gd name="T25" fmla="*/ 11 h 50"/>
                  <a:gd name="T26" fmla="*/ 6 w 47"/>
                  <a:gd name="T27" fmla="*/ 5 h 50"/>
                  <a:gd name="T28" fmla="*/ 11 w 47"/>
                  <a:gd name="T29" fmla="*/ 2 h 50"/>
                  <a:gd name="T30" fmla="*/ 19 w 47"/>
                  <a:gd name="T31" fmla="*/ 0 h 50"/>
                  <a:gd name="T32" fmla="*/ 26 w 47"/>
                  <a:gd name="T33" fmla="*/ 0 h 50"/>
                  <a:gd name="T34" fmla="*/ 32 w 47"/>
                  <a:gd name="T35" fmla="*/ 2 h 50"/>
                  <a:gd name="T36" fmla="*/ 39 w 47"/>
                  <a:gd name="T37" fmla="*/ 4 h 50"/>
                  <a:gd name="T38" fmla="*/ 43 w 47"/>
                  <a:gd name="T39" fmla="*/ 9 h 50"/>
                  <a:gd name="T40" fmla="*/ 45 w 47"/>
                  <a:gd name="T41" fmla="*/ 17 h 50"/>
                  <a:gd name="T42" fmla="*/ 47 w 47"/>
                  <a:gd name="T43" fmla="*/ 24 h 50"/>
                  <a:gd name="T44" fmla="*/ 47 w 47"/>
                  <a:gd name="T45" fmla="*/ 26 h 50"/>
                  <a:gd name="T46" fmla="*/ 47 w 47"/>
                  <a:gd name="T47" fmla="*/ 26 h 50"/>
                  <a:gd name="T48" fmla="*/ 10 w 47"/>
                  <a:gd name="T49" fmla="*/ 26 h 50"/>
                  <a:gd name="T50" fmla="*/ 10 w 47"/>
                  <a:gd name="T51" fmla="*/ 31 h 50"/>
                  <a:gd name="T52" fmla="*/ 11 w 47"/>
                  <a:gd name="T53" fmla="*/ 37 h 50"/>
                  <a:gd name="T54" fmla="*/ 15 w 47"/>
                  <a:gd name="T55" fmla="*/ 39 h 50"/>
                  <a:gd name="T56" fmla="*/ 19 w 47"/>
                  <a:gd name="T57" fmla="*/ 42 h 50"/>
                  <a:gd name="T58" fmla="*/ 23 w 47"/>
                  <a:gd name="T59" fmla="*/ 42 h 50"/>
                  <a:gd name="T60" fmla="*/ 26 w 47"/>
                  <a:gd name="T61" fmla="*/ 42 h 50"/>
                  <a:gd name="T62" fmla="*/ 30 w 47"/>
                  <a:gd name="T63" fmla="*/ 42 h 50"/>
                  <a:gd name="T64" fmla="*/ 32 w 47"/>
                  <a:gd name="T65" fmla="*/ 41 h 50"/>
                  <a:gd name="T66" fmla="*/ 34 w 47"/>
                  <a:gd name="T67" fmla="*/ 39 h 50"/>
                  <a:gd name="T68" fmla="*/ 36 w 47"/>
                  <a:gd name="T69" fmla="*/ 35 h 50"/>
                  <a:gd name="T70" fmla="*/ 10 w 47"/>
                  <a:gd name="T71" fmla="*/ 20 h 50"/>
                  <a:gd name="T72" fmla="*/ 37 w 47"/>
                  <a:gd name="T73" fmla="*/ 17 h 50"/>
                  <a:gd name="T74" fmla="*/ 36 w 47"/>
                  <a:gd name="T75" fmla="*/ 13 h 50"/>
                  <a:gd name="T76" fmla="*/ 34 w 47"/>
                  <a:gd name="T77" fmla="*/ 11 h 50"/>
                  <a:gd name="T78" fmla="*/ 30 w 47"/>
                  <a:gd name="T79" fmla="*/ 7 h 50"/>
                  <a:gd name="T80" fmla="*/ 26 w 47"/>
                  <a:gd name="T81" fmla="*/ 5 h 50"/>
                  <a:gd name="T82" fmla="*/ 23 w 47"/>
                  <a:gd name="T83" fmla="*/ 5 h 50"/>
                  <a:gd name="T84" fmla="*/ 19 w 47"/>
                  <a:gd name="T85" fmla="*/ 7 h 50"/>
                  <a:gd name="T86" fmla="*/ 15 w 47"/>
                  <a:gd name="T87" fmla="*/ 9 h 50"/>
                  <a:gd name="T88" fmla="*/ 11 w 47"/>
                  <a:gd name="T89" fmla="*/ 11 h 50"/>
                  <a:gd name="T90" fmla="*/ 10 w 47"/>
                  <a:gd name="T91" fmla="*/ 15 h 50"/>
                  <a:gd name="T92" fmla="*/ 10 w 47"/>
                  <a:gd name="T93" fmla="*/ 20 h 5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7"/>
                  <a:gd name="T142" fmla="*/ 0 h 50"/>
                  <a:gd name="T143" fmla="*/ 47 w 47"/>
                  <a:gd name="T144" fmla="*/ 50 h 5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7" h="50">
                    <a:moveTo>
                      <a:pt x="37" y="33"/>
                    </a:moveTo>
                    <a:lnTo>
                      <a:pt x="47" y="33"/>
                    </a:lnTo>
                    <a:lnTo>
                      <a:pt x="45" y="35"/>
                    </a:lnTo>
                    <a:lnTo>
                      <a:pt x="45" y="37"/>
                    </a:lnTo>
                    <a:lnTo>
                      <a:pt x="45" y="39"/>
                    </a:lnTo>
                    <a:lnTo>
                      <a:pt x="43" y="41"/>
                    </a:lnTo>
                    <a:lnTo>
                      <a:pt x="43" y="42"/>
                    </a:lnTo>
                    <a:lnTo>
                      <a:pt x="41" y="42"/>
                    </a:lnTo>
                    <a:lnTo>
                      <a:pt x="39" y="44"/>
                    </a:lnTo>
                    <a:lnTo>
                      <a:pt x="39" y="46"/>
                    </a:lnTo>
                    <a:lnTo>
                      <a:pt x="37" y="46"/>
                    </a:lnTo>
                    <a:lnTo>
                      <a:pt x="36" y="48"/>
                    </a:lnTo>
                    <a:lnTo>
                      <a:pt x="34" y="48"/>
                    </a:lnTo>
                    <a:lnTo>
                      <a:pt x="32" y="48"/>
                    </a:lnTo>
                    <a:lnTo>
                      <a:pt x="30" y="48"/>
                    </a:lnTo>
                    <a:lnTo>
                      <a:pt x="28" y="50"/>
                    </a:lnTo>
                    <a:lnTo>
                      <a:pt x="26" y="50"/>
                    </a:lnTo>
                    <a:lnTo>
                      <a:pt x="24" y="50"/>
                    </a:lnTo>
                    <a:lnTo>
                      <a:pt x="21" y="50"/>
                    </a:lnTo>
                    <a:lnTo>
                      <a:pt x="19" y="50"/>
                    </a:lnTo>
                    <a:lnTo>
                      <a:pt x="17" y="48"/>
                    </a:lnTo>
                    <a:lnTo>
                      <a:pt x="13" y="48"/>
                    </a:lnTo>
                    <a:lnTo>
                      <a:pt x="11" y="46"/>
                    </a:lnTo>
                    <a:lnTo>
                      <a:pt x="10" y="46"/>
                    </a:lnTo>
                    <a:lnTo>
                      <a:pt x="8" y="44"/>
                    </a:lnTo>
                    <a:lnTo>
                      <a:pt x="6" y="42"/>
                    </a:lnTo>
                    <a:lnTo>
                      <a:pt x="4" y="41"/>
                    </a:lnTo>
                    <a:lnTo>
                      <a:pt x="4" y="39"/>
                    </a:lnTo>
                    <a:lnTo>
                      <a:pt x="2" y="37"/>
                    </a:lnTo>
                    <a:lnTo>
                      <a:pt x="2" y="35"/>
                    </a:lnTo>
                    <a:lnTo>
                      <a:pt x="0" y="33"/>
                    </a:lnTo>
                    <a:lnTo>
                      <a:pt x="0" y="29"/>
                    </a:lnTo>
                    <a:lnTo>
                      <a:pt x="0" y="28"/>
                    </a:lnTo>
                    <a:lnTo>
                      <a:pt x="0" y="24"/>
                    </a:lnTo>
                    <a:lnTo>
                      <a:pt x="0" y="22"/>
                    </a:lnTo>
                    <a:lnTo>
                      <a:pt x="0" y="18"/>
                    </a:lnTo>
                    <a:lnTo>
                      <a:pt x="0" y="17"/>
                    </a:lnTo>
                    <a:lnTo>
                      <a:pt x="2" y="15"/>
                    </a:lnTo>
                    <a:lnTo>
                      <a:pt x="2" y="11"/>
                    </a:lnTo>
                    <a:lnTo>
                      <a:pt x="4" y="9"/>
                    </a:lnTo>
                    <a:lnTo>
                      <a:pt x="6" y="7"/>
                    </a:lnTo>
                    <a:lnTo>
                      <a:pt x="6" y="5"/>
                    </a:lnTo>
                    <a:lnTo>
                      <a:pt x="8" y="4"/>
                    </a:lnTo>
                    <a:lnTo>
                      <a:pt x="10" y="4"/>
                    </a:lnTo>
                    <a:lnTo>
                      <a:pt x="11" y="2"/>
                    </a:lnTo>
                    <a:lnTo>
                      <a:pt x="13" y="2"/>
                    </a:lnTo>
                    <a:lnTo>
                      <a:pt x="17" y="0"/>
                    </a:lnTo>
                    <a:lnTo>
                      <a:pt x="19" y="0"/>
                    </a:lnTo>
                    <a:lnTo>
                      <a:pt x="21" y="0"/>
                    </a:lnTo>
                    <a:lnTo>
                      <a:pt x="24" y="0"/>
                    </a:lnTo>
                    <a:lnTo>
                      <a:pt x="26" y="0"/>
                    </a:lnTo>
                    <a:lnTo>
                      <a:pt x="28" y="0"/>
                    </a:lnTo>
                    <a:lnTo>
                      <a:pt x="30" y="0"/>
                    </a:lnTo>
                    <a:lnTo>
                      <a:pt x="32" y="2"/>
                    </a:lnTo>
                    <a:lnTo>
                      <a:pt x="36" y="2"/>
                    </a:lnTo>
                    <a:lnTo>
                      <a:pt x="37" y="4"/>
                    </a:lnTo>
                    <a:lnTo>
                      <a:pt x="39" y="4"/>
                    </a:lnTo>
                    <a:lnTo>
                      <a:pt x="39" y="5"/>
                    </a:lnTo>
                    <a:lnTo>
                      <a:pt x="41" y="7"/>
                    </a:lnTo>
                    <a:lnTo>
                      <a:pt x="43" y="9"/>
                    </a:lnTo>
                    <a:lnTo>
                      <a:pt x="45" y="11"/>
                    </a:lnTo>
                    <a:lnTo>
                      <a:pt x="45" y="13"/>
                    </a:lnTo>
                    <a:lnTo>
                      <a:pt x="45" y="17"/>
                    </a:lnTo>
                    <a:lnTo>
                      <a:pt x="47" y="18"/>
                    </a:lnTo>
                    <a:lnTo>
                      <a:pt x="47" y="22"/>
                    </a:lnTo>
                    <a:lnTo>
                      <a:pt x="47" y="24"/>
                    </a:lnTo>
                    <a:lnTo>
                      <a:pt x="47" y="26"/>
                    </a:lnTo>
                    <a:lnTo>
                      <a:pt x="10" y="26"/>
                    </a:lnTo>
                    <a:lnTo>
                      <a:pt x="10" y="28"/>
                    </a:lnTo>
                    <a:lnTo>
                      <a:pt x="10" y="29"/>
                    </a:lnTo>
                    <a:lnTo>
                      <a:pt x="10" y="31"/>
                    </a:lnTo>
                    <a:lnTo>
                      <a:pt x="10" y="33"/>
                    </a:lnTo>
                    <a:lnTo>
                      <a:pt x="11" y="35"/>
                    </a:lnTo>
                    <a:lnTo>
                      <a:pt x="11" y="37"/>
                    </a:lnTo>
                    <a:lnTo>
                      <a:pt x="13" y="37"/>
                    </a:lnTo>
                    <a:lnTo>
                      <a:pt x="13" y="39"/>
                    </a:lnTo>
                    <a:lnTo>
                      <a:pt x="15" y="39"/>
                    </a:lnTo>
                    <a:lnTo>
                      <a:pt x="15" y="41"/>
                    </a:lnTo>
                    <a:lnTo>
                      <a:pt x="17" y="41"/>
                    </a:lnTo>
                    <a:lnTo>
                      <a:pt x="19" y="42"/>
                    </a:lnTo>
                    <a:lnTo>
                      <a:pt x="21" y="42"/>
                    </a:lnTo>
                    <a:lnTo>
                      <a:pt x="23" y="42"/>
                    </a:lnTo>
                    <a:lnTo>
                      <a:pt x="24" y="42"/>
                    </a:lnTo>
                    <a:lnTo>
                      <a:pt x="26" y="42"/>
                    </a:lnTo>
                    <a:lnTo>
                      <a:pt x="28" y="42"/>
                    </a:lnTo>
                    <a:lnTo>
                      <a:pt x="30" y="42"/>
                    </a:lnTo>
                    <a:lnTo>
                      <a:pt x="30" y="41"/>
                    </a:lnTo>
                    <a:lnTo>
                      <a:pt x="32" y="41"/>
                    </a:lnTo>
                    <a:lnTo>
                      <a:pt x="34" y="41"/>
                    </a:lnTo>
                    <a:lnTo>
                      <a:pt x="34" y="39"/>
                    </a:lnTo>
                    <a:lnTo>
                      <a:pt x="36" y="37"/>
                    </a:lnTo>
                    <a:lnTo>
                      <a:pt x="36" y="35"/>
                    </a:lnTo>
                    <a:lnTo>
                      <a:pt x="37" y="33"/>
                    </a:lnTo>
                    <a:close/>
                    <a:moveTo>
                      <a:pt x="10" y="20"/>
                    </a:moveTo>
                    <a:lnTo>
                      <a:pt x="37" y="20"/>
                    </a:lnTo>
                    <a:lnTo>
                      <a:pt x="37" y="18"/>
                    </a:lnTo>
                    <a:lnTo>
                      <a:pt x="37" y="17"/>
                    </a:lnTo>
                    <a:lnTo>
                      <a:pt x="37" y="15"/>
                    </a:lnTo>
                    <a:lnTo>
                      <a:pt x="36" y="15"/>
                    </a:lnTo>
                    <a:lnTo>
                      <a:pt x="36" y="13"/>
                    </a:lnTo>
                    <a:lnTo>
                      <a:pt x="36" y="11"/>
                    </a:lnTo>
                    <a:lnTo>
                      <a:pt x="34" y="11"/>
                    </a:lnTo>
                    <a:lnTo>
                      <a:pt x="34" y="9"/>
                    </a:lnTo>
                    <a:lnTo>
                      <a:pt x="32" y="9"/>
                    </a:lnTo>
                    <a:lnTo>
                      <a:pt x="30" y="7"/>
                    </a:lnTo>
                    <a:lnTo>
                      <a:pt x="28" y="7"/>
                    </a:lnTo>
                    <a:lnTo>
                      <a:pt x="26" y="5"/>
                    </a:lnTo>
                    <a:lnTo>
                      <a:pt x="24" y="5"/>
                    </a:lnTo>
                    <a:lnTo>
                      <a:pt x="23" y="5"/>
                    </a:lnTo>
                    <a:lnTo>
                      <a:pt x="21" y="5"/>
                    </a:lnTo>
                    <a:lnTo>
                      <a:pt x="19" y="7"/>
                    </a:lnTo>
                    <a:lnTo>
                      <a:pt x="17" y="7"/>
                    </a:lnTo>
                    <a:lnTo>
                      <a:pt x="15" y="7"/>
                    </a:lnTo>
                    <a:lnTo>
                      <a:pt x="15" y="9"/>
                    </a:lnTo>
                    <a:lnTo>
                      <a:pt x="13" y="9"/>
                    </a:lnTo>
                    <a:lnTo>
                      <a:pt x="13" y="11"/>
                    </a:lnTo>
                    <a:lnTo>
                      <a:pt x="11" y="11"/>
                    </a:lnTo>
                    <a:lnTo>
                      <a:pt x="11" y="13"/>
                    </a:lnTo>
                    <a:lnTo>
                      <a:pt x="11" y="15"/>
                    </a:lnTo>
                    <a:lnTo>
                      <a:pt x="10" y="15"/>
                    </a:lnTo>
                    <a:lnTo>
                      <a:pt x="10" y="17"/>
                    </a:lnTo>
                    <a:lnTo>
                      <a:pt x="10" y="18"/>
                    </a:lnTo>
                    <a:lnTo>
                      <a:pt x="10" y="2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9" name="Freeform 27"/>
              <p:cNvSpPr>
                <a:spLocks/>
              </p:cNvSpPr>
              <p:nvPr/>
            </p:nvSpPr>
            <p:spPr bwMode="auto">
              <a:xfrm>
                <a:off x="5578" y="3453"/>
                <a:ext cx="43" cy="48"/>
              </a:xfrm>
              <a:custGeom>
                <a:avLst/>
                <a:gdLst>
                  <a:gd name="T0" fmla="*/ 0 w 43"/>
                  <a:gd name="T1" fmla="*/ 0 h 48"/>
                  <a:gd name="T2" fmla="*/ 9 w 43"/>
                  <a:gd name="T3" fmla="*/ 7 h 48"/>
                  <a:gd name="T4" fmla="*/ 11 w 43"/>
                  <a:gd name="T5" fmla="*/ 4 h 48"/>
                  <a:gd name="T6" fmla="*/ 15 w 43"/>
                  <a:gd name="T7" fmla="*/ 2 h 48"/>
                  <a:gd name="T8" fmla="*/ 20 w 43"/>
                  <a:gd name="T9" fmla="*/ 0 h 48"/>
                  <a:gd name="T10" fmla="*/ 24 w 43"/>
                  <a:gd name="T11" fmla="*/ 0 h 48"/>
                  <a:gd name="T12" fmla="*/ 26 w 43"/>
                  <a:gd name="T13" fmla="*/ 0 h 48"/>
                  <a:gd name="T14" fmla="*/ 30 w 43"/>
                  <a:gd name="T15" fmla="*/ 0 h 48"/>
                  <a:gd name="T16" fmla="*/ 32 w 43"/>
                  <a:gd name="T17" fmla="*/ 0 h 48"/>
                  <a:gd name="T18" fmla="*/ 33 w 43"/>
                  <a:gd name="T19" fmla="*/ 0 h 48"/>
                  <a:gd name="T20" fmla="*/ 35 w 43"/>
                  <a:gd name="T21" fmla="*/ 2 h 48"/>
                  <a:gd name="T22" fmla="*/ 37 w 43"/>
                  <a:gd name="T23" fmla="*/ 2 h 48"/>
                  <a:gd name="T24" fmla="*/ 37 w 43"/>
                  <a:gd name="T25" fmla="*/ 4 h 48"/>
                  <a:gd name="T26" fmla="*/ 39 w 43"/>
                  <a:gd name="T27" fmla="*/ 5 h 48"/>
                  <a:gd name="T28" fmla="*/ 39 w 43"/>
                  <a:gd name="T29" fmla="*/ 5 h 48"/>
                  <a:gd name="T30" fmla="*/ 41 w 43"/>
                  <a:gd name="T31" fmla="*/ 7 h 48"/>
                  <a:gd name="T32" fmla="*/ 41 w 43"/>
                  <a:gd name="T33" fmla="*/ 9 h 48"/>
                  <a:gd name="T34" fmla="*/ 41 w 43"/>
                  <a:gd name="T35" fmla="*/ 11 h 48"/>
                  <a:gd name="T36" fmla="*/ 41 w 43"/>
                  <a:gd name="T37" fmla="*/ 13 h 48"/>
                  <a:gd name="T38" fmla="*/ 41 w 43"/>
                  <a:gd name="T39" fmla="*/ 15 h 48"/>
                  <a:gd name="T40" fmla="*/ 43 w 43"/>
                  <a:gd name="T41" fmla="*/ 17 h 48"/>
                  <a:gd name="T42" fmla="*/ 43 w 43"/>
                  <a:gd name="T43" fmla="*/ 18 h 48"/>
                  <a:gd name="T44" fmla="*/ 33 w 43"/>
                  <a:gd name="T45" fmla="*/ 48 h 48"/>
                  <a:gd name="T46" fmla="*/ 33 w 43"/>
                  <a:gd name="T47" fmla="*/ 18 h 48"/>
                  <a:gd name="T48" fmla="*/ 33 w 43"/>
                  <a:gd name="T49" fmla="*/ 17 h 48"/>
                  <a:gd name="T50" fmla="*/ 33 w 43"/>
                  <a:gd name="T51" fmla="*/ 15 h 48"/>
                  <a:gd name="T52" fmla="*/ 33 w 43"/>
                  <a:gd name="T53" fmla="*/ 13 h 48"/>
                  <a:gd name="T54" fmla="*/ 32 w 43"/>
                  <a:gd name="T55" fmla="*/ 11 h 48"/>
                  <a:gd name="T56" fmla="*/ 32 w 43"/>
                  <a:gd name="T57" fmla="*/ 9 h 48"/>
                  <a:gd name="T58" fmla="*/ 30 w 43"/>
                  <a:gd name="T59" fmla="*/ 9 h 48"/>
                  <a:gd name="T60" fmla="*/ 30 w 43"/>
                  <a:gd name="T61" fmla="*/ 7 h 48"/>
                  <a:gd name="T62" fmla="*/ 28 w 43"/>
                  <a:gd name="T63" fmla="*/ 7 h 48"/>
                  <a:gd name="T64" fmla="*/ 26 w 43"/>
                  <a:gd name="T65" fmla="*/ 7 h 48"/>
                  <a:gd name="T66" fmla="*/ 26 w 43"/>
                  <a:gd name="T67" fmla="*/ 7 h 48"/>
                  <a:gd name="T68" fmla="*/ 24 w 43"/>
                  <a:gd name="T69" fmla="*/ 5 h 48"/>
                  <a:gd name="T70" fmla="*/ 22 w 43"/>
                  <a:gd name="T71" fmla="*/ 5 h 48"/>
                  <a:gd name="T72" fmla="*/ 19 w 43"/>
                  <a:gd name="T73" fmla="*/ 7 h 48"/>
                  <a:gd name="T74" fmla="*/ 17 w 43"/>
                  <a:gd name="T75" fmla="*/ 7 h 48"/>
                  <a:gd name="T76" fmla="*/ 15 w 43"/>
                  <a:gd name="T77" fmla="*/ 9 h 48"/>
                  <a:gd name="T78" fmla="*/ 13 w 43"/>
                  <a:gd name="T79" fmla="*/ 11 h 48"/>
                  <a:gd name="T80" fmla="*/ 11 w 43"/>
                  <a:gd name="T81" fmla="*/ 13 h 48"/>
                  <a:gd name="T82" fmla="*/ 9 w 43"/>
                  <a:gd name="T83" fmla="*/ 17 h 48"/>
                  <a:gd name="T84" fmla="*/ 9 w 43"/>
                  <a:gd name="T85" fmla="*/ 20 h 48"/>
                  <a:gd name="T86" fmla="*/ 9 w 43"/>
                  <a:gd name="T87" fmla="*/ 48 h 4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3"/>
                  <a:gd name="T133" fmla="*/ 0 h 48"/>
                  <a:gd name="T134" fmla="*/ 43 w 43"/>
                  <a:gd name="T135" fmla="*/ 48 h 4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3" h="48">
                    <a:moveTo>
                      <a:pt x="0" y="48"/>
                    </a:moveTo>
                    <a:lnTo>
                      <a:pt x="0" y="0"/>
                    </a:lnTo>
                    <a:lnTo>
                      <a:pt x="9" y="0"/>
                    </a:lnTo>
                    <a:lnTo>
                      <a:pt x="9" y="7"/>
                    </a:lnTo>
                    <a:lnTo>
                      <a:pt x="9" y="5"/>
                    </a:lnTo>
                    <a:lnTo>
                      <a:pt x="11" y="4"/>
                    </a:lnTo>
                    <a:lnTo>
                      <a:pt x="13" y="2"/>
                    </a:lnTo>
                    <a:lnTo>
                      <a:pt x="15" y="2"/>
                    </a:lnTo>
                    <a:lnTo>
                      <a:pt x="17" y="0"/>
                    </a:lnTo>
                    <a:lnTo>
                      <a:pt x="20" y="0"/>
                    </a:lnTo>
                    <a:lnTo>
                      <a:pt x="22" y="0"/>
                    </a:lnTo>
                    <a:lnTo>
                      <a:pt x="24" y="0"/>
                    </a:lnTo>
                    <a:lnTo>
                      <a:pt x="26" y="0"/>
                    </a:lnTo>
                    <a:lnTo>
                      <a:pt x="28" y="0"/>
                    </a:lnTo>
                    <a:lnTo>
                      <a:pt x="30" y="0"/>
                    </a:lnTo>
                    <a:lnTo>
                      <a:pt x="32" y="0"/>
                    </a:lnTo>
                    <a:lnTo>
                      <a:pt x="33" y="0"/>
                    </a:lnTo>
                    <a:lnTo>
                      <a:pt x="33" y="2"/>
                    </a:lnTo>
                    <a:lnTo>
                      <a:pt x="35" y="2"/>
                    </a:lnTo>
                    <a:lnTo>
                      <a:pt x="37" y="2"/>
                    </a:lnTo>
                    <a:lnTo>
                      <a:pt x="37" y="4"/>
                    </a:lnTo>
                    <a:lnTo>
                      <a:pt x="39" y="4"/>
                    </a:lnTo>
                    <a:lnTo>
                      <a:pt x="39" y="5"/>
                    </a:lnTo>
                    <a:lnTo>
                      <a:pt x="41" y="7"/>
                    </a:lnTo>
                    <a:lnTo>
                      <a:pt x="41" y="9"/>
                    </a:lnTo>
                    <a:lnTo>
                      <a:pt x="41" y="11"/>
                    </a:lnTo>
                    <a:lnTo>
                      <a:pt x="41" y="13"/>
                    </a:lnTo>
                    <a:lnTo>
                      <a:pt x="41" y="15"/>
                    </a:lnTo>
                    <a:lnTo>
                      <a:pt x="43" y="15"/>
                    </a:lnTo>
                    <a:lnTo>
                      <a:pt x="43" y="17"/>
                    </a:lnTo>
                    <a:lnTo>
                      <a:pt x="43" y="18"/>
                    </a:lnTo>
                    <a:lnTo>
                      <a:pt x="43" y="48"/>
                    </a:lnTo>
                    <a:lnTo>
                      <a:pt x="33" y="48"/>
                    </a:lnTo>
                    <a:lnTo>
                      <a:pt x="33" y="18"/>
                    </a:lnTo>
                    <a:lnTo>
                      <a:pt x="33" y="17"/>
                    </a:lnTo>
                    <a:lnTo>
                      <a:pt x="33" y="15"/>
                    </a:lnTo>
                    <a:lnTo>
                      <a:pt x="33" y="13"/>
                    </a:lnTo>
                    <a:lnTo>
                      <a:pt x="32" y="11"/>
                    </a:lnTo>
                    <a:lnTo>
                      <a:pt x="32" y="9"/>
                    </a:lnTo>
                    <a:lnTo>
                      <a:pt x="30" y="9"/>
                    </a:lnTo>
                    <a:lnTo>
                      <a:pt x="30" y="7"/>
                    </a:lnTo>
                    <a:lnTo>
                      <a:pt x="28" y="7"/>
                    </a:lnTo>
                    <a:lnTo>
                      <a:pt x="26" y="7"/>
                    </a:lnTo>
                    <a:lnTo>
                      <a:pt x="24" y="7"/>
                    </a:lnTo>
                    <a:lnTo>
                      <a:pt x="24" y="5"/>
                    </a:lnTo>
                    <a:lnTo>
                      <a:pt x="22" y="5"/>
                    </a:lnTo>
                    <a:lnTo>
                      <a:pt x="20" y="7"/>
                    </a:lnTo>
                    <a:lnTo>
                      <a:pt x="19" y="7"/>
                    </a:lnTo>
                    <a:lnTo>
                      <a:pt x="17" y="7"/>
                    </a:lnTo>
                    <a:lnTo>
                      <a:pt x="15" y="7"/>
                    </a:lnTo>
                    <a:lnTo>
                      <a:pt x="15" y="9"/>
                    </a:lnTo>
                    <a:lnTo>
                      <a:pt x="13" y="9"/>
                    </a:lnTo>
                    <a:lnTo>
                      <a:pt x="13" y="11"/>
                    </a:lnTo>
                    <a:lnTo>
                      <a:pt x="11" y="11"/>
                    </a:lnTo>
                    <a:lnTo>
                      <a:pt x="11" y="13"/>
                    </a:lnTo>
                    <a:lnTo>
                      <a:pt x="11" y="15"/>
                    </a:lnTo>
                    <a:lnTo>
                      <a:pt x="9" y="17"/>
                    </a:lnTo>
                    <a:lnTo>
                      <a:pt x="9" y="18"/>
                    </a:lnTo>
                    <a:lnTo>
                      <a:pt x="9" y="20"/>
                    </a:lnTo>
                    <a:lnTo>
                      <a:pt x="9" y="22"/>
                    </a:lnTo>
                    <a:lnTo>
                      <a:pt x="9" y="48"/>
                    </a:lnTo>
                    <a:lnTo>
                      <a:pt x="0" y="4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30" name="Freeform 28"/>
              <p:cNvSpPr>
                <a:spLocks noEditPoints="1"/>
              </p:cNvSpPr>
              <p:nvPr/>
            </p:nvSpPr>
            <p:spPr bwMode="auto">
              <a:xfrm>
                <a:off x="5662" y="3434"/>
                <a:ext cx="51" cy="67"/>
              </a:xfrm>
              <a:custGeom>
                <a:avLst/>
                <a:gdLst>
                  <a:gd name="T0" fmla="*/ 27 w 51"/>
                  <a:gd name="T1" fmla="*/ 0 h 67"/>
                  <a:gd name="T2" fmla="*/ 33 w 51"/>
                  <a:gd name="T3" fmla="*/ 2 h 67"/>
                  <a:gd name="T4" fmla="*/ 38 w 51"/>
                  <a:gd name="T5" fmla="*/ 4 h 67"/>
                  <a:gd name="T6" fmla="*/ 42 w 51"/>
                  <a:gd name="T7" fmla="*/ 6 h 67"/>
                  <a:gd name="T8" fmla="*/ 46 w 51"/>
                  <a:gd name="T9" fmla="*/ 10 h 67"/>
                  <a:gd name="T10" fmla="*/ 48 w 51"/>
                  <a:gd name="T11" fmla="*/ 15 h 67"/>
                  <a:gd name="T12" fmla="*/ 48 w 51"/>
                  <a:gd name="T13" fmla="*/ 19 h 67"/>
                  <a:gd name="T14" fmla="*/ 48 w 51"/>
                  <a:gd name="T15" fmla="*/ 23 h 67"/>
                  <a:gd name="T16" fmla="*/ 44 w 51"/>
                  <a:gd name="T17" fmla="*/ 26 h 67"/>
                  <a:gd name="T18" fmla="*/ 42 w 51"/>
                  <a:gd name="T19" fmla="*/ 30 h 67"/>
                  <a:gd name="T20" fmla="*/ 40 w 51"/>
                  <a:gd name="T21" fmla="*/ 32 h 67"/>
                  <a:gd name="T22" fmla="*/ 44 w 51"/>
                  <a:gd name="T23" fmla="*/ 36 h 67"/>
                  <a:gd name="T24" fmla="*/ 48 w 51"/>
                  <a:gd name="T25" fmla="*/ 39 h 67"/>
                  <a:gd name="T26" fmla="*/ 51 w 51"/>
                  <a:gd name="T27" fmla="*/ 45 h 67"/>
                  <a:gd name="T28" fmla="*/ 51 w 51"/>
                  <a:gd name="T29" fmla="*/ 48 h 67"/>
                  <a:gd name="T30" fmla="*/ 50 w 51"/>
                  <a:gd name="T31" fmla="*/ 54 h 67"/>
                  <a:gd name="T32" fmla="*/ 48 w 51"/>
                  <a:gd name="T33" fmla="*/ 58 h 67"/>
                  <a:gd name="T34" fmla="*/ 46 w 51"/>
                  <a:gd name="T35" fmla="*/ 61 h 67"/>
                  <a:gd name="T36" fmla="*/ 44 w 51"/>
                  <a:gd name="T37" fmla="*/ 63 h 67"/>
                  <a:gd name="T38" fmla="*/ 40 w 51"/>
                  <a:gd name="T39" fmla="*/ 65 h 67"/>
                  <a:gd name="T40" fmla="*/ 35 w 51"/>
                  <a:gd name="T41" fmla="*/ 67 h 67"/>
                  <a:gd name="T42" fmla="*/ 29 w 51"/>
                  <a:gd name="T43" fmla="*/ 67 h 67"/>
                  <a:gd name="T44" fmla="*/ 0 w 51"/>
                  <a:gd name="T45" fmla="*/ 67 h 67"/>
                  <a:gd name="T46" fmla="*/ 26 w 51"/>
                  <a:gd name="T47" fmla="*/ 28 h 67"/>
                  <a:gd name="T48" fmla="*/ 31 w 51"/>
                  <a:gd name="T49" fmla="*/ 28 h 67"/>
                  <a:gd name="T50" fmla="*/ 33 w 51"/>
                  <a:gd name="T51" fmla="*/ 28 h 67"/>
                  <a:gd name="T52" fmla="*/ 37 w 51"/>
                  <a:gd name="T53" fmla="*/ 26 h 67"/>
                  <a:gd name="T54" fmla="*/ 38 w 51"/>
                  <a:gd name="T55" fmla="*/ 24 h 67"/>
                  <a:gd name="T56" fmla="*/ 38 w 51"/>
                  <a:gd name="T57" fmla="*/ 21 h 67"/>
                  <a:gd name="T58" fmla="*/ 38 w 51"/>
                  <a:gd name="T59" fmla="*/ 17 h 67"/>
                  <a:gd name="T60" fmla="*/ 38 w 51"/>
                  <a:gd name="T61" fmla="*/ 15 h 67"/>
                  <a:gd name="T62" fmla="*/ 37 w 51"/>
                  <a:gd name="T63" fmla="*/ 11 h 67"/>
                  <a:gd name="T64" fmla="*/ 33 w 51"/>
                  <a:gd name="T65" fmla="*/ 10 h 67"/>
                  <a:gd name="T66" fmla="*/ 31 w 51"/>
                  <a:gd name="T67" fmla="*/ 10 h 67"/>
                  <a:gd name="T68" fmla="*/ 26 w 51"/>
                  <a:gd name="T69" fmla="*/ 10 h 67"/>
                  <a:gd name="T70" fmla="*/ 9 w 51"/>
                  <a:gd name="T71" fmla="*/ 28 h 67"/>
                  <a:gd name="T72" fmla="*/ 27 w 51"/>
                  <a:gd name="T73" fmla="*/ 60 h 67"/>
                  <a:gd name="T74" fmla="*/ 31 w 51"/>
                  <a:gd name="T75" fmla="*/ 60 h 67"/>
                  <a:gd name="T76" fmla="*/ 33 w 51"/>
                  <a:gd name="T77" fmla="*/ 60 h 67"/>
                  <a:gd name="T78" fmla="*/ 35 w 51"/>
                  <a:gd name="T79" fmla="*/ 58 h 67"/>
                  <a:gd name="T80" fmla="*/ 38 w 51"/>
                  <a:gd name="T81" fmla="*/ 56 h 67"/>
                  <a:gd name="T82" fmla="*/ 40 w 51"/>
                  <a:gd name="T83" fmla="*/ 54 h 67"/>
                  <a:gd name="T84" fmla="*/ 40 w 51"/>
                  <a:gd name="T85" fmla="*/ 52 h 67"/>
                  <a:gd name="T86" fmla="*/ 42 w 51"/>
                  <a:gd name="T87" fmla="*/ 50 h 67"/>
                  <a:gd name="T88" fmla="*/ 42 w 51"/>
                  <a:gd name="T89" fmla="*/ 47 h 67"/>
                  <a:gd name="T90" fmla="*/ 40 w 51"/>
                  <a:gd name="T91" fmla="*/ 43 h 67"/>
                  <a:gd name="T92" fmla="*/ 38 w 51"/>
                  <a:gd name="T93" fmla="*/ 41 h 67"/>
                  <a:gd name="T94" fmla="*/ 37 w 51"/>
                  <a:gd name="T95" fmla="*/ 39 h 67"/>
                  <a:gd name="T96" fmla="*/ 33 w 51"/>
                  <a:gd name="T97" fmla="*/ 37 h 67"/>
                  <a:gd name="T98" fmla="*/ 27 w 51"/>
                  <a:gd name="T99" fmla="*/ 37 h 67"/>
                  <a:gd name="T100" fmla="*/ 9 w 51"/>
                  <a:gd name="T101" fmla="*/ 6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1"/>
                  <a:gd name="T154" fmla="*/ 0 h 67"/>
                  <a:gd name="T155" fmla="*/ 51 w 51"/>
                  <a:gd name="T156" fmla="*/ 67 h 6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1" h="67">
                    <a:moveTo>
                      <a:pt x="0" y="67"/>
                    </a:moveTo>
                    <a:lnTo>
                      <a:pt x="0" y="0"/>
                    </a:lnTo>
                    <a:lnTo>
                      <a:pt x="26" y="0"/>
                    </a:lnTo>
                    <a:lnTo>
                      <a:pt x="27" y="0"/>
                    </a:lnTo>
                    <a:lnTo>
                      <a:pt x="29" y="0"/>
                    </a:lnTo>
                    <a:lnTo>
                      <a:pt x="31" y="2"/>
                    </a:lnTo>
                    <a:lnTo>
                      <a:pt x="33" y="2"/>
                    </a:lnTo>
                    <a:lnTo>
                      <a:pt x="35" y="2"/>
                    </a:lnTo>
                    <a:lnTo>
                      <a:pt x="37" y="2"/>
                    </a:lnTo>
                    <a:lnTo>
                      <a:pt x="38" y="2"/>
                    </a:lnTo>
                    <a:lnTo>
                      <a:pt x="38" y="4"/>
                    </a:lnTo>
                    <a:lnTo>
                      <a:pt x="40" y="4"/>
                    </a:lnTo>
                    <a:lnTo>
                      <a:pt x="42" y="6"/>
                    </a:lnTo>
                    <a:lnTo>
                      <a:pt x="44" y="8"/>
                    </a:lnTo>
                    <a:lnTo>
                      <a:pt x="46" y="10"/>
                    </a:lnTo>
                    <a:lnTo>
                      <a:pt x="46" y="11"/>
                    </a:lnTo>
                    <a:lnTo>
                      <a:pt x="46" y="13"/>
                    </a:lnTo>
                    <a:lnTo>
                      <a:pt x="48" y="13"/>
                    </a:lnTo>
                    <a:lnTo>
                      <a:pt x="48" y="15"/>
                    </a:lnTo>
                    <a:lnTo>
                      <a:pt x="48" y="17"/>
                    </a:lnTo>
                    <a:lnTo>
                      <a:pt x="48" y="19"/>
                    </a:lnTo>
                    <a:lnTo>
                      <a:pt x="48" y="21"/>
                    </a:lnTo>
                    <a:lnTo>
                      <a:pt x="48" y="23"/>
                    </a:lnTo>
                    <a:lnTo>
                      <a:pt x="46" y="24"/>
                    </a:lnTo>
                    <a:lnTo>
                      <a:pt x="46" y="26"/>
                    </a:lnTo>
                    <a:lnTo>
                      <a:pt x="44" y="26"/>
                    </a:lnTo>
                    <a:lnTo>
                      <a:pt x="44" y="28"/>
                    </a:lnTo>
                    <a:lnTo>
                      <a:pt x="42" y="30"/>
                    </a:lnTo>
                    <a:lnTo>
                      <a:pt x="40" y="30"/>
                    </a:lnTo>
                    <a:lnTo>
                      <a:pt x="38" y="32"/>
                    </a:lnTo>
                    <a:lnTo>
                      <a:pt x="40" y="32"/>
                    </a:lnTo>
                    <a:lnTo>
                      <a:pt x="40" y="34"/>
                    </a:lnTo>
                    <a:lnTo>
                      <a:pt x="42" y="34"/>
                    </a:lnTo>
                    <a:lnTo>
                      <a:pt x="44" y="34"/>
                    </a:lnTo>
                    <a:lnTo>
                      <a:pt x="44" y="36"/>
                    </a:lnTo>
                    <a:lnTo>
                      <a:pt x="46" y="36"/>
                    </a:lnTo>
                    <a:lnTo>
                      <a:pt x="48" y="37"/>
                    </a:lnTo>
                    <a:lnTo>
                      <a:pt x="48" y="39"/>
                    </a:lnTo>
                    <a:lnTo>
                      <a:pt x="50" y="41"/>
                    </a:lnTo>
                    <a:lnTo>
                      <a:pt x="50" y="43"/>
                    </a:lnTo>
                    <a:lnTo>
                      <a:pt x="51" y="45"/>
                    </a:lnTo>
                    <a:lnTo>
                      <a:pt x="51" y="47"/>
                    </a:lnTo>
                    <a:lnTo>
                      <a:pt x="51" y="48"/>
                    </a:lnTo>
                    <a:lnTo>
                      <a:pt x="51" y="50"/>
                    </a:lnTo>
                    <a:lnTo>
                      <a:pt x="51" y="52"/>
                    </a:lnTo>
                    <a:lnTo>
                      <a:pt x="50" y="54"/>
                    </a:lnTo>
                    <a:lnTo>
                      <a:pt x="50" y="56"/>
                    </a:lnTo>
                    <a:lnTo>
                      <a:pt x="48" y="58"/>
                    </a:lnTo>
                    <a:lnTo>
                      <a:pt x="48" y="60"/>
                    </a:lnTo>
                    <a:lnTo>
                      <a:pt x="46" y="61"/>
                    </a:lnTo>
                    <a:lnTo>
                      <a:pt x="44" y="61"/>
                    </a:lnTo>
                    <a:lnTo>
                      <a:pt x="44" y="63"/>
                    </a:lnTo>
                    <a:lnTo>
                      <a:pt x="42" y="63"/>
                    </a:lnTo>
                    <a:lnTo>
                      <a:pt x="42" y="65"/>
                    </a:lnTo>
                    <a:lnTo>
                      <a:pt x="40" y="65"/>
                    </a:lnTo>
                    <a:lnTo>
                      <a:pt x="38" y="65"/>
                    </a:lnTo>
                    <a:lnTo>
                      <a:pt x="37" y="65"/>
                    </a:lnTo>
                    <a:lnTo>
                      <a:pt x="37" y="67"/>
                    </a:lnTo>
                    <a:lnTo>
                      <a:pt x="35" y="67"/>
                    </a:lnTo>
                    <a:lnTo>
                      <a:pt x="33" y="67"/>
                    </a:lnTo>
                    <a:lnTo>
                      <a:pt x="31" y="67"/>
                    </a:lnTo>
                    <a:lnTo>
                      <a:pt x="29" y="67"/>
                    </a:lnTo>
                    <a:lnTo>
                      <a:pt x="27" y="67"/>
                    </a:lnTo>
                    <a:lnTo>
                      <a:pt x="26" y="67"/>
                    </a:lnTo>
                    <a:lnTo>
                      <a:pt x="0" y="67"/>
                    </a:lnTo>
                    <a:close/>
                    <a:moveTo>
                      <a:pt x="9" y="28"/>
                    </a:moveTo>
                    <a:lnTo>
                      <a:pt x="24" y="28"/>
                    </a:lnTo>
                    <a:lnTo>
                      <a:pt x="26" y="28"/>
                    </a:lnTo>
                    <a:lnTo>
                      <a:pt x="27" y="28"/>
                    </a:lnTo>
                    <a:lnTo>
                      <a:pt x="29" y="28"/>
                    </a:lnTo>
                    <a:lnTo>
                      <a:pt x="31" y="28"/>
                    </a:lnTo>
                    <a:lnTo>
                      <a:pt x="33" y="28"/>
                    </a:lnTo>
                    <a:lnTo>
                      <a:pt x="35" y="26"/>
                    </a:lnTo>
                    <a:lnTo>
                      <a:pt x="37" y="26"/>
                    </a:lnTo>
                    <a:lnTo>
                      <a:pt x="37" y="24"/>
                    </a:lnTo>
                    <a:lnTo>
                      <a:pt x="38" y="24"/>
                    </a:lnTo>
                    <a:lnTo>
                      <a:pt x="38" y="23"/>
                    </a:lnTo>
                    <a:lnTo>
                      <a:pt x="38" y="21"/>
                    </a:lnTo>
                    <a:lnTo>
                      <a:pt x="38" y="19"/>
                    </a:lnTo>
                    <a:lnTo>
                      <a:pt x="38" y="17"/>
                    </a:lnTo>
                    <a:lnTo>
                      <a:pt x="38" y="15"/>
                    </a:lnTo>
                    <a:lnTo>
                      <a:pt x="37" y="13"/>
                    </a:lnTo>
                    <a:lnTo>
                      <a:pt x="37" y="11"/>
                    </a:lnTo>
                    <a:lnTo>
                      <a:pt x="35" y="11"/>
                    </a:lnTo>
                    <a:lnTo>
                      <a:pt x="33" y="10"/>
                    </a:lnTo>
                    <a:lnTo>
                      <a:pt x="31" y="10"/>
                    </a:lnTo>
                    <a:lnTo>
                      <a:pt x="29" y="10"/>
                    </a:lnTo>
                    <a:lnTo>
                      <a:pt x="27" y="10"/>
                    </a:lnTo>
                    <a:lnTo>
                      <a:pt x="26" y="10"/>
                    </a:lnTo>
                    <a:lnTo>
                      <a:pt x="24" y="10"/>
                    </a:lnTo>
                    <a:lnTo>
                      <a:pt x="22" y="10"/>
                    </a:lnTo>
                    <a:lnTo>
                      <a:pt x="9" y="10"/>
                    </a:lnTo>
                    <a:lnTo>
                      <a:pt x="9" y="28"/>
                    </a:lnTo>
                    <a:close/>
                    <a:moveTo>
                      <a:pt x="9" y="60"/>
                    </a:moveTo>
                    <a:lnTo>
                      <a:pt x="26" y="60"/>
                    </a:lnTo>
                    <a:lnTo>
                      <a:pt x="27" y="60"/>
                    </a:lnTo>
                    <a:lnTo>
                      <a:pt x="29" y="60"/>
                    </a:lnTo>
                    <a:lnTo>
                      <a:pt x="31" y="60"/>
                    </a:lnTo>
                    <a:lnTo>
                      <a:pt x="33" y="60"/>
                    </a:lnTo>
                    <a:lnTo>
                      <a:pt x="35" y="58"/>
                    </a:lnTo>
                    <a:lnTo>
                      <a:pt x="37" y="58"/>
                    </a:lnTo>
                    <a:lnTo>
                      <a:pt x="38" y="56"/>
                    </a:lnTo>
                    <a:lnTo>
                      <a:pt x="40" y="54"/>
                    </a:lnTo>
                    <a:lnTo>
                      <a:pt x="40" y="52"/>
                    </a:lnTo>
                    <a:lnTo>
                      <a:pt x="42" y="50"/>
                    </a:lnTo>
                    <a:lnTo>
                      <a:pt x="42" y="48"/>
                    </a:lnTo>
                    <a:lnTo>
                      <a:pt x="42" y="47"/>
                    </a:lnTo>
                    <a:lnTo>
                      <a:pt x="42" y="45"/>
                    </a:lnTo>
                    <a:lnTo>
                      <a:pt x="40" y="45"/>
                    </a:lnTo>
                    <a:lnTo>
                      <a:pt x="40" y="43"/>
                    </a:lnTo>
                    <a:lnTo>
                      <a:pt x="40" y="41"/>
                    </a:lnTo>
                    <a:lnTo>
                      <a:pt x="38" y="41"/>
                    </a:lnTo>
                    <a:lnTo>
                      <a:pt x="38" y="39"/>
                    </a:lnTo>
                    <a:lnTo>
                      <a:pt x="37" y="39"/>
                    </a:lnTo>
                    <a:lnTo>
                      <a:pt x="35" y="37"/>
                    </a:lnTo>
                    <a:lnTo>
                      <a:pt x="33" y="37"/>
                    </a:lnTo>
                    <a:lnTo>
                      <a:pt x="31" y="37"/>
                    </a:lnTo>
                    <a:lnTo>
                      <a:pt x="29" y="37"/>
                    </a:lnTo>
                    <a:lnTo>
                      <a:pt x="27" y="37"/>
                    </a:lnTo>
                    <a:lnTo>
                      <a:pt x="26" y="37"/>
                    </a:lnTo>
                    <a:lnTo>
                      <a:pt x="24" y="37"/>
                    </a:lnTo>
                    <a:lnTo>
                      <a:pt x="9" y="37"/>
                    </a:lnTo>
                    <a:lnTo>
                      <a:pt x="9" y="6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31" name="Freeform 29"/>
              <p:cNvSpPr>
                <a:spLocks noEditPoints="1"/>
              </p:cNvSpPr>
              <p:nvPr/>
            </p:nvSpPr>
            <p:spPr bwMode="auto">
              <a:xfrm>
                <a:off x="5726" y="3434"/>
                <a:ext cx="58" cy="67"/>
              </a:xfrm>
              <a:custGeom>
                <a:avLst/>
                <a:gdLst>
                  <a:gd name="T0" fmla="*/ 25 w 58"/>
                  <a:gd name="T1" fmla="*/ 0 h 67"/>
                  <a:gd name="T2" fmla="*/ 30 w 58"/>
                  <a:gd name="T3" fmla="*/ 0 h 67"/>
                  <a:gd name="T4" fmla="*/ 34 w 58"/>
                  <a:gd name="T5" fmla="*/ 2 h 67"/>
                  <a:gd name="T6" fmla="*/ 38 w 58"/>
                  <a:gd name="T7" fmla="*/ 2 h 67"/>
                  <a:gd name="T8" fmla="*/ 41 w 58"/>
                  <a:gd name="T9" fmla="*/ 4 h 67"/>
                  <a:gd name="T10" fmla="*/ 45 w 58"/>
                  <a:gd name="T11" fmla="*/ 6 h 67"/>
                  <a:gd name="T12" fmla="*/ 49 w 58"/>
                  <a:gd name="T13" fmla="*/ 10 h 67"/>
                  <a:gd name="T14" fmla="*/ 52 w 58"/>
                  <a:gd name="T15" fmla="*/ 13 h 67"/>
                  <a:gd name="T16" fmla="*/ 54 w 58"/>
                  <a:gd name="T17" fmla="*/ 19 h 67"/>
                  <a:gd name="T18" fmla="*/ 56 w 58"/>
                  <a:gd name="T19" fmla="*/ 24 h 67"/>
                  <a:gd name="T20" fmla="*/ 58 w 58"/>
                  <a:gd name="T21" fmla="*/ 30 h 67"/>
                  <a:gd name="T22" fmla="*/ 58 w 58"/>
                  <a:gd name="T23" fmla="*/ 36 h 67"/>
                  <a:gd name="T24" fmla="*/ 56 w 58"/>
                  <a:gd name="T25" fmla="*/ 41 h 67"/>
                  <a:gd name="T26" fmla="*/ 56 w 58"/>
                  <a:gd name="T27" fmla="*/ 45 h 67"/>
                  <a:gd name="T28" fmla="*/ 54 w 58"/>
                  <a:gd name="T29" fmla="*/ 50 h 67"/>
                  <a:gd name="T30" fmla="*/ 52 w 58"/>
                  <a:gd name="T31" fmla="*/ 54 h 67"/>
                  <a:gd name="T32" fmla="*/ 51 w 58"/>
                  <a:gd name="T33" fmla="*/ 58 h 67"/>
                  <a:gd name="T34" fmla="*/ 49 w 58"/>
                  <a:gd name="T35" fmla="*/ 60 h 67"/>
                  <a:gd name="T36" fmla="*/ 47 w 58"/>
                  <a:gd name="T37" fmla="*/ 61 h 67"/>
                  <a:gd name="T38" fmla="*/ 43 w 58"/>
                  <a:gd name="T39" fmla="*/ 63 h 67"/>
                  <a:gd name="T40" fmla="*/ 41 w 58"/>
                  <a:gd name="T41" fmla="*/ 65 h 67"/>
                  <a:gd name="T42" fmla="*/ 38 w 58"/>
                  <a:gd name="T43" fmla="*/ 65 h 67"/>
                  <a:gd name="T44" fmla="*/ 34 w 58"/>
                  <a:gd name="T45" fmla="*/ 67 h 67"/>
                  <a:gd name="T46" fmla="*/ 30 w 58"/>
                  <a:gd name="T47" fmla="*/ 67 h 67"/>
                  <a:gd name="T48" fmla="*/ 25 w 58"/>
                  <a:gd name="T49" fmla="*/ 67 h 67"/>
                  <a:gd name="T50" fmla="*/ 25 w 58"/>
                  <a:gd name="T51" fmla="*/ 60 h 67"/>
                  <a:gd name="T52" fmla="*/ 28 w 58"/>
                  <a:gd name="T53" fmla="*/ 60 h 67"/>
                  <a:gd name="T54" fmla="*/ 32 w 58"/>
                  <a:gd name="T55" fmla="*/ 60 h 67"/>
                  <a:gd name="T56" fmla="*/ 36 w 58"/>
                  <a:gd name="T57" fmla="*/ 58 h 67"/>
                  <a:gd name="T58" fmla="*/ 38 w 58"/>
                  <a:gd name="T59" fmla="*/ 56 h 67"/>
                  <a:gd name="T60" fmla="*/ 41 w 58"/>
                  <a:gd name="T61" fmla="*/ 56 h 67"/>
                  <a:gd name="T62" fmla="*/ 43 w 58"/>
                  <a:gd name="T63" fmla="*/ 54 h 67"/>
                  <a:gd name="T64" fmla="*/ 45 w 58"/>
                  <a:gd name="T65" fmla="*/ 50 h 67"/>
                  <a:gd name="T66" fmla="*/ 47 w 58"/>
                  <a:gd name="T67" fmla="*/ 47 h 67"/>
                  <a:gd name="T68" fmla="*/ 47 w 58"/>
                  <a:gd name="T69" fmla="*/ 43 h 67"/>
                  <a:gd name="T70" fmla="*/ 49 w 58"/>
                  <a:gd name="T71" fmla="*/ 37 h 67"/>
                  <a:gd name="T72" fmla="*/ 49 w 58"/>
                  <a:gd name="T73" fmla="*/ 32 h 67"/>
                  <a:gd name="T74" fmla="*/ 47 w 58"/>
                  <a:gd name="T75" fmla="*/ 24 h 67"/>
                  <a:gd name="T76" fmla="*/ 45 w 58"/>
                  <a:gd name="T77" fmla="*/ 19 h 67"/>
                  <a:gd name="T78" fmla="*/ 43 w 58"/>
                  <a:gd name="T79" fmla="*/ 15 h 67"/>
                  <a:gd name="T80" fmla="*/ 39 w 58"/>
                  <a:gd name="T81" fmla="*/ 11 h 67"/>
                  <a:gd name="T82" fmla="*/ 36 w 58"/>
                  <a:gd name="T83" fmla="*/ 10 h 67"/>
                  <a:gd name="T84" fmla="*/ 32 w 58"/>
                  <a:gd name="T85" fmla="*/ 10 h 67"/>
                  <a:gd name="T86" fmla="*/ 28 w 58"/>
                  <a:gd name="T87" fmla="*/ 10 h 67"/>
                  <a:gd name="T88" fmla="*/ 10 w 58"/>
                  <a:gd name="T89" fmla="*/ 10 h 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67"/>
                  <a:gd name="T137" fmla="*/ 58 w 58"/>
                  <a:gd name="T138" fmla="*/ 67 h 6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67">
                    <a:moveTo>
                      <a:pt x="0" y="67"/>
                    </a:moveTo>
                    <a:lnTo>
                      <a:pt x="0" y="0"/>
                    </a:lnTo>
                    <a:lnTo>
                      <a:pt x="25" y="0"/>
                    </a:lnTo>
                    <a:lnTo>
                      <a:pt x="26" y="0"/>
                    </a:lnTo>
                    <a:lnTo>
                      <a:pt x="28" y="0"/>
                    </a:lnTo>
                    <a:lnTo>
                      <a:pt x="30" y="0"/>
                    </a:lnTo>
                    <a:lnTo>
                      <a:pt x="32" y="2"/>
                    </a:lnTo>
                    <a:lnTo>
                      <a:pt x="34" y="2"/>
                    </a:lnTo>
                    <a:lnTo>
                      <a:pt x="36" y="2"/>
                    </a:lnTo>
                    <a:lnTo>
                      <a:pt x="38" y="2"/>
                    </a:lnTo>
                    <a:lnTo>
                      <a:pt x="39" y="2"/>
                    </a:lnTo>
                    <a:lnTo>
                      <a:pt x="41" y="4"/>
                    </a:lnTo>
                    <a:lnTo>
                      <a:pt x="43" y="4"/>
                    </a:lnTo>
                    <a:lnTo>
                      <a:pt x="45" y="6"/>
                    </a:lnTo>
                    <a:lnTo>
                      <a:pt x="47" y="6"/>
                    </a:lnTo>
                    <a:lnTo>
                      <a:pt x="49" y="8"/>
                    </a:lnTo>
                    <a:lnTo>
                      <a:pt x="49" y="10"/>
                    </a:lnTo>
                    <a:lnTo>
                      <a:pt x="51" y="10"/>
                    </a:lnTo>
                    <a:lnTo>
                      <a:pt x="51" y="11"/>
                    </a:lnTo>
                    <a:lnTo>
                      <a:pt x="52" y="13"/>
                    </a:lnTo>
                    <a:lnTo>
                      <a:pt x="52" y="15"/>
                    </a:lnTo>
                    <a:lnTo>
                      <a:pt x="54" y="17"/>
                    </a:lnTo>
                    <a:lnTo>
                      <a:pt x="54" y="19"/>
                    </a:lnTo>
                    <a:lnTo>
                      <a:pt x="56" y="21"/>
                    </a:lnTo>
                    <a:lnTo>
                      <a:pt x="56" y="24"/>
                    </a:lnTo>
                    <a:lnTo>
                      <a:pt x="56" y="26"/>
                    </a:lnTo>
                    <a:lnTo>
                      <a:pt x="56" y="28"/>
                    </a:lnTo>
                    <a:lnTo>
                      <a:pt x="58" y="30"/>
                    </a:lnTo>
                    <a:lnTo>
                      <a:pt x="58" y="32"/>
                    </a:lnTo>
                    <a:lnTo>
                      <a:pt x="58" y="34"/>
                    </a:lnTo>
                    <a:lnTo>
                      <a:pt x="58" y="36"/>
                    </a:lnTo>
                    <a:lnTo>
                      <a:pt x="58" y="37"/>
                    </a:lnTo>
                    <a:lnTo>
                      <a:pt x="58" y="39"/>
                    </a:lnTo>
                    <a:lnTo>
                      <a:pt x="56" y="41"/>
                    </a:lnTo>
                    <a:lnTo>
                      <a:pt x="56" y="43"/>
                    </a:lnTo>
                    <a:lnTo>
                      <a:pt x="56" y="45"/>
                    </a:lnTo>
                    <a:lnTo>
                      <a:pt x="56" y="47"/>
                    </a:lnTo>
                    <a:lnTo>
                      <a:pt x="54" y="48"/>
                    </a:lnTo>
                    <a:lnTo>
                      <a:pt x="54" y="50"/>
                    </a:lnTo>
                    <a:lnTo>
                      <a:pt x="54" y="52"/>
                    </a:lnTo>
                    <a:lnTo>
                      <a:pt x="52" y="54"/>
                    </a:lnTo>
                    <a:lnTo>
                      <a:pt x="52" y="56"/>
                    </a:lnTo>
                    <a:lnTo>
                      <a:pt x="51" y="58"/>
                    </a:lnTo>
                    <a:lnTo>
                      <a:pt x="49" y="58"/>
                    </a:lnTo>
                    <a:lnTo>
                      <a:pt x="49" y="60"/>
                    </a:lnTo>
                    <a:lnTo>
                      <a:pt x="47" y="61"/>
                    </a:lnTo>
                    <a:lnTo>
                      <a:pt x="45" y="61"/>
                    </a:lnTo>
                    <a:lnTo>
                      <a:pt x="45" y="63"/>
                    </a:lnTo>
                    <a:lnTo>
                      <a:pt x="43" y="63"/>
                    </a:lnTo>
                    <a:lnTo>
                      <a:pt x="41" y="65"/>
                    </a:lnTo>
                    <a:lnTo>
                      <a:pt x="39" y="65"/>
                    </a:lnTo>
                    <a:lnTo>
                      <a:pt x="38" y="65"/>
                    </a:lnTo>
                    <a:lnTo>
                      <a:pt x="36" y="67"/>
                    </a:lnTo>
                    <a:lnTo>
                      <a:pt x="34" y="67"/>
                    </a:lnTo>
                    <a:lnTo>
                      <a:pt x="32" y="67"/>
                    </a:lnTo>
                    <a:lnTo>
                      <a:pt x="30" y="67"/>
                    </a:lnTo>
                    <a:lnTo>
                      <a:pt x="28" y="67"/>
                    </a:lnTo>
                    <a:lnTo>
                      <a:pt x="26" y="67"/>
                    </a:lnTo>
                    <a:lnTo>
                      <a:pt x="25" y="67"/>
                    </a:lnTo>
                    <a:lnTo>
                      <a:pt x="0" y="67"/>
                    </a:lnTo>
                    <a:close/>
                    <a:moveTo>
                      <a:pt x="10" y="60"/>
                    </a:moveTo>
                    <a:lnTo>
                      <a:pt x="25" y="60"/>
                    </a:lnTo>
                    <a:lnTo>
                      <a:pt x="26" y="60"/>
                    </a:lnTo>
                    <a:lnTo>
                      <a:pt x="28" y="60"/>
                    </a:lnTo>
                    <a:lnTo>
                      <a:pt x="30" y="60"/>
                    </a:lnTo>
                    <a:lnTo>
                      <a:pt x="32" y="60"/>
                    </a:lnTo>
                    <a:lnTo>
                      <a:pt x="34" y="58"/>
                    </a:lnTo>
                    <a:lnTo>
                      <a:pt x="36" y="58"/>
                    </a:lnTo>
                    <a:lnTo>
                      <a:pt x="38" y="58"/>
                    </a:lnTo>
                    <a:lnTo>
                      <a:pt x="38" y="56"/>
                    </a:lnTo>
                    <a:lnTo>
                      <a:pt x="39" y="56"/>
                    </a:lnTo>
                    <a:lnTo>
                      <a:pt x="41" y="56"/>
                    </a:lnTo>
                    <a:lnTo>
                      <a:pt x="41" y="54"/>
                    </a:lnTo>
                    <a:lnTo>
                      <a:pt x="43" y="54"/>
                    </a:lnTo>
                    <a:lnTo>
                      <a:pt x="43" y="52"/>
                    </a:lnTo>
                    <a:lnTo>
                      <a:pt x="43" y="50"/>
                    </a:lnTo>
                    <a:lnTo>
                      <a:pt x="45" y="50"/>
                    </a:lnTo>
                    <a:lnTo>
                      <a:pt x="45" y="48"/>
                    </a:lnTo>
                    <a:lnTo>
                      <a:pt x="47" y="47"/>
                    </a:lnTo>
                    <a:lnTo>
                      <a:pt x="47" y="45"/>
                    </a:lnTo>
                    <a:lnTo>
                      <a:pt x="47" y="43"/>
                    </a:lnTo>
                    <a:lnTo>
                      <a:pt x="47" y="41"/>
                    </a:lnTo>
                    <a:lnTo>
                      <a:pt x="47" y="39"/>
                    </a:lnTo>
                    <a:lnTo>
                      <a:pt x="49" y="37"/>
                    </a:lnTo>
                    <a:lnTo>
                      <a:pt x="49" y="36"/>
                    </a:lnTo>
                    <a:lnTo>
                      <a:pt x="49" y="34"/>
                    </a:lnTo>
                    <a:lnTo>
                      <a:pt x="49" y="32"/>
                    </a:lnTo>
                    <a:lnTo>
                      <a:pt x="47" y="28"/>
                    </a:lnTo>
                    <a:lnTo>
                      <a:pt x="47" y="26"/>
                    </a:lnTo>
                    <a:lnTo>
                      <a:pt x="47" y="24"/>
                    </a:lnTo>
                    <a:lnTo>
                      <a:pt x="47" y="23"/>
                    </a:lnTo>
                    <a:lnTo>
                      <a:pt x="45" y="21"/>
                    </a:lnTo>
                    <a:lnTo>
                      <a:pt x="45" y="19"/>
                    </a:lnTo>
                    <a:lnTo>
                      <a:pt x="45" y="17"/>
                    </a:lnTo>
                    <a:lnTo>
                      <a:pt x="43" y="17"/>
                    </a:lnTo>
                    <a:lnTo>
                      <a:pt x="43" y="15"/>
                    </a:lnTo>
                    <a:lnTo>
                      <a:pt x="41" y="13"/>
                    </a:lnTo>
                    <a:lnTo>
                      <a:pt x="39" y="11"/>
                    </a:lnTo>
                    <a:lnTo>
                      <a:pt x="38" y="11"/>
                    </a:lnTo>
                    <a:lnTo>
                      <a:pt x="36" y="10"/>
                    </a:lnTo>
                    <a:lnTo>
                      <a:pt x="34" y="10"/>
                    </a:lnTo>
                    <a:lnTo>
                      <a:pt x="32" y="10"/>
                    </a:lnTo>
                    <a:lnTo>
                      <a:pt x="30" y="10"/>
                    </a:lnTo>
                    <a:lnTo>
                      <a:pt x="28" y="10"/>
                    </a:lnTo>
                    <a:lnTo>
                      <a:pt x="26" y="10"/>
                    </a:lnTo>
                    <a:lnTo>
                      <a:pt x="25" y="10"/>
                    </a:lnTo>
                    <a:lnTo>
                      <a:pt x="10" y="10"/>
                    </a:lnTo>
                    <a:lnTo>
                      <a:pt x="10" y="6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32" name="Freeform 30"/>
              <p:cNvSpPr>
                <a:spLocks noEditPoints="1"/>
              </p:cNvSpPr>
              <p:nvPr/>
            </p:nvSpPr>
            <p:spPr bwMode="auto">
              <a:xfrm>
                <a:off x="5788" y="3434"/>
                <a:ext cx="65" cy="67"/>
              </a:xfrm>
              <a:custGeom>
                <a:avLst/>
                <a:gdLst>
                  <a:gd name="T0" fmla="*/ 0 w 65"/>
                  <a:gd name="T1" fmla="*/ 67 h 67"/>
                  <a:gd name="T2" fmla="*/ 28 w 65"/>
                  <a:gd name="T3" fmla="*/ 0 h 67"/>
                  <a:gd name="T4" fmla="*/ 37 w 65"/>
                  <a:gd name="T5" fmla="*/ 0 h 67"/>
                  <a:gd name="T6" fmla="*/ 65 w 65"/>
                  <a:gd name="T7" fmla="*/ 67 h 67"/>
                  <a:gd name="T8" fmla="*/ 55 w 65"/>
                  <a:gd name="T9" fmla="*/ 67 h 67"/>
                  <a:gd name="T10" fmla="*/ 46 w 65"/>
                  <a:gd name="T11" fmla="*/ 47 h 67"/>
                  <a:gd name="T12" fmla="*/ 18 w 65"/>
                  <a:gd name="T13" fmla="*/ 47 h 67"/>
                  <a:gd name="T14" fmla="*/ 11 w 65"/>
                  <a:gd name="T15" fmla="*/ 67 h 67"/>
                  <a:gd name="T16" fmla="*/ 0 w 65"/>
                  <a:gd name="T17" fmla="*/ 67 h 67"/>
                  <a:gd name="T18" fmla="*/ 20 w 65"/>
                  <a:gd name="T19" fmla="*/ 39 h 67"/>
                  <a:gd name="T20" fmla="*/ 44 w 65"/>
                  <a:gd name="T21" fmla="*/ 39 h 67"/>
                  <a:gd name="T22" fmla="*/ 37 w 65"/>
                  <a:gd name="T23" fmla="*/ 23 h 67"/>
                  <a:gd name="T24" fmla="*/ 37 w 65"/>
                  <a:gd name="T25" fmla="*/ 19 h 67"/>
                  <a:gd name="T26" fmla="*/ 35 w 65"/>
                  <a:gd name="T27" fmla="*/ 17 h 67"/>
                  <a:gd name="T28" fmla="*/ 35 w 65"/>
                  <a:gd name="T29" fmla="*/ 15 h 67"/>
                  <a:gd name="T30" fmla="*/ 33 w 65"/>
                  <a:gd name="T31" fmla="*/ 13 h 67"/>
                  <a:gd name="T32" fmla="*/ 33 w 65"/>
                  <a:gd name="T33" fmla="*/ 13 h 67"/>
                  <a:gd name="T34" fmla="*/ 33 w 65"/>
                  <a:gd name="T35" fmla="*/ 11 h 67"/>
                  <a:gd name="T36" fmla="*/ 33 w 65"/>
                  <a:gd name="T37" fmla="*/ 10 h 67"/>
                  <a:gd name="T38" fmla="*/ 31 w 65"/>
                  <a:gd name="T39" fmla="*/ 8 h 67"/>
                  <a:gd name="T40" fmla="*/ 31 w 65"/>
                  <a:gd name="T41" fmla="*/ 10 h 67"/>
                  <a:gd name="T42" fmla="*/ 31 w 65"/>
                  <a:gd name="T43" fmla="*/ 11 h 67"/>
                  <a:gd name="T44" fmla="*/ 31 w 65"/>
                  <a:gd name="T45" fmla="*/ 13 h 67"/>
                  <a:gd name="T46" fmla="*/ 29 w 65"/>
                  <a:gd name="T47" fmla="*/ 15 h 67"/>
                  <a:gd name="T48" fmla="*/ 29 w 65"/>
                  <a:gd name="T49" fmla="*/ 15 h 67"/>
                  <a:gd name="T50" fmla="*/ 29 w 65"/>
                  <a:gd name="T51" fmla="*/ 17 h 67"/>
                  <a:gd name="T52" fmla="*/ 29 w 65"/>
                  <a:gd name="T53" fmla="*/ 19 h 67"/>
                  <a:gd name="T54" fmla="*/ 28 w 65"/>
                  <a:gd name="T55" fmla="*/ 21 h 67"/>
                  <a:gd name="T56" fmla="*/ 20 w 65"/>
                  <a:gd name="T57" fmla="*/ 39 h 6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5"/>
                  <a:gd name="T88" fmla="*/ 0 h 67"/>
                  <a:gd name="T89" fmla="*/ 65 w 65"/>
                  <a:gd name="T90" fmla="*/ 67 h 6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5" h="67">
                    <a:moveTo>
                      <a:pt x="0" y="67"/>
                    </a:moveTo>
                    <a:lnTo>
                      <a:pt x="28" y="0"/>
                    </a:lnTo>
                    <a:lnTo>
                      <a:pt x="37" y="0"/>
                    </a:lnTo>
                    <a:lnTo>
                      <a:pt x="65" y="67"/>
                    </a:lnTo>
                    <a:lnTo>
                      <a:pt x="55" y="67"/>
                    </a:lnTo>
                    <a:lnTo>
                      <a:pt x="46" y="47"/>
                    </a:lnTo>
                    <a:lnTo>
                      <a:pt x="18" y="47"/>
                    </a:lnTo>
                    <a:lnTo>
                      <a:pt x="11" y="67"/>
                    </a:lnTo>
                    <a:lnTo>
                      <a:pt x="0" y="67"/>
                    </a:lnTo>
                    <a:close/>
                    <a:moveTo>
                      <a:pt x="20" y="39"/>
                    </a:moveTo>
                    <a:lnTo>
                      <a:pt x="44" y="39"/>
                    </a:lnTo>
                    <a:lnTo>
                      <a:pt x="37" y="23"/>
                    </a:lnTo>
                    <a:lnTo>
                      <a:pt x="37" y="19"/>
                    </a:lnTo>
                    <a:lnTo>
                      <a:pt x="35" y="17"/>
                    </a:lnTo>
                    <a:lnTo>
                      <a:pt x="35" y="15"/>
                    </a:lnTo>
                    <a:lnTo>
                      <a:pt x="33" y="13"/>
                    </a:lnTo>
                    <a:lnTo>
                      <a:pt x="33" y="11"/>
                    </a:lnTo>
                    <a:lnTo>
                      <a:pt x="33" y="10"/>
                    </a:lnTo>
                    <a:lnTo>
                      <a:pt x="31" y="8"/>
                    </a:lnTo>
                    <a:lnTo>
                      <a:pt x="31" y="10"/>
                    </a:lnTo>
                    <a:lnTo>
                      <a:pt x="31" y="11"/>
                    </a:lnTo>
                    <a:lnTo>
                      <a:pt x="31" y="13"/>
                    </a:lnTo>
                    <a:lnTo>
                      <a:pt x="29" y="15"/>
                    </a:lnTo>
                    <a:lnTo>
                      <a:pt x="29" y="17"/>
                    </a:lnTo>
                    <a:lnTo>
                      <a:pt x="29" y="19"/>
                    </a:lnTo>
                    <a:lnTo>
                      <a:pt x="28" y="21"/>
                    </a:lnTo>
                    <a:lnTo>
                      <a:pt x="20" y="39"/>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5156" tIns="52578" rIns="105156" bIns="5257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sp>
          <p:nvSpPr>
            <p:cNvPr id="56" name="Rectangle 56"/>
            <p:cNvSpPr>
              <a:spLocks noChangeArrowheads="1"/>
            </p:cNvSpPr>
            <p:nvPr/>
          </p:nvSpPr>
          <p:spPr bwMode="gray">
            <a:xfrm>
              <a:off x="4740198" y="1948506"/>
              <a:ext cx="3994850" cy="1217732"/>
            </a:xfrm>
            <a:prstGeom prst="rect">
              <a:avLst/>
            </a:prstGeom>
            <a:solidFill>
              <a:srgbClr val="82102D"/>
            </a:solidFill>
            <a:ln>
              <a:noFill/>
            </a:ln>
          </p:spPr>
          <p:txBody>
            <a:bodyPr lIns="105156" tIns="52578" rIns="105156" bIns="52578" anchor="ctr"/>
            <a:lstStyle/>
            <a:p>
              <a:pPr marR="0" lvl="0" algn="l" defTabSz="914400" eaLnBrk="1" fontAlgn="auto" latinLnBrk="0" hangingPunct="1">
                <a:lnSpc>
                  <a:spcPct val="100000"/>
                </a:lnSpc>
                <a:spcBef>
                  <a:spcPts val="0"/>
                </a:spcBef>
                <a:spcAft>
                  <a:spcPts val="0"/>
                </a:spcAft>
                <a:buClrTx/>
                <a:buSzTx/>
                <a:buFontTx/>
                <a:buNone/>
                <a:tabLst/>
                <a:defRPr/>
              </a:pPr>
              <a:r>
                <a:rPr kumimoji="0" lang="de-DE" sz="1610" b="0" i="0" u="none" strike="noStrike" kern="0" cap="none" spc="0" normalizeH="0" baseline="0" noProof="0" dirty="0">
                  <a:ln>
                    <a:noFill/>
                  </a:ln>
                  <a:solidFill>
                    <a:sysClr val="window" lastClr="FFFFFF"/>
                  </a:solidFill>
                  <a:effectLst/>
                  <a:uLnTx/>
                  <a:uFillTx/>
                </a:rPr>
                <a:t>Eine </a:t>
              </a:r>
              <a:r>
                <a:rPr kumimoji="0" lang="de-DE" sz="1610" b="1" i="0" u="none" strike="noStrike" kern="0" cap="none" spc="0" normalizeH="0" baseline="0" noProof="0" dirty="0">
                  <a:ln>
                    <a:noFill/>
                  </a:ln>
                  <a:solidFill>
                    <a:sysClr val="window" lastClr="FFFFFF"/>
                  </a:solidFill>
                  <a:effectLst/>
                  <a:uLnTx/>
                  <a:uFillTx/>
                </a:rPr>
                <a:t>Fabrik</a:t>
              </a:r>
              <a:r>
                <a:rPr kumimoji="0" lang="de-DE" sz="1610" b="0" i="0" u="none" strike="noStrike" kern="0" cap="none" spc="0" normalizeH="0" baseline="0" noProof="0" dirty="0">
                  <a:ln>
                    <a:noFill/>
                  </a:ln>
                  <a:solidFill>
                    <a:sysClr val="window" lastClr="FFFFFF"/>
                  </a:solidFill>
                  <a:effectLst/>
                  <a:uLnTx/>
                  <a:uFillTx/>
                </a:rPr>
                <a:t> ist ein Ort, an dem Wertschöpfung durch arbeitsteilige </a:t>
              </a:r>
              <a:r>
                <a:rPr kumimoji="0" lang="de-DE" sz="1610" b="0" i="1" u="none" strike="noStrike" kern="0" cap="none" spc="0" normalizeH="0" baseline="0" noProof="0" dirty="0">
                  <a:ln>
                    <a:noFill/>
                  </a:ln>
                  <a:solidFill>
                    <a:sysClr val="window" lastClr="FFFFFF"/>
                  </a:solidFill>
                  <a:effectLst/>
                  <a:uLnTx/>
                  <a:uFillTx/>
                </a:rPr>
                <a:t>Produktion</a:t>
              </a:r>
              <a:r>
                <a:rPr kumimoji="0" lang="de-DE" sz="1610" b="0" i="0" u="none" strike="noStrike" kern="0" cap="none" spc="0" normalizeH="0" baseline="0" noProof="0" dirty="0">
                  <a:ln>
                    <a:noFill/>
                  </a:ln>
                  <a:solidFill>
                    <a:sysClr val="window" lastClr="FFFFFF"/>
                  </a:solidFill>
                  <a:effectLst/>
                  <a:uLnTx/>
                  <a:uFillTx/>
                </a:rPr>
                <a:t> industrieller Güter unter Einsatz von </a:t>
              </a:r>
              <a:r>
                <a:rPr kumimoji="0" lang="de-DE" sz="1610" b="0" i="1" u="none" strike="noStrike" kern="0" cap="none" spc="0" normalizeH="0" baseline="0" noProof="0" dirty="0">
                  <a:ln>
                    <a:noFill/>
                  </a:ln>
                  <a:solidFill>
                    <a:sysClr val="window" lastClr="FFFFFF"/>
                  </a:solidFill>
                  <a:effectLst/>
                  <a:uLnTx/>
                  <a:uFillTx/>
                </a:rPr>
                <a:t>Produktionsfaktoren </a:t>
              </a:r>
              <a:r>
                <a:rPr kumimoji="0" lang="de-DE" sz="1610" b="0" i="0" u="none" strike="noStrike" kern="0" cap="none" spc="0" normalizeH="0" baseline="0" noProof="0" dirty="0">
                  <a:ln>
                    <a:noFill/>
                  </a:ln>
                  <a:solidFill>
                    <a:sysClr val="window" lastClr="FFFFFF"/>
                  </a:solidFill>
                  <a:effectLst/>
                  <a:uLnTx/>
                  <a:uFillTx/>
                </a:rPr>
                <a:t>stattfindet. </a:t>
              </a:r>
            </a:p>
          </p:txBody>
        </p:sp>
      </p:grpSp>
      <p:grpSp>
        <p:nvGrpSpPr>
          <p:cNvPr id="77" name="Gruppieren 76"/>
          <p:cNvGrpSpPr>
            <a:grpSpLocks/>
          </p:cNvGrpSpPr>
          <p:nvPr/>
        </p:nvGrpSpPr>
        <p:grpSpPr>
          <a:xfrm>
            <a:off x="1144301" y="1639265"/>
            <a:ext cx="3330862" cy="2499970"/>
            <a:chOff x="401456" y="976141"/>
            <a:chExt cx="3172250" cy="2493015"/>
          </a:xfrm>
        </p:grpSpPr>
        <p:sp>
          <p:nvSpPr>
            <p:cNvPr id="57" name="Rectangle 57"/>
            <p:cNvSpPr>
              <a:spLocks noChangeArrowheads="1"/>
            </p:cNvSpPr>
            <p:nvPr/>
          </p:nvSpPr>
          <p:spPr bwMode="gray">
            <a:xfrm>
              <a:off x="413578" y="976141"/>
              <a:ext cx="3160128" cy="358959"/>
            </a:xfrm>
            <a:prstGeom prst="rect">
              <a:avLst/>
            </a:prstGeom>
            <a:solidFill>
              <a:srgbClr val="82102D"/>
            </a:solidFill>
            <a:ln>
              <a:noFill/>
            </a:ln>
          </p:spPr>
          <p:txBody>
            <a:bodyPr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1" i="0" u="none" strike="noStrike" kern="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Produktion</a:t>
              </a:r>
            </a:p>
          </p:txBody>
        </p:sp>
        <p:sp>
          <p:nvSpPr>
            <p:cNvPr id="58" name="Rectangle 58"/>
            <p:cNvSpPr>
              <a:spLocks noChangeArrowheads="1"/>
            </p:cNvSpPr>
            <p:nvPr/>
          </p:nvSpPr>
          <p:spPr bwMode="gray">
            <a:xfrm>
              <a:off x="413578" y="1392651"/>
              <a:ext cx="3160128" cy="440746"/>
            </a:xfrm>
            <a:prstGeom prst="rect">
              <a:avLst/>
            </a:prstGeom>
            <a:solidFill>
              <a:srgbClr val="4C4C4C"/>
            </a:solidFill>
            <a:ln>
              <a:noFill/>
            </a:ln>
          </p:spPr>
          <p:txBody>
            <a:bodyPr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i="0" u="none" strike="noStrike" kern="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erforderliche Tätigkeiten zur betrieblichen Leistungserstellung </a:t>
              </a:r>
            </a:p>
          </p:txBody>
        </p:sp>
        <p:sp>
          <p:nvSpPr>
            <p:cNvPr id="59" name="Rectangle 59"/>
            <p:cNvSpPr>
              <a:spLocks noChangeArrowheads="1"/>
            </p:cNvSpPr>
            <p:nvPr/>
          </p:nvSpPr>
          <p:spPr bwMode="gray">
            <a:xfrm>
              <a:off x="401456" y="1889437"/>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Konstruieren</a:t>
              </a:r>
            </a:p>
          </p:txBody>
        </p:sp>
        <p:sp>
          <p:nvSpPr>
            <p:cNvPr id="60" name="Rectangle 60"/>
            <p:cNvSpPr>
              <a:spLocks noChangeArrowheads="1"/>
            </p:cNvSpPr>
            <p:nvPr/>
          </p:nvSpPr>
          <p:spPr bwMode="gray">
            <a:xfrm>
              <a:off x="1481598" y="1889437"/>
              <a:ext cx="1010454"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Arbeitsplan </a:t>
              </a:r>
              <a:b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b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erstellen</a:t>
              </a:r>
            </a:p>
          </p:txBody>
        </p:sp>
        <p:sp>
          <p:nvSpPr>
            <p:cNvPr id="61" name="Rectangle 61"/>
            <p:cNvSpPr>
              <a:spLocks noChangeArrowheads="1"/>
            </p:cNvSpPr>
            <p:nvPr/>
          </p:nvSpPr>
          <p:spPr bwMode="gray">
            <a:xfrm>
              <a:off x="2561734" y="1889437"/>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rPr>
                <a:t>Fertigen</a:t>
              </a:r>
            </a:p>
          </p:txBody>
        </p:sp>
        <p:sp>
          <p:nvSpPr>
            <p:cNvPr id="62" name="Rectangle 62"/>
            <p:cNvSpPr>
              <a:spLocks noChangeArrowheads="1"/>
            </p:cNvSpPr>
            <p:nvPr/>
          </p:nvSpPr>
          <p:spPr bwMode="gray">
            <a:xfrm>
              <a:off x="401456" y="2301406"/>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Montieren</a:t>
              </a:r>
            </a:p>
          </p:txBody>
        </p:sp>
        <p:sp>
          <p:nvSpPr>
            <p:cNvPr id="63" name="Rectangle 63"/>
            <p:cNvSpPr>
              <a:spLocks noChangeArrowheads="1"/>
            </p:cNvSpPr>
            <p:nvPr/>
          </p:nvSpPr>
          <p:spPr bwMode="gray">
            <a:xfrm>
              <a:off x="1481598" y="2301406"/>
              <a:ext cx="1010454"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Lagern</a:t>
              </a:r>
            </a:p>
          </p:txBody>
        </p:sp>
        <p:sp>
          <p:nvSpPr>
            <p:cNvPr id="64" name="Rectangle 64"/>
            <p:cNvSpPr>
              <a:spLocks noChangeArrowheads="1"/>
            </p:cNvSpPr>
            <p:nvPr/>
          </p:nvSpPr>
          <p:spPr bwMode="gray">
            <a:xfrm>
              <a:off x="2561734" y="2301406"/>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Transportieren</a:t>
              </a:r>
            </a:p>
          </p:txBody>
        </p:sp>
        <p:sp>
          <p:nvSpPr>
            <p:cNvPr id="65" name="Rectangle 65"/>
            <p:cNvSpPr>
              <a:spLocks noChangeArrowheads="1"/>
            </p:cNvSpPr>
            <p:nvPr/>
          </p:nvSpPr>
          <p:spPr bwMode="gray">
            <a:xfrm>
              <a:off x="401456" y="2713375"/>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Prüfen</a:t>
              </a:r>
            </a:p>
          </p:txBody>
        </p:sp>
        <p:sp>
          <p:nvSpPr>
            <p:cNvPr id="66" name="Rectangle 66"/>
            <p:cNvSpPr>
              <a:spLocks noChangeArrowheads="1"/>
            </p:cNvSpPr>
            <p:nvPr/>
          </p:nvSpPr>
          <p:spPr bwMode="gray">
            <a:xfrm>
              <a:off x="1481598" y="2713375"/>
              <a:ext cx="1010454"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rPr>
                <a:t>Planen</a:t>
              </a:r>
            </a:p>
          </p:txBody>
        </p:sp>
        <p:sp>
          <p:nvSpPr>
            <p:cNvPr id="67" name="Rectangle 67"/>
            <p:cNvSpPr>
              <a:spLocks noChangeArrowheads="1"/>
            </p:cNvSpPr>
            <p:nvPr/>
          </p:nvSpPr>
          <p:spPr bwMode="gray">
            <a:xfrm>
              <a:off x="2561734" y="2713375"/>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a:ln>
                    <a:noFill/>
                  </a:ln>
                  <a:solidFill>
                    <a:sysClr val="windowText" lastClr="000000"/>
                  </a:solidFill>
                  <a:effectLst/>
                  <a:uLnTx/>
                  <a:uFillTx/>
                  <a:latin typeface="Calibri" panose="020F0502020204030204" pitchFamily="34" charset="0"/>
                  <a:cs typeface="Calibri" panose="020F0502020204030204" pitchFamily="34" charset="0"/>
                </a:rPr>
                <a:t>Steuern</a:t>
              </a:r>
            </a:p>
          </p:txBody>
        </p:sp>
        <p:sp>
          <p:nvSpPr>
            <p:cNvPr id="68" name="Rectangle 68"/>
            <p:cNvSpPr>
              <a:spLocks noChangeArrowheads="1"/>
            </p:cNvSpPr>
            <p:nvPr/>
          </p:nvSpPr>
          <p:spPr bwMode="gray">
            <a:xfrm>
              <a:off x="401456" y="3125344"/>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Ware </a:t>
              </a:r>
              <a:b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b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vereinnahmen</a:t>
              </a:r>
            </a:p>
          </p:txBody>
        </p:sp>
        <p:sp>
          <p:nvSpPr>
            <p:cNvPr id="69" name="Rectangle 69"/>
            <p:cNvSpPr>
              <a:spLocks noChangeArrowheads="1"/>
            </p:cNvSpPr>
            <p:nvPr/>
          </p:nvSpPr>
          <p:spPr bwMode="gray">
            <a:xfrm>
              <a:off x="1481598" y="3125344"/>
              <a:ext cx="1010454"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Ware </a:t>
              </a:r>
              <a:b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b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versenden</a:t>
              </a:r>
            </a:p>
          </p:txBody>
        </p:sp>
        <p:sp>
          <p:nvSpPr>
            <p:cNvPr id="70" name="Rectangle 70"/>
            <p:cNvSpPr>
              <a:spLocks noChangeArrowheads="1"/>
            </p:cNvSpPr>
            <p:nvPr/>
          </p:nvSpPr>
          <p:spPr bwMode="gray">
            <a:xfrm>
              <a:off x="2561734" y="3125344"/>
              <a:ext cx="1010453" cy="343812"/>
            </a:xfrm>
            <a:prstGeom prst="rect">
              <a:avLst/>
            </a:prstGeom>
            <a:solidFill>
              <a:srgbClr val="F7F7F7"/>
            </a:solidFill>
            <a:ln>
              <a:noFill/>
            </a:ln>
          </p:spPr>
          <p:txBody>
            <a:bodyPr wrap="none" lIns="96012" tIns="48006" rIns="96012" bIns="48006"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26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rPr>
                <a:t>Hilfsprozess</a:t>
              </a:r>
            </a:p>
          </p:txBody>
        </p:sp>
      </p:grpSp>
      <p:sp>
        <p:nvSpPr>
          <p:cNvPr id="71" name="AutoShape 72"/>
          <p:cNvSpPr>
            <a:spLocks noChangeArrowheads="1"/>
          </p:cNvSpPr>
          <p:nvPr/>
        </p:nvSpPr>
        <p:spPr bwMode="gray">
          <a:xfrm rot="20810826">
            <a:off x="5294143" y="4312030"/>
            <a:ext cx="304500" cy="622497"/>
          </a:xfrm>
          <a:prstGeom prst="rightArrow">
            <a:avLst>
              <a:gd name="adj1" fmla="val 50000"/>
              <a:gd name="adj2" fmla="val 57767"/>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72" name="AutoShape 73"/>
          <p:cNvSpPr>
            <a:spLocks noChangeArrowheads="1"/>
          </p:cNvSpPr>
          <p:nvPr/>
        </p:nvSpPr>
        <p:spPr bwMode="gray">
          <a:xfrm rot="1334201">
            <a:off x="5294144" y="2056409"/>
            <a:ext cx="304500" cy="622497"/>
          </a:xfrm>
          <a:prstGeom prst="rightArrow">
            <a:avLst>
              <a:gd name="adj1" fmla="val 50000"/>
              <a:gd name="adj2" fmla="val 61170"/>
            </a:avLst>
          </a:prstGeom>
          <a:solidFill>
            <a:srgbClr val="4C4C4C"/>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78" name="Rechteck 77"/>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1. Fabrik </a:t>
            </a:r>
            <a:r>
              <a:rPr lang="de-DE" sz="2800" kern="0" dirty="0">
                <a:solidFill>
                  <a:prstClr val="white"/>
                </a:solidFill>
                <a:latin typeface="Calibri" panose="020F0502020204030204" pitchFamily="34" charset="0"/>
                <a:cs typeface="Calibri" panose="020F0502020204030204" pitchFamily="34" charset="0"/>
              </a:rPr>
              <a:t>– Was wird darunter verstanden?</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79" name="Abgerundetes Rechteck 78"/>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3458284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85" name="think-cell Folie" r:id="rId5" imgW="592" imgH="591" progId="TCLayout.ActiveDocument.1">
                  <p:embed/>
                </p:oleObj>
              </mc:Choice>
              <mc:Fallback>
                <p:oleObj name="think-cell Folie" r:id="rId5" imgW="592" imgH="591" progId="TCLayout.ActiveDocument.1">
                  <p:embed/>
                  <p:pic>
                    <p:nvPicPr>
                      <p:cNvPr id="4" name="Objekt 3"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6" name="Gruppieren 15"/>
          <p:cNvGrpSpPr>
            <a:grpSpLocks/>
          </p:cNvGrpSpPr>
          <p:nvPr/>
        </p:nvGrpSpPr>
        <p:grpSpPr>
          <a:xfrm>
            <a:off x="1576487" y="1691148"/>
            <a:ext cx="8335863" cy="4572000"/>
            <a:chOff x="601120" y="1506172"/>
            <a:chExt cx="7902334" cy="4259454"/>
          </a:xfrm>
        </p:grpSpPr>
        <p:grpSp>
          <p:nvGrpSpPr>
            <p:cNvPr id="5" name="Gruppieren 4"/>
            <p:cNvGrpSpPr/>
            <p:nvPr/>
          </p:nvGrpSpPr>
          <p:grpSpPr>
            <a:xfrm>
              <a:off x="601120" y="1506172"/>
              <a:ext cx="3435415" cy="1556462"/>
              <a:chOff x="601120" y="1506172"/>
              <a:chExt cx="3435415" cy="1556462"/>
            </a:xfrm>
            <a:effectLst>
              <a:outerShdw blurRad="63500" sx="101000" sy="101000" algn="ctr" rotWithShape="0">
                <a:schemeClr val="bg1">
                  <a:lumMod val="50000"/>
                  <a:alpha val="40000"/>
                </a:schemeClr>
              </a:outerShdw>
            </a:effectLst>
          </p:grpSpPr>
          <p:sp>
            <p:nvSpPr>
              <p:cNvPr id="6" name="Rectangle 56"/>
              <p:cNvSpPr>
                <a:spLocks noChangeArrowheads="1"/>
              </p:cNvSpPr>
              <p:nvPr/>
            </p:nvSpPr>
            <p:spPr bwMode="gray">
              <a:xfrm>
                <a:off x="601120" y="1860501"/>
                <a:ext cx="3435415" cy="1202133"/>
              </a:xfrm>
              <a:prstGeom prst="rect">
                <a:avLst/>
              </a:prstGeom>
              <a:solidFill>
                <a:schemeClr val="lt1"/>
              </a:solidFill>
              <a:ln w="15875">
                <a:noFill/>
              </a:ln>
              <a:extLst>
                <a:ext uri="{91240B29-F687-4F45-9708-019B960494DF}">
                  <a14:hiddenLine xmlns:a14="http://schemas.microsoft.com/office/drawing/2010/main" w="15875">
                    <a:solidFill>
                      <a:srgbClr val="5F5F5F"/>
                    </a:solidFill>
                  </a14:hiddenLine>
                </a:ext>
              </a:extLst>
            </p:spPr>
            <p:txBody>
              <a:bodyPr lIns="105156" tIns="52578" rIns="105156" bIns="52578"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0" i="0" u="none" strike="noStrike" kern="0" cap="none" spc="0" normalizeH="0" baseline="0" noProof="0" dirty="0">
                    <a:ln>
                      <a:noFill/>
                    </a:ln>
                    <a:solidFill>
                      <a:sysClr val="windowText" lastClr="000000"/>
                    </a:solidFill>
                    <a:effectLst/>
                    <a:uLnTx/>
                    <a:uFillTx/>
                  </a:rPr>
                  <a:t>Ort, an dem Wertschöpfung durch arbeitsteilige Produktion industrieller Güter unter Einsatz von Produktionsfaktoren stattfindet. </a:t>
                </a:r>
              </a:p>
            </p:txBody>
          </p:sp>
          <p:sp>
            <p:nvSpPr>
              <p:cNvPr id="7" name="Rechteck 6"/>
              <p:cNvSpPr/>
              <p:nvPr/>
            </p:nvSpPr>
            <p:spPr>
              <a:xfrm>
                <a:off x="601120" y="1506172"/>
                <a:ext cx="3435415" cy="354331"/>
              </a:xfrm>
              <a:prstGeom prst="rect">
                <a:avLst/>
              </a:prstGeom>
              <a:solidFill>
                <a:srgbClr val="4C4C4C"/>
              </a:solidFill>
              <a:ln w="15875" cap="flat" cmpd="sng" algn="ctr">
                <a:noFill/>
                <a:prstDash val="solid"/>
              </a:ln>
              <a:effectLst/>
              <a:extLst>
                <a:ext uri="{91240B29-F687-4F45-9708-019B960494DF}">
                  <a14:hiddenLine xmlns:a14="http://schemas.microsoft.com/office/drawing/2010/main" w="15875" cap="flat" cmpd="sng" algn="ctr">
                    <a:solidFill>
                      <a:srgbClr val="5F5F5F"/>
                    </a:solidFill>
                    <a:prstDash val="solid"/>
                  </a14:hiddenLine>
                </a:ext>
              </a:extLst>
            </p:spPr>
            <p:txBody>
              <a:bodyPr lIns="105156" tIns="52578" rIns="105156" bIns="52578" rtlCol="0"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1" i="0" u="none" strike="noStrike" kern="0" cap="none" spc="0" normalizeH="0" baseline="0" noProof="0">
                    <a:ln>
                      <a:noFill/>
                    </a:ln>
                    <a:solidFill>
                      <a:schemeClr val="lt1"/>
                    </a:solidFill>
                    <a:effectLst/>
                    <a:uLnTx/>
                    <a:uFillTx/>
                    <a:latin typeface="Arial"/>
                    <a:ea typeface="+mn-ea"/>
                    <a:cs typeface="+mn-cs"/>
                  </a:rPr>
                  <a:t>Fabrik</a:t>
                </a:r>
              </a:p>
            </p:txBody>
          </p:sp>
        </p:grpSp>
        <p:grpSp>
          <p:nvGrpSpPr>
            <p:cNvPr id="8" name="Gruppieren 7"/>
            <p:cNvGrpSpPr/>
            <p:nvPr/>
          </p:nvGrpSpPr>
          <p:grpSpPr>
            <a:xfrm>
              <a:off x="601120" y="4105982"/>
              <a:ext cx="7902332" cy="1659644"/>
              <a:chOff x="601120" y="4105982"/>
              <a:chExt cx="7902332" cy="1659644"/>
            </a:xfrm>
            <a:effectLst>
              <a:outerShdw blurRad="63500" sx="101000" sy="101000" algn="ctr" rotWithShape="0">
                <a:schemeClr val="bg1">
                  <a:lumMod val="50000"/>
                  <a:alpha val="40000"/>
                </a:schemeClr>
              </a:outerShdw>
            </a:effectLst>
          </p:grpSpPr>
          <p:sp>
            <p:nvSpPr>
              <p:cNvPr id="9" name="Rectangle 56"/>
              <p:cNvSpPr>
                <a:spLocks noChangeArrowheads="1"/>
              </p:cNvSpPr>
              <p:nvPr/>
            </p:nvSpPr>
            <p:spPr bwMode="gray">
              <a:xfrm>
                <a:off x="601120" y="4460308"/>
                <a:ext cx="7902332" cy="1305318"/>
              </a:xfrm>
              <a:prstGeom prst="rect">
                <a:avLst/>
              </a:prstGeom>
              <a:solidFill>
                <a:schemeClr val="lt1"/>
              </a:solidFill>
              <a:ln w="15875">
                <a:noFill/>
              </a:ln>
              <a:extLst>
                <a:ext uri="{91240B29-F687-4F45-9708-019B960494DF}">
                  <a14:hiddenLine xmlns:a14="http://schemas.microsoft.com/office/drawing/2010/main" w="15875">
                    <a:solidFill>
                      <a:srgbClr val="5F5F5F"/>
                    </a:solidFill>
                  </a14:hiddenLine>
                </a:ext>
              </a:extLst>
            </p:spPr>
            <p:txBody>
              <a:bodyPr lIns="105156" tIns="52578" rIns="105156" bIns="52578"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0" i="0" u="none" strike="noStrike" kern="0" cap="none" spc="0" normalizeH="0" baseline="0" noProof="0" dirty="0">
                    <a:ln>
                      <a:noFill/>
                    </a:ln>
                    <a:solidFill>
                      <a:sysClr val="windowText" lastClr="000000"/>
                    </a:solidFill>
                    <a:effectLst/>
                    <a:uLnTx/>
                    <a:uFillTx/>
                  </a:rPr>
                  <a:t>Systematischer, zielorientierter,</a:t>
                </a:r>
                <a:r>
                  <a:rPr kumimoji="0" lang="de-DE" sz="1610" b="0" i="0" u="none" strike="noStrike" kern="0" cap="none" spc="0" normalizeH="0" noProof="0" dirty="0">
                    <a:ln>
                      <a:noFill/>
                    </a:ln>
                    <a:solidFill>
                      <a:sysClr val="windowText" lastClr="000000"/>
                    </a:solidFill>
                    <a:effectLst/>
                    <a:uLnTx/>
                    <a:uFillTx/>
                  </a:rPr>
                  <a:t> in </a:t>
                </a:r>
                <a:r>
                  <a:rPr kumimoji="0" lang="de-DE" sz="1610" b="0" i="0" u="none" strike="noStrike" kern="0" cap="none" spc="0" normalizeH="0" baseline="0" noProof="0" dirty="0">
                    <a:ln>
                      <a:noFill/>
                    </a:ln>
                    <a:solidFill>
                      <a:sysClr val="windowText" lastClr="000000"/>
                    </a:solidFill>
                    <a:effectLst/>
                    <a:uLnTx/>
                    <a:uFillTx/>
                  </a:rPr>
                  <a:t>aufeinander aufbauende Phasen strukturierter und unter Zuhilfenahme von Methoden und Werkzeugen durchgeführter Prozess zur Planung einer Fabrik von der Zielfestlegung bis zum Hochlauf der Produktion.</a:t>
                </a:r>
              </a:p>
            </p:txBody>
          </p:sp>
          <p:sp>
            <p:nvSpPr>
              <p:cNvPr id="10" name="Rechteck 9"/>
              <p:cNvSpPr/>
              <p:nvPr/>
            </p:nvSpPr>
            <p:spPr>
              <a:xfrm>
                <a:off x="601120" y="4105982"/>
                <a:ext cx="7902332" cy="354331"/>
              </a:xfrm>
              <a:prstGeom prst="rect">
                <a:avLst/>
              </a:prstGeom>
              <a:solidFill>
                <a:srgbClr val="82102D"/>
              </a:solidFill>
              <a:ln w="15875" cap="flat" cmpd="sng" algn="ctr">
                <a:noFill/>
                <a:prstDash val="solid"/>
                <a:round/>
                <a:headEnd type="none" w="med" len="med"/>
                <a:tailEnd type="none" w="med" len="med"/>
              </a:ln>
              <a:effectLst/>
              <a:extLst>
                <a:ext uri="{91240B29-F687-4F45-9708-019B960494DF}">
                  <a14:hiddenLine xmlns:a14="http://schemas.microsoft.com/office/drawing/2010/main" w="15875" cap="flat" cmpd="sng" algn="ctr">
                    <a:solidFill>
                      <a:schemeClr val="accent3"/>
                    </a:solidFill>
                    <a:prstDash val="solid"/>
                    <a:round/>
                    <a:headEnd type="none" w="med" len="med"/>
                    <a:tailEnd type="none" w="med" len="med"/>
                  </a14:hiddenLine>
                </a:ext>
              </a:extLst>
            </p:spPr>
            <p:txBody>
              <a:bodyPr lIns="105156" tIns="52578" rIns="105156" bIns="52578" rtlCol="0"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1" i="0" u="none" strike="noStrike" kern="0" cap="none" spc="0" normalizeH="0" baseline="0" noProof="0">
                    <a:ln>
                      <a:noFill/>
                    </a:ln>
                    <a:solidFill>
                      <a:sysClr val="window" lastClr="FFFFFF"/>
                    </a:solidFill>
                    <a:effectLst/>
                    <a:uLnTx/>
                    <a:uFillTx/>
                    <a:latin typeface="Arial"/>
                    <a:ea typeface="+mn-ea"/>
                    <a:cs typeface="+mn-cs"/>
                  </a:rPr>
                  <a:t>Fabrikplanung</a:t>
                </a:r>
              </a:p>
            </p:txBody>
          </p:sp>
        </p:grpSp>
        <p:grpSp>
          <p:nvGrpSpPr>
            <p:cNvPr id="11" name="Gruppieren 10"/>
            <p:cNvGrpSpPr/>
            <p:nvPr/>
          </p:nvGrpSpPr>
          <p:grpSpPr>
            <a:xfrm>
              <a:off x="5068039" y="1506172"/>
              <a:ext cx="3435415" cy="1556462"/>
              <a:chOff x="5068039" y="1506172"/>
              <a:chExt cx="3435415" cy="1556462"/>
            </a:xfrm>
            <a:effectLst>
              <a:outerShdw blurRad="63500" sx="101000" sy="101000" algn="ctr" rotWithShape="0">
                <a:schemeClr val="bg1">
                  <a:lumMod val="50000"/>
                  <a:alpha val="40000"/>
                </a:schemeClr>
              </a:outerShdw>
            </a:effectLst>
          </p:grpSpPr>
          <p:sp>
            <p:nvSpPr>
              <p:cNvPr id="12" name="Rectangle 56"/>
              <p:cNvSpPr>
                <a:spLocks noChangeArrowheads="1"/>
              </p:cNvSpPr>
              <p:nvPr/>
            </p:nvSpPr>
            <p:spPr bwMode="gray">
              <a:xfrm>
                <a:off x="5068039" y="1860501"/>
                <a:ext cx="3435415" cy="1202133"/>
              </a:xfrm>
              <a:prstGeom prst="rect">
                <a:avLst/>
              </a:prstGeom>
              <a:solidFill>
                <a:schemeClr val="lt1"/>
              </a:solidFill>
              <a:ln w="15875">
                <a:noFill/>
              </a:ln>
              <a:extLst>
                <a:ext uri="{91240B29-F687-4F45-9708-019B960494DF}">
                  <a14:hiddenLine xmlns:a14="http://schemas.microsoft.com/office/drawing/2010/main" w="15875">
                    <a:solidFill>
                      <a:srgbClr val="5F5F5F"/>
                    </a:solidFill>
                  </a14:hiddenLine>
                </a:ext>
              </a:extLst>
            </p:spPr>
            <p:txBody>
              <a:bodyPr lIns="105156" tIns="52578" rIns="105156" bIns="52578"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0" i="0" u="none" strike="noStrike" kern="0" cap="none" spc="0" normalizeH="0" baseline="0" noProof="0" dirty="0">
                    <a:ln>
                      <a:noFill/>
                    </a:ln>
                    <a:solidFill>
                      <a:sysClr val="windowText" lastClr="000000"/>
                    </a:solidFill>
                    <a:effectLst/>
                    <a:uLnTx/>
                    <a:uFillTx/>
                  </a:rPr>
                  <a:t>Gedankliche Vorwegnahme eines angestrebten Ergebnisses einschließlich der zur Erreichung erforderlich erachteten Handlungsabfolge. </a:t>
                </a:r>
              </a:p>
            </p:txBody>
          </p:sp>
          <p:sp>
            <p:nvSpPr>
              <p:cNvPr id="13" name="Rechteck 12"/>
              <p:cNvSpPr/>
              <p:nvPr/>
            </p:nvSpPr>
            <p:spPr>
              <a:xfrm>
                <a:off x="5068040" y="1506172"/>
                <a:ext cx="3406093" cy="354331"/>
              </a:xfrm>
              <a:prstGeom prst="rect">
                <a:avLst/>
              </a:prstGeom>
              <a:solidFill>
                <a:srgbClr val="4C4C4C"/>
              </a:solidFill>
              <a:ln w="15875" cap="flat" cmpd="sng" algn="ctr">
                <a:noFill/>
                <a:prstDash val="solid"/>
              </a:ln>
              <a:effectLst/>
              <a:extLst>
                <a:ext uri="{91240B29-F687-4F45-9708-019B960494DF}">
                  <a14:hiddenLine xmlns:a14="http://schemas.microsoft.com/office/drawing/2010/main" w="15875" cap="flat" cmpd="sng" algn="ctr">
                    <a:solidFill>
                      <a:srgbClr val="5F5F5F"/>
                    </a:solidFill>
                    <a:prstDash val="solid"/>
                  </a14:hiddenLine>
                </a:ext>
              </a:extLst>
            </p:spPr>
            <p:txBody>
              <a:bodyPr lIns="105156" tIns="52578" rIns="105156" bIns="52578" rtlCol="0" anchor="ctr"/>
              <a:lstStyle/>
              <a:p>
                <a:pPr marR="0" lvl="0" algn="ctr" defTabSz="914400" eaLnBrk="1" fontAlgn="auto" latinLnBrk="0" hangingPunct="1">
                  <a:lnSpc>
                    <a:spcPct val="100000"/>
                  </a:lnSpc>
                  <a:spcBef>
                    <a:spcPts val="0"/>
                  </a:spcBef>
                  <a:spcAft>
                    <a:spcPts val="0"/>
                  </a:spcAft>
                  <a:buClrTx/>
                  <a:buSzTx/>
                  <a:buFontTx/>
                  <a:buNone/>
                  <a:tabLst/>
                  <a:defRPr/>
                </a:pPr>
                <a:r>
                  <a:rPr kumimoji="0" lang="de-DE" sz="1610" b="1" i="0" u="none" strike="noStrike" kern="0" cap="none" spc="0" normalizeH="0" baseline="0" noProof="0">
                    <a:ln>
                      <a:noFill/>
                    </a:ln>
                    <a:solidFill>
                      <a:schemeClr val="lt1"/>
                    </a:solidFill>
                    <a:effectLst/>
                    <a:uLnTx/>
                    <a:uFillTx/>
                    <a:latin typeface="Arial"/>
                    <a:ea typeface="+mn-ea"/>
                    <a:cs typeface="+mn-cs"/>
                  </a:rPr>
                  <a:t>Planung</a:t>
                </a:r>
              </a:p>
            </p:txBody>
          </p:sp>
        </p:grpSp>
        <p:sp>
          <p:nvSpPr>
            <p:cNvPr id="14" name="Kreuz 13"/>
            <p:cNvSpPr/>
            <p:nvPr/>
          </p:nvSpPr>
          <p:spPr>
            <a:xfrm>
              <a:off x="4371787" y="2261882"/>
              <a:ext cx="361001" cy="343505"/>
            </a:xfrm>
            <a:prstGeom prst="plus">
              <a:avLst>
                <a:gd name="adj" fmla="val 41461"/>
              </a:avLst>
            </a:prstGeom>
            <a:solidFill>
              <a:srgbClr val="4C4C4C"/>
            </a:solidFill>
            <a:ln w="25400" cap="flat" cmpd="sng" algn="ctr">
              <a:noFill/>
              <a:prstDash val="solid"/>
            </a:ln>
            <a:effectLst/>
          </p:spPr>
          <p:txBody>
            <a:bodyPr lIns="105156" tIns="52578" rIns="105156" bIns="5257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effectLst/>
                <a:uLnTx/>
                <a:uFillTx/>
                <a:latin typeface="Arial"/>
                <a:ea typeface="+mn-ea"/>
                <a:cs typeface="+mn-cs"/>
              </a:endParaRPr>
            </a:p>
          </p:txBody>
        </p:sp>
        <p:sp>
          <p:nvSpPr>
            <p:cNvPr id="15" name="Gleichschenkliges Dreieck 14"/>
            <p:cNvSpPr/>
            <p:nvPr/>
          </p:nvSpPr>
          <p:spPr>
            <a:xfrm rot="10800000">
              <a:off x="3143612" y="3523311"/>
              <a:ext cx="2817353" cy="263721"/>
            </a:xfrm>
            <a:prstGeom prst="triangle">
              <a:avLst/>
            </a:prstGeom>
            <a:solidFill>
              <a:srgbClr val="4C4C4C"/>
            </a:solidFill>
            <a:ln w="25400" cap="flat" cmpd="sng" algn="ctr">
              <a:noFill/>
              <a:prstDash val="solid"/>
            </a:ln>
            <a:effectLst/>
          </p:spPr>
          <p:txBody>
            <a:bodyPr lIns="105156" tIns="52578" rIns="105156" bIns="5257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 lastClr="FFFFFF"/>
                </a:solidFill>
                <a:effectLst/>
                <a:uLnTx/>
                <a:uFillTx/>
                <a:latin typeface="Arial"/>
                <a:ea typeface="+mn-ea"/>
                <a:cs typeface="+mn-cs"/>
              </a:endParaRPr>
            </a:p>
          </p:txBody>
        </p:sp>
      </p:grpSp>
      <p:sp>
        <p:nvSpPr>
          <p:cNvPr id="17" name="Textplatzhalter 4"/>
          <p:cNvSpPr txBox="1">
            <a:spLocks/>
          </p:cNvSpPr>
          <p:nvPr/>
        </p:nvSpPr>
        <p:spPr>
          <a:xfrm>
            <a:off x="263625" y="6418126"/>
            <a:ext cx="3240087" cy="215900"/>
          </a:xfrm>
          <a:prstGeom prst="rect">
            <a:avLst/>
          </a:prstGeom>
        </p:spPr>
        <p:txBody>
          <a:bodyPr vert="horz" lIns="87243" tIns="43621" rIns="87243" bIns="43621" rtlCol="0">
            <a:noAutofit/>
          </a:bodyPr>
          <a:lstStyle>
            <a:lvl1pPr marL="0" indent="0" algn="l" defTabSz="913325" rtl="0" eaLnBrk="1" fontAlgn="base" hangingPunct="1">
              <a:spcBef>
                <a:spcPct val="20000"/>
              </a:spcBef>
              <a:spcAft>
                <a:spcPct val="0"/>
              </a:spcAft>
              <a:buClr>
                <a:schemeClr val="tx1"/>
              </a:buClr>
              <a:buFont typeface="Arial" panose="020B0604020202020204" pitchFamily="34" charset="0"/>
              <a:buNone/>
              <a:defRPr sz="1000" kern="1200">
                <a:solidFill>
                  <a:schemeClr val="tx1"/>
                </a:solidFill>
                <a:latin typeface="Arial" pitchFamily="34" charset="0"/>
                <a:ea typeface="+mn-ea"/>
                <a:cs typeface="Arial" pitchFamily="34" charset="0"/>
              </a:defRPr>
            </a:lvl1pPr>
            <a:lvl2pPr marL="457420" indent="0" algn="l" defTabSz="913325" rtl="0" eaLnBrk="1" fontAlgn="base" hangingPunct="1">
              <a:spcBef>
                <a:spcPct val="20000"/>
              </a:spcBef>
              <a:spcAft>
                <a:spcPct val="0"/>
              </a:spcAft>
              <a:buClr>
                <a:schemeClr val="tx1"/>
              </a:buClr>
              <a:buFont typeface="Arial" charset="0"/>
              <a:buNone/>
              <a:defRPr sz="1000" kern="1200">
                <a:solidFill>
                  <a:schemeClr val="tx1"/>
                </a:solidFill>
                <a:latin typeface="Arial" pitchFamily="34" charset="0"/>
                <a:ea typeface="+mn-ea"/>
                <a:cs typeface="Arial" pitchFamily="34" charset="0"/>
              </a:defRPr>
            </a:lvl2pPr>
            <a:lvl3pPr marL="914839" indent="0" algn="l" defTabSz="913325" rtl="0" eaLnBrk="1" fontAlgn="base" hangingPunct="1">
              <a:spcBef>
                <a:spcPct val="20000"/>
              </a:spcBef>
              <a:spcAft>
                <a:spcPct val="0"/>
              </a:spcAft>
              <a:buClr>
                <a:schemeClr val="tx1"/>
              </a:buClr>
              <a:buFont typeface="Arial" charset="0"/>
              <a:buNone/>
              <a:defRPr sz="1000" kern="1200">
                <a:solidFill>
                  <a:schemeClr val="tx1"/>
                </a:solidFill>
                <a:latin typeface="Arial" pitchFamily="34" charset="0"/>
                <a:ea typeface="+mn-ea"/>
                <a:cs typeface="Arial" pitchFamily="34" charset="0"/>
              </a:defRPr>
            </a:lvl3pPr>
            <a:lvl4pPr marL="1372258" indent="0" algn="l" defTabSz="913325" rtl="0" eaLnBrk="1" fontAlgn="base" hangingPunct="1">
              <a:spcBef>
                <a:spcPct val="20000"/>
              </a:spcBef>
              <a:spcAft>
                <a:spcPct val="0"/>
              </a:spcAft>
              <a:buClr>
                <a:schemeClr val="tx1"/>
              </a:buClr>
              <a:buFont typeface="Arial" charset="0"/>
              <a:buNone/>
              <a:defRPr sz="1000" kern="1200">
                <a:solidFill>
                  <a:schemeClr val="tx1"/>
                </a:solidFill>
                <a:latin typeface="Arial" pitchFamily="34" charset="0"/>
                <a:ea typeface="+mn-ea"/>
                <a:cs typeface="Arial" pitchFamily="34" charset="0"/>
              </a:defRPr>
            </a:lvl4pPr>
            <a:lvl5pPr marL="1829678" indent="0" algn="l" defTabSz="913325" rtl="0" eaLnBrk="1" fontAlgn="base" hangingPunct="1">
              <a:spcBef>
                <a:spcPct val="20000"/>
              </a:spcBef>
              <a:spcAft>
                <a:spcPct val="0"/>
              </a:spcAft>
              <a:buClr>
                <a:schemeClr val="tx1"/>
              </a:buClr>
              <a:buFont typeface="Arial" charset="0"/>
              <a:buNone/>
              <a:defRPr sz="1000" kern="1200">
                <a:solidFill>
                  <a:schemeClr val="tx1"/>
                </a:solidFill>
                <a:latin typeface="Arial" pitchFamily="34" charset="0"/>
                <a:ea typeface="+mn-ea"/>
                <a:cs typeface="Arial" pitchFamily="34" charset="0"/>
              </a:defRPr>
            </a:lvl5pPr>
            <a:lvl6pPr marL="2514821" indent="-228620" algn="l" defTabSz="91448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61" indent="-228620" algn="l" defTabSz="91448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301" indent="-228620" algn="l" defTabSz="91448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541" indent="-228620" algn="l" defTabSz="91448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3325" rtl="0" eaLnBrk="1" fontAlgn="base" latinLnBrk="0" hangingPunct="1">
              <a:lnSpc>
                <a:spcPct val="100000"/>
              </a:lnSpc>
              <a:spcBef>
                <a:spcPct val="20000"/>
              </a:spcBef>
              <a:spcAft>
                <a:spcPct val="0"/>
              </a:spcAft>
              <a:buClr>
                <a:sysClr val="windowText" lastClr="000000"/>
              </a:buClr>
              <a:buSzTx/>
              <a:buFont typeface="Arial" panose="020B0604020202020204" pitchFamily="34" charset="0"/>
              <a:buNone/>
              <a:tabLst/>
              <a:defRPr/>
            </a:pPr>
            <a:r>
              <a:rPr kumimoji="0" lang="de-DE" sz="1000" b="0" i="0" u="none" strike="noStrike" kern="1200" cap="none" spc="0" normalizeH="0" baseline="0" noProof="0">
                <a:ln>
                  <a:noFill/>
                </a:ln>
                <a:solidFill>
                  <a:sysClr val="windowText" lastClr="000000"/>
                </a:solidFill>
                <a:effectLst/>
                <a:uLnTx/>
                <a:uFillTx/>
                <a:latin typeface="Arial" pitchFamily="34" charset="0"/>
                <a:ea typeface="+mn-ea"/>
                <a:cs typeface="Arial" pitchFamily="34" charset="0"/>
              </a:rPr>
              <a:t>16.806 | C. Reinema</a:t>
            </a:r>
          </a:p>
          <a:p>
            <a:pPr marL="0" marR="0" lvl="0" indent="0" algn="l" defTabSz="913325" rtl="0" eaLnBrk="1" fontAlgn="base" latinLnBrk="0" hangingPunct="1">
              <a:lnSpc>
                <a:spcPct val="100000"/>
              </a:lnSpc>
              <a:spcBef>
                <a:spcPct val="20000"/>
              </a:spcBef>
              <a:spcAft>
                <a:spcPct val="0"/>
              </a:spcAft>
              <a:buClr>
                <a:sysClr val="windowText" lastClr="000000"/>
              </a:buClr>
              <a:buSzTx/>
              <a:buFont typeface="Arial" panose="020B0604020202020204" pitchFamily="34" charset="0"/>
              <a:buNone/>
              <a:tabLst/>
              <a:defRPr/>
            </a:pPr>
            <a:endParaRPr kumimoji="0" lang="de-DE" sz="10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8" name="Abgerundetes Rechteck 17"/>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
        <p:nvSpPr>
          <p:cNvPr id="20" name="Rechteck 19"/>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lvl="0">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2. </a:t>
            </a:r>
            <a:r>
              <a:rPr lang="de-DE" sz="2800" dirty="0" smtClean="0">
                <a:solidFill>
                  <a:schemeClr val="bg1"/>
                </a:solidFill>
                <a:latin typeface="Calibri" panose="020F0502020204030204" pitchFamily="34" charset="0"/>
                <a:cs typeface="Calibri" panose="020F0502020204030204" pitchFamily="34" charset="0"/>
              </a:rPr>
              <a:t>Fabrikplanung </a:t>
            </a:r>
            <a:r>
              <a:rPr lang="de-DE" sz="2800" dirty="0">
                <a:solidFill>
                  <a:schemeClr val="bg1"/>
                </a:solidFill>
                <a:latin typeface="Calibri" panose="020F0502020204030204" pitchFamily="34" charset="0"/>
                <a:cs typeface="Calibri" panose="020F0502020204030204" pitchFamily="34" charset="0"/>
              </a:rPr>
              <a:t>-  Begriffsdefinition</a:t>
            </a:r>
            <a:endParaRPr kumimoji="0" lang="de-DE" sz="28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40114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13" name="think-cell Folie" r:id="rId5" imgW="592" imgH="591" progId="TCLayout.ActiveDocument.1">
                  <p:embed/>
                </p:oleObj>
              </mc:Choice>
              <mc:Fallback>
                <p:oleObj name="think-cell Folie" r:id="rId5" imgW="592" imgH="591"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78" name="Gruppieren 177"/>
          <p:cNvGrpSpPr>
            <a:grpSpLocks/>
          </p:cNvGrpSpPr>
          <p:nvPr/>
        </p:nvGrpSpPr>
        <p:grpSpPr>
          <a:xfrm>
            <a:off x="2316163" y="1651819"/>
            <a:ext cx="7496431" cy="4630994"/>
            <a:chOff x="847104" y="1316925"/>
            <a:chExt cx="7707261" cy="4646463"/>
          </a:xfrm>
        </p:grpSpPr>
        <p:sp>
          <p:nvSpPr>
            <p:cNvPr id="7" name="Textplatzhalter 3"/>
            <p:cNvSpPr txBox="1">
              <a:spLocks/>
            </p:cNvSpPr>
            <p:nvPr/>
          </p:nvSpPr>
          <p:spPr>
            <a:xfrm>
              <a:off x="6630817" y="5534998"/>
              <a:ext cx="1923548" cy="215053"/>
            </a:xfrm>
            <a:prstGeom prst="rect">
              <a:avLst/>
            </a:prstGeom>
          </p:spPr>
          <p:txBody>
            <a:bodyPr lIns="100584" tIns="50292" rIns="100584" bIns="50292"/>
            <a:lstStyle>
              <a:lvl1pPr marL="342900" indent="-342900" algn="l" rtl="0" eaLnBrk="0" fontAlgn="base" hangingPunct="0">
                <a:spcBef>
                  <a:spcPts val="24"/>
                </a:spcBef>
                <a:spcAft>
                  <a:spcPct val="0"/>
                </a:spcAft>
                <a:buFont typeface="Arial" panose="020B0604020202020204" pitchFamily="34" charset="0"/>
                <a:buChar char="•"/>
                <a:defRPr sz="1800" b="0">
                  <a:solidFill>
                    <a:schemeClr val="tx1"/>
                  </a:solidFill>
                  <a:latin typeface="+mn-lt"/>
                  <a:ea typeface="+mn-ea"/>
                  <a:cs typeface="+mn-cs"/>
                </a:defRPr>
              </a:lvl1pPr>
              <a:lvl2pPr marL="741600" indent="-285750"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defRPr>
              </a:lvl2pPr>
              <a:lvl3pPr marL="1141200" indent="-226800"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defRPr>
              </a:lvl3pPr>
              <a:lvl4pPr marL="1598400" indent="-22680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n-ea"/>
                </a:defRPr>
              </a:lvl4pPr>
              <a:lvl5pPr marL="2055600" indent="-22680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n-ea"/>
                </a:defRPr>
              </a:lvl5pPr>
              <a:lvl6pPr marL="2800350" indent="-228600" algn="l" rtl="0" fontAlgn="base">
                <a:spcBef>
                  <a:spcPct val="20000"/>
                </a:spcBef>
                <a:spcAft>
                  <a:spcPct val="0"/>
                </a:spcAft>
                <a:buChar char="»"/>
                <a:defRPr sz="2000">
                  <a:solidFill>
                    <a:schemeClr val="tx1"/>
                  </a:solidFill>
                  <a:latin typeface="+mn-lt"/>
                  <a:ea typeface="+mn-ea"/>
                </a:defRPr>
              </a:lvl6pPr>
              <a:lvl7pPr marL="3257550" indent="-228600" algn="l" rtl="0" fontAlgn="base">
                <a:spcBef>
                  <a:spcPct val="20000"/>
                </a:spcBef>
                <a:spcAft>
                  <a:spcPct val="0"/>
                </a:spcAft>
                <a:buChar char="»"/>
                <a:defRPr sz="2000">
                  <a:solidFill>
                    <a:schemeClr val="tx1"/>
                  </a:solidFill>
                  <a:latin typeface="+mn-lt"/>
                  <a:ea typeface="+mn-ea"/>
                </a:defRPr>
              </a:lvl7pPr>
              <a:lvl8pPr marL="3714750" indent="-228600" algn="l" rtl="0" fontAlgn="base">
                <a:spcBef>
                  <a:spcPct val="20000"/>
                </a:spcBef>
                <a:spcAft>
                  <a:spcPct val="0"/>
                </a:spcAft>
                <a:buChar char="»"/>
                <a:defRPr sz="2000">
                  <a:solidFill>
                    <a:schemeClr val="tx1"/>
                  </a:solidFill>
                  <a:latin typeface="+mn-lt"/>
                  <a:ea typeface="+mn-ea"/>
                </a:defRPr>
              </a:lvl8pPr>
              <a:lvl9pPr marL="4171950" indent="-228600" algn="l" rtl="0" fontAlgn="base">
                <a:spcBef>
                  <a:spcPct val="20000"/>
                </a:spcBef>
                <a:spcAft>
                  <a:spcPct val="0"/>
                </a:spcAft>
                <a:buChar char="»"/>
                <a:defRPr sz="2000">
                  <a:solidFill>
                    <a:schemeClr val="tx1"/>
                  </a:solidFill>
                  <a:latin typeface="+mn-lt"/>
                  <a:ea typeface="+mn-ea"/>
                </a:defRPr>
              </a:lvl9pPr>
            </a:lstStyle>
            <a:p>
              <a:pPr marL="0" indent="0">
                <a:buNone/>
              </a:pPr>
              <a:r>
                <a:rPr lang="de-DE" sz="1050" kern="0" dirty="0">
                  <a:solidFill>
                    <a:schemeClr val="dk1"/>
                  </a:solidFill>
                </a:rPr>
                <a:t>[Her03] </a:t>
              </a:r>
              <a:endParaRPr lang="de-DE" sz="1050" kern="0" dirty="0"/>
            </a:p>
          </p:txBody>
        </p:sp>
        <p:sp>
          <p:nvSpPr>
            <p:cNvPr id="8" name="Oval 10"/>
            <p:cNvSpPr>
              <a:spLocks noChangeArrowheads="1"/>
            </p:cNvSpPr>
            <p:nvPr/>
          </p:nvSpPr>
          <p:spPr bwMode="auto">
            <a:xfrm>
              <a:off x="1746710" y="1812625"/>
              <a:ext cx="1820937" cy="96328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 name="Freeform 5"/>
            <p:cNvSpPr>
              <a:spLocks noEditPoints="1"/>
            </p:cNvSpPr>
            <p:nvPr/>
          </p:nvSpPr>
          <p:spPr bwMode="auto">
            <a:xfrm>
              <a:off x="1686725" y="1797833"/>
              <a:ext cx="5682474" cy="3753159"/>
            </a:xfrm>
            <a:custGeom>
              <a:avLst/>
              <a:gdLst>
                <a:gd name="T0" fmla="*/ 261 w 521"/>
                <a:gd name="T1" fmla="*/ 0 h 343"/>
                <a:gd name="T2" fmla="*/ 261 w 521"/>
                <a:gd name="T3" fmla="*/ 9 h 343"/>
                <a:gd name="T4" fmla="*/ 261 w 521"/>
                <a:gd name="T5" fmla="*/ 0 h 343"/>
                <a:gd name="T6" fmla="*/ 439 w 521"/>
                <a:gd name="T7" fmla="*/ 57 h 343"/>
                <a:gd name="T8" fmla="*/ 261 w 521"/>
                <a:gd name="T9" fmla="*/ 0 h 343"/>
                <a:gd name="T10" fmla="*/ 521 w 521"/>
                <a:gd name="T11" fmla="*/ 172 h 343"/>
                <a:gd name="T12" fmla="*/ 439 w 521"/>
                <a:gd name="T13" fmla="*/ 57 h 343"/>
                <a:gd name="T14" fmla="*/ 521 w 521"/>
                <a:gd name="T15" fmla="*/ 172 h 343"/>
                <a:gd name="T16" fmla="*/ 512 w 521"/>
                <a:gd name="T17" fmla="*/ 172 h 343"/>
                <a:gd name="T18" fmla="*/ 521 w 521"/>
                <a:gd name="T19" fmla="*/ 172 h 343"/>
                <a:gd name="T20" fmla="*/ 521 w 521"/>
                <a:gd name="T21" fmla="*/ 172 h 343"/>
                <a:gd name="T22" fmla="*/ 512 w 521"/>
                <a:gd name="T23" fmla="*/ 172 h 343"/>
                <a:gd name="T24" fmla="*/ 521 w 521"/>
                <a:gd name="T25" fmla="*/ 172 h 343"/>
                <a:gd name="T26" fmla="*/ 439 w 521"/>
                <a:gd name="T27" fmla="*/ 286 h 343"/>
                <a:gd name="T28" fmla="*/ 521 w 521"/>
                <a:gd name="T29" fmla="*/ 172 h 343"/>
                <a:gd name="T30" fmla="*/ 261 w 521"/>
                <a:gd name="T31" fmla="*/ 343 h 343"/>
                <a:gd name="T32" fmla="*/ 439 w 521"/>
                <a:gd name="T33" fmla="*/ 286 h 343"/>
                <a:gd name="T34" fmla="*/ 261 w 521"/>
                <a:gd name="T35" fmla="*/ 343 h 343"/>
                <a:gd name="T36" fmla="*/ 261 w 521"/>
                <a:gd name="T37" fmla="*/ 334 h 343"/>
                <a:gd name="T38" fmla="*/ 261 w 521"/>
                <a:gd name="T39" fmla="*/ 343 h 343"/>
                <a:gd name="T40" fmla="*/ 261 w 521"/>
                <a:gd name="T41" fmla="*/ 343 h 343"/>
                <a:gd name="T42" fmla="*/ 261 w 521"/>
                <a:gd name="T43" fmla="*/ 334 h 343"/>
                <a:gd name="T44" fmla="*/ 261 w 521"/>
                <a:gd name="T45" fmla="*/ 343 h 343"/>
                <a:gd name="T46" fmla="*/ 82 w 521"/>
                <a:gd name="T47" fmla="*/ 286 h 343"/>
                <a:gd name="T48" fmla="*/ 261 w 521"/>
                <a:gd name="T49" fmla="*/ 343 h 343"/>
                <a:gd name="T50" fmla="*/ 0 w 521"/>
                <a:gd name="T51" fmla="*/ 172 h 343"/>
                <a:gd name="T52" fmla="*/ 82 w 521"/>
                <a:gd name="T53" fmla="*/ 286 h 343"/>
                <a:gd name="T54" fmla="*/ 0 w 521"/>
                <a:gd name="T55" fmla="*/ 172 h 343"/>
                <a:gd name="T56" fmla="*/ 9 w 521"/>
                <a:gd name="T57" fmla="*/ 172 h 343"/>
                <a:gd name="T58" fmla="*/ 0 w 521"/>
                <a:gd name="T59" fmla="*/ 172 h 343"/>
                <a:gd name="T60" fmla="*/ 0 w 521"/>
                <a:gd name="T61" fmla="*/ 172 h 343"/>
                <a:gd name="T62" fmla="*/ 9 w 521"/>
                <a:gd name="T63" fmla="*/ 172 h 343"/>
                <a:gd name="T64" fmla="*/ 0 w 521"/>
                <a:gd name="T65" fmla="*/ 172 h 343"/>
                <a:gd name="T66" fmla="*/ 82 w 521"/>
                <a:gd name="T67" fmla="*/ 57 h 343"/>
                <a:gd name="T68" fmla="*/ 0 w 521"/>
                <a:gd name="T69" fmla="*/ 172 h 343"/>
                <a:gd name="T70" fmla="*/ 261 w 521"/>
                <a:gd name="T71" fmla="*/ 0 h 343"/>
                <a:gd name="T72" fmla="*/ 82 w 521"/>
                <a:gd name="T73" fmla="*/ 57 h 343"/>
                <a:gd name="T74" fmla="*/ 261 w 521"/>
                <a:gd name="T75" fmla="*/ 0 h 343"/>
                <a:gd name="T76" fmla="*/ 261 w 521"/>
                <a:gd name="T77" fmla="*/ 9 h 343"/>
                <a:gd name="T78" fmla="*/ 261 w 521"/>
                <a:gd name="T7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1" h="343">
                  <a:moveTo>
                    <a:pt x="261" y="0"/>
                  </a:moveTo>
                  <a:lnTo>
                    <a:pt x="261" y="0"/>
                  </a:lnTo>
                  <a:lnTo>
                    <a:pt x="261" y="9"/>
                  </a:lnTo>
                  <a:lnTo>
                    <a:pt x="261" y="9"/>
                  </a:lnTo>
                  <a:lnTo>
                    <a:pt x="261" y="0"/>
                  </a:lnTo>
                  <a:close/>
                  <a:moveTo>
                    <a:pt x="261" y="0"/>
                  </a:moveTo>
                  <a:cubicBezTo>
                    <a:pt x="332" y="0"/>
                    <a:pt x="397" y="19"/>
                    <a:pt x="444" y="50"/>
                  </a:cubicBezTo>
                  <a:lnTo>
                    <a:pt x="439" y="57"/>
                  </a:lnTo>
                  <a:cubicBezTo>
                    <a:pt x="393" y="27"/>
                    <a:pt x="330" y="9"/>
                    <a:pt x="261" y="9"/>
                  </a:cubicBezTo>
                  <a:lnTo>
                    <a:pt x="261" y="0"/>
                  </a:lnTo>
                  <a:close/>
                  <a:moveTo>
                    <a:pt x="444" y="50"/>
                  </a:moveTo>
                  <a:cubicBezTo>
                    <a:pt x="491" y="81"/>
                    <a:pt x="521" y="124"/>
                    <a:pt x="521" y="172"/>
                  </a:cubicBezTo>
                  <a:lnTo>
                    <a:pt x="512" y="172"/>
                  </a:lnTo>
                  <a:cubicBezTo>
                    <a:pt x="512" y="127"/>
                    <a:pt x="484" y="87"/>
                    <a:pt x="439" y="57"/>
                  </a:cubicBezTo>
                  <a:lnTo>
                    <a:pt x="444" y="50"/>
                  </a:lnTo>
                  <a:close/>
                  <a:moveTo>
                    <a:pt x="521" y="172"/>
                  </a:moveTo>
                  <a:lnTo>
                    <a:pt x="521" y="172"/>
                  </a:lnTo>
                  <a:lnTo>
                    <a:pt x="512" y="172"/>
                  </a:lnTo>
                  <a:lnTo>
                    <a:pt x="512" y="172"/>
                  </a:lnTo>
                  <a:lnTo>
                    <a:pt x="521" y="172"/>
                  </a:lnTo>
                  <a:close/>
                  <a:moveTo>
                    <a:pt x="521" y="172"/>
                  </a:moveTo>
                  <a:lnTo>
                    <a:pt x="521" y="172"/>
                  </a:lnTo>
                  <a:lnTo>
                    <a:pt x="512" y="172"/>
                  </a:lnTo>
                  <a:lnTo>
                    <a:pt x="512" y="172"/>
                  </a:lnTo>
                  <a:lnTo>
                    <a:pt x="521" y="172"/>
                  </a:lnTo>
                  <a:close/>
                  <a:moveTo>
                    <a:pt x="521" y="172"/>
                  </a:moveTo>
                  <a:cubicBezTo>
                    <a:pt x="521" y="219"/>
                    <a:pt x="491" y="262"/>
                    <a:pt x="444" y="293"/>
                  </a:cubicBezTo>
                  <a:lnTo>
                    <a:pt x="439" y="286"/>
                  </a:lnTo>
                  <a:cubicBezTo>
                    <a:pt x="484" y="257"/>
                    <a:pt x="512" y="216"/>
                    <a:pt x="512" y="172"/>
                  </a:cubicBezTo>
                  <a:lnTo>
                    <a:pt x="521" y="172"/>
                  </a:lnTo>
                  <a:close/>
                  <a:moveTo>
                    <a:pt x="444" y="293"/>
                  </a:moveTo>
                  <a:cubicBezTo>
                    <a:pt x="397" y="324"/>
                    <a:pt x="332" y="343"/>
                    <a:pt x="261" y="343"/>
                  </a:cubicBezTo>
                  <a:lnTo>
                    <a:pt x="261" y="334"/>
                  </a:lnTo>
                  <a:cubicBezTo>
                    <a:pt x="330" y="334"/>
                    <a:pt x="393" y="316"/>
                    <a:pt x="439" y="286"/>
                  </a:cubicBezTo>
                  <a:lnTo>
                    <a:pt x="444" y="293"/>
                  </a:lnTo>
                  <a:close/>
                  <a:moveTo>
                    <a:pt x="261" y="343"/>
                  </a:moveTo>
                  <a:lnTo>
                    <a:pt x="261" y="343"/>
                  </a:lnTo>
                  <a:lnTo>
                    <a:pt x="261" y="334"/>
                  </a:lnTo>
                  <a:lnTo>
                    <a:pt x="261" y="334"/>
                  </a:lnTo>
                  <a:lnTo>
                    <a:pt x="261" y="343"/>
                  </a:lnTo>
                  <a:close/>
                  <a:moveTo>
                    <a:pt x="261" y="343"/>
                  </a:moveTo>
                  <a:lnTo>
                    <a:pt x="261" y="343"/>
                  </a:lnTo>
                  <a:lnTo>
                    <a:pt x="261" y="334"/>
                  </a:lnTo>
                  <a:lnTo>
                    <a:pt x="261" y="334"/>
                  </a:lnTo>
                  <a:lnTo>
                    <a:pt x="261" y="343"/>
                  </a:lnTo>
                  <a:close/>
                  <a:moveTo>
                    <a:pt x="261" y="343"/>
                  </a:moveTo>
                  <a:cubicBezTo>
                    <a:pt x="189" y="343"/>
                    <a:pt x="124" y="324"/>
                    <a:pt x="77" y="293"/>
                  </a:cubicBezTo>
                  <a:lnTo>
                    <a:pt x="82" y="286"/>
                  </a:lnTo>
                  <a:cubicBezTo>
                    <a:pt x="128" y="316"/>
                    <a:pt x="191" y="334"/>
                    <a:pt x="261" y="334"/>
                  </a:cubicBezTo>
                  <a:lnTo>
                    <a:pt x="261" y="343"/>
                  </a:lnTo>
                  <a:close/>
                  <a:moveTo>
                    <a:pt x="77" y="293"/>
                  </a:moveTo>
                  <a:cubicBezTo>
                    <a:pt x="30" y="262"/>
                    <a:pt x="0" y="219"/>
                    <a:pt x="0" y="172"/>
                  </a:cubicBezTo>
                  <a:lnTo>
                    <a:pt x="9" y="172"/>
                  </a:lnTo>
                  <a:cubicBezTo>
                    <a:pt x="9" y="216"/>
                    <a:pt x="37" y="257"/>
                    <a:pt x="82" y="286"/>
                  </a:cubicBezTo>
                  <a:lnTo>
                    <a:pt x="77" y="293"/>
                  </a:lnTo>
                  <a:close/>
                  <a:moveTo>
                    <a:pt x="0" y="172"/>
                  </a:moveTo>
                  <a:lnTo>
                    <a:pt x="0" y="172"/>
                  </a:lnTo>
                  <a:lnTo>
                    <a:pt x="9" y="172"/>
                  </a:lnTo>
                  <a:lnTo>
                    <a:pt x="9" y="172"/>
                  </a:lnTo>
                  <a:lnTo>
                    <a:pt x="0" y="172"/>
                  </a:lnTo>
                  <a:close/>
                  <a:moveTo>
                    <a:pt x="0" y="172"/>
                  </a:moveTo>
                  <a:lnTo>
                    <a:pt x="0" y="172"/>
                  </a:lnTo>
                  <a:lnTo>
                    <a:pt x="9" y="172"/>
                  </a:lnTo>
                  <a:lnTo>
                    <a:pt x="9" y="172"/>
                  </a:lnTo>
                  <a:lnTo>
                    <a:pt x="0" y="172"/>
                  </a:lnTo>
                  <a:close/>
                  <a:moveTo>
                    <a:pt x="0" y="172"/>
                  </a:moveTo>
                  <a:cubicBezTo>
                    <a:pt x="0" y="124"/>
                    <a:pt x="30" y="81"/>
                    <a:pt x="77" y="50"/>
                  </a:cubicBezTo>
                  <a:lnTo>
                    <a:pt x="82" y="57"/>
                  </a:lnTo>
                  <a:cubicBezTo>
                    <a:pt x="37" y="87"/>
                    <a:pt x="9" y="127"/>
                    <a:pt x="9" y="172"/>
                  </a:cubicBezTo>
                  <a:lnTo>
                    <a:pt x="0" y="172"/>
                  </a:lnTo>
                  <a:close/>
                  <a:moveTo>
                    <a:pt x="77" y="50"/>
                  </a:moveTo>
                  <a:cubicBezTo>
                    <a:pt x="124" y="19"/>
                    <a:pt x="189" y="0"/>
                    <a:pt x="261" y="0"/>
                  </a:cubicBezTo>
                  <a:lnTo>
                    <a:pt x="261" y="9"/>
                  </a:lnTo>
                  <a:cubicBezTo>
                    <a:pt x="191" y="9"/>
                    <a:pt x="128" y="27"/>
                    <a:pt x="82" y="57"/>
                  </a:cubicBezTo>
                  <a:lnTo>
                    <a:pt x="77" y="50"/>
                  </a:lnTo>
                  <a:close/>
                  <a:moveTo>
                    <a:pt x="261" y="0"/>
                  </a:moveTo>
                  <a:lnTo>
                    <a:pt x="261" y="0"/>
                  </a:lnTo>
                  <a:lnTo>
                    <a:pt x="261" y="9"/>
                  </a:lnTo>
                  <a:lnTo>
                    <a:pt x="261" y="9"/>
                  </a:lnTo>
                  <a:lnTo>
                    <a:pt x="261" y="0"/>
                  </a:lnTo>
                  <a:close/>
                </a:path>
              </a:pathLst>
            </a:custGeom>
            <a:solidFill>
              <a:srgbClr val="4C4C4C"/>
            </a:solidFill>
            <a:ln>
              <a:noFill/>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 name="Oval 17"/>
            <p:cNvSpPr>
              <a:spLocks noChangeArrowheads="1"/>
            </p:cNvSpPr>
            <p:nvPr/>
          </p:nvSpPr>
          <p:spPr bwMode="auto">
            <a:xfrm>
              <a:off x="1742162" y="4302122"/>
              <a:ext cx="1766400" cy="919357"/>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 name="Oval 18"/>
            <p:cNvSpPr>
              <a:spLocks noChangeArrowheads="1"/>
            </p:cNvSpPr>
            <p:nvPr/>
          </p:nvSpPr>
          <p:spPr bwMode="auto">
            <a:xfrm>
              <a:off x="1742162" y="4302122"/>
              <a:ext cx="1766400" cy="919357"/>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 name="Rectangle 33"/>
            <p:cNvSpPr>
              <a:spLocks noChangeArrowheads="1"/>
            </p:cNvSpPr>
            <p:nvPr/>
          </p:nvSpPr>
          <p:spPr bwMode="auto">
            <a:xfrm>
              <a:off x="2363280" y="4446008"/>
              <a:ext cx="533980"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Lenkung</a:t>
              </a:r>
            </a:p>
          </p:txBody>
        </p:sp>
        <p:grpSp>
          <p:nvGrpSpPr>
            <p:cNvPr id="13" name="Gruppieren 12"/>
            <p:cNvGrpSpPr/>
            <p:nvPr/>
          </p:nvGrpSpPr>
          <p:grpSpPr>
            <a:xfrm>
              <a:off x="2025452" y="4718634"/>
              <a:ext cx="1233147" cy="284743"/>
              <a:chOff x="1498600" y="4752975"/>
              <a:chExt cx="1292225" cy="298450"/>
            </a:xfrm>
          </p:grpSpPr>
          <p:sp>
            <p:nvSpPr>
              <p:cNvPr id="14" name="Rectangle 40"/>
              <p:cNvSpPr>
                <a:spLocks noChangeArrowheads="1"/>
              </p:cNvSpPr>
              <p:nvPr/>
            </p:nvSpPr>
            <p:spPr bwMode="auto">
              <a:xfrm>
                <a:off x="1944688" y="4752975"/>
                <a:ext cx="342900" cy="114300"/>
              </a:xfrm>
              <a:prstGeom prst="rect">
                <a:avLst/>
              </a:prstGeom>
              <a:solidFill>
                <a:srgbClr val="AC6E7B"/>
              </a:solidFill>
              <a:ln w="10478">
                <a:solidFill>
                  <a:schemeClr val="dk1"/>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5" name="Rectangle 41"/>
              <p:cNvSpPr>
                <a:spLocks noChangeArrowheads="1"/>
              </p:cNvSpPr>
              <p:nvPr/>
            </p:nvSpPr>
            <p:spPr bwMode="auto">
              <a:xfrm>
                <a:off x="1944688" y="4948238"/>
                <a:ext cx="342900" cy="103187"/>
              </a:xfrm>
              <a:prstGeom prst="rect">
                <a:avLst/>
              </a:prstGeom>
              <a:solidFill>
                <a:srgbClr val="AC6E7B"/>
              </a:solidFill>
              <a:ln w="10478">
                <a:solidFill>
                  <a:schemeClr val="dk1"/>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 name="Line 42"/>
              <p:cNvSpPr>
                <a:spLocks noChangeShapeType="1"/>
              </p:cNvSpPr>
              <p:nvPr/>
            </p:nvSpPr>
            <p:spPr bwMode="auto">
              <a:xfrm>
                <a:off x="1498600" y="4810125"/>
                <a:ext cx="434975" cy="1588"/>
              </a:xfrm>
              <a:prstGeom prst="line">
                <a:avLst/>
              </a:prstGeom>
              <a:noFill/>
              <a:ln w="10478">
                <a:solidFill>
                  <a:schemeClr val="dk1"/>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 name="Line 43"/>
              <p:cNvSpPr>
                <a:spLocks noChangeShapeType="1"/>
              </p:cNvSpPr>
              <p:nvPr/>
            </p:nvSpPr>
            <p:spPr bwMode="auto">
              <a:xfrm>
                <a:off x="2287588" y="4810125"/>
                <a:ext cx="446087" cy="1588"/>
              </a:xfrm>
              <a:prstGeom prst="line">
                <a:avLst/>
              </a:prstGeom>
              <a:noFill/>
              <a:ln w="10478">
                <a:solidFill>
                  <a:schemeClr val="dk1"/>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8" name="Freeform 44"/>
              <p:cNvSpPr>
                <a:spLocks/>
              </p:cNvSpPr>
              <p:nvPr/>
            </p:nvSpPr>
            <p:spPr bwMode="auto">
              <a:xfrm>
                <a:off x="2676525" y="4799013"/>
                <a:ext cx="114300" cy="33337"/>
              </a:xfrm>
              <a:custGeom>
                <a:avLst/>
                <a:gdLst>
                  <a:gd name="T0" fmla="*/ 60 w 60"/>
                  <a:gd name="T1" fmla="*/ 6 h 18"/>
                  <a:gd name="T2" fmla="*/ 0 w 60"/>
                  <a:gd name="T3" fmla="*/ 18 h 18"/>
                  <a:gd name="T4" fmla="*/ 0 w 60"/>
                  <a:gd name="T5" fmla="*/ 0 h 18"/>
                  <a:gd name="T6" fmla="*/ 60 w 60"/>
                  <a:gd name="T7" fmla="*/ 6 h 18"/>
                  <a:gd name="T8" fmla="*/ 30 w 60"/>
                  <a:gd name="T9" fmla="*/ 6 h 18"/>
                  <a:gd name="T10" fmla="*/ 60 w 60"/>
                  <a:gd name="T11" fmla="*/ 6 h 18"/>
                </a:gdLst>
                <a:ahLst/>
                <a:cxnLst>
                  <a:cxn ang="0">
                    <a:pos x="T0" y="T1"/>
                  </a:cxn>
                  <a:cxn ang="0">
                    <a:pos x="T2" y="T3"/>
                  </a:cxn>
                  <a:cxn ang="0">
                    <a:pos x="T4" y="T5"/>
                  </a:cxn>
                  <a:cxn ang="0">
                    <a:pos x="T6" y="T7"/>
                  </a:cxn>
                  <a:cxn ang="0">
                    <a:pos x="T8" y="T9"/>
                  </a:cxn>
                  <a:cxn ang="0">
                    <a:pos x="T10" y="T11"/>
                  </a:cxn>
                </a:cxnLst>
                <a:rect l="0" t="0" r="r" b="b"/>
                <a:pathLst>
                  <a:path w="60" h="18">
                    <a:moveTo>
                      <a:pt x="60" y="6"/>
                    </a:moveTo>
                    <a:lnTo>
                      <a:pt x="0" y="18"/>
                    </a:lnTo>
                    <a:lnTo>
                      <a:pt x="0" y="0"/>
                    </a:lnTo>
                    <a:lnTo>
                      <a:pt x="60" y="6"/>
                    </a:lnTo>
                    <a:lnTo>
                      <a:pt x="30" y="6"/>
                    </a:lnTo>
                    <a:lnTo>
                      <a:pt x="60" y="6"/>
                    </a:lnTo>
                    <a:close/>
                  </a:path>
                </a:pathLst>
              </a:custGeom>
              <a:solidFill>
                <a:schemeClr val="dk1"/>
              </a:solidFill>
              <a:ln w="10478" cmpd="sng">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9" name="Freeform 45"/>
              <p:cNvSpPr>
                <a:spLocks/>
              </p:cNvSpPr>
              <p:nvPr/>
            </p:nvSpPr>
            <p:spPr bwMode="auto">
              <a:xfrm>
                <a:off x="2287588" y="4810125"/>
                <a:ext cx="239712" cy="184150"/>
              </a:xfrm>
              <a:custGeom>
                <a:avLst/>
                <a:gdLst>
                  <a:gd name="T0" fmla="*/ 21 w 21"/>
                  <a:gd name="T1" fmla="*/ 0 h 16"/>
                  <a:gd name="T2" fmla="*/ 21 w 21"/>
                  <a:gd name="T3" fmla="*/ 16 h 16"/>
                  <a:gd name="T4" fmla="*/ 0 w 21"/>
                  <a:gd name="T5" fmla="*/ 16 h 16"/>
                </a:gdLst>
                <a:ahLst/>
                <a:cxnLst>
                  <a:cxn ang="0">
                    <a:pos x="T0" y="T1"/>
                  </a:cxn>
                  <a:cxn ang="0">
                    <a:pos x="T2" y="T3"/>
                  </a:cxn>
                  <a:cxn ang="0">
                    <a:pos x="T4" y="T5"/>
                  </a:cxn>
                </a:cxnLst>
                <a:rect l="0" t="0" r="r" b="b"/>
                <a:pathLst>
                  <a:path w="21" h="16">
                    <a:moveTo>
                      <a:pt x="21" y="0"/>
                    </a:moveTo>
                    <a:lnTo>
                      <a:pt x="21" y="16"/>
                    </a:lnTo>
                    <a:lnTo>
                      <a:pt x="0" y="16"/>
                    </a:lnTo>
                  </a:path>
                </a:pathLst>
              </a:custGeom>
              <a:noFill/>
              <a:ln w="10478" cmpd="sng">
                <a:solidFill>
                  <a:schemeClr val="dk1"/>
                </a:solidFill>
                <a:prstDash val="solid"/>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0" name="Freeform 46"/>
              <p:cNvSpPr>
                <a:spLocks/>
              </p:cNvSpPr>
              <p:nvPr/>
            </p:nvSpPr>
            <p:spPr bwMode="auto">
              <a:xfrm>
                <a:off x="1704975" y="4867275"/>
                <a:ext cx="239713" cy="138113"/>
              </a:xfrm>
              <a:custGeom>
                <a:avLst/>
                <a:gdLst>
                  <a:gd name="T0" fmla="*/ 21 w 21"/>
                  <a:gd name="T1" fmla="*/ 12 h 12"/>
                  <a:gd name="T2" fmla="*/ 0 w 21"/>
                  <a:gd name="T3" fmla="*/ 12 h 12"/>
                  <a:gd name="T4" fmla="*/ 0 w 21"/>
                  <a:gd name="T5" fmla="*/ 0 h 12"/>
                </a:gdLst>
                <a:ahLst/>
                <a:cxnLst>
                  <a:cxn ang="0">
                    <a:pos x="T0" y="T1"/>
                  </a:cxn>
                  <a:cxn ang="0">
                    <a:pos x="T2" y="T3"/>
                  </a:cxn>
                  <a:cxn ang="0">
                    <a:pos x="T4" y="T5"/>
                  </a:cxn>
                </a:cxnLst>
                <a:rect l="0" t="0" r="r" b="b"/>
                <a:pathLst>
                  <a:path w="21" h="12">
                    <a:moveTo>
                      <a:pt x="21" y="12"/>
                    </a:moveTo>
                    <a:lnTo>
                      <a:pt x="0" y="12"/>
                    </a:lnTo>
                    <a:lnTo>
                      <a:pt x="0" y="0"/>
                    </a:lnTo>
                  </a:path>
                </a:pathLst>
              </a:custGeom>
              <a:noFill/>
              <a:ln w="10478" cmpd="sng">
                <a:solidFill>
                  <a:schemeClr val="dk1"/>
                </a:solidFill>
                <a:prstDash val="solid"/>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1" name="Freeform 47"/>
              <p:cNvSpPr>
                <a:spLocks/>
              </p:cNvSpPr>
              <p:nvPr/>
            </p:nvSpPr>
            <p:spPr bwMode="auto">
              <a:xfrm>
                <a:off x="1681163" y="4810125"/>
                <a:ext cx="46037" cy="114300"/>
              </a:xfrm>
              <a:custGeom>
                <a:avLst/>
                <a:gdLst>
                  <a:gd name="T0" fmla="*/ 12 w 24"/>
                  <a:gd name="T1" fmla="*/ 0 h 60"/>
                  <a:gd name="T2" fmla="*/ 24 w 24"/>
                  <a:gd name="T3" fmla="*/ 60 h 60"/>
                  <a:gd name="T4" fmla="*/ 0 w 24"/>
                  <a:gd name="T5" fmla="*/ 60 h 60"/>
                  <a:gd name="T6" fmla="*/ 12 w 24"/>
                  <a:gd name="T7" fmla="*/ 0 h 60"/>
                  <a:gd name="T8" fmla="*/ 12 w 24"/>
                  <a:gd name="T9" fmla="*/ 30 h 60"/>
                  <a:gd name="T10" fmla="*/ 12 w 24"/>
                  <a:gd name="T11" fmla="*/ 0 h 60"/>
                </a:gdLst>
                <a:ahLst/>
                <a:cxnLst>
                  <a:cxn ang="0">
                    <a:pos x="T0" y="T1"/>
                  </a:cxn>
                  <a:cxn ang="0">
                    <a:pos x="T2" y="T3"/>
                  </a:cxn>
                  <a:cxn ang="0">
                    <a:pos x="T4" y="T5"/>
                  </a:cxn>
                  <a:cxn ang="0">
                    <a:pos x="T6" y="T7"/>
                  </a:cxn>
                  <a:cxn ang="0">
                    <a:pos x="T8" y="T9"/>
                  </a:cxn>
                  <a:cxn ang="0">
                    <a:pos x="T10" y="T11"/>
                  </a:cxn>
                </a:cxnLst>
                <a:rect l="0" t="0" r="r" b="b"/>
                <a:pathLst>
                  <a:path w="24" h="60">
                    <a:moveTo>
                      <a:pt x="12" y="0"/>
                    </a:moveTo>
                    <a:lnTo>
                      <a:pt x="24" y="60"/>
                    </a:lnTo>
                    <a:lnTo>
                      <a:pt x="0" y="60"/>
                    </a:lnTo>
                    <a:lnTo>
                      <a:pt x="12" y="0"/>
                    </a:lnTo>
                    <a:lnTo>
                      <a:pt x="12" y="30"/>
                    </a:lnTo>
                    <a:lnTo>
                      <a:pt x="12" y="0"/>
                    </a:lnTo>
                    <a:close/>
                  </a:path>
                </a:pathLst>
              </a:custGeom>
              <a:solidFill>
                <a:schemeClr val="dk1"/>
              </a:solidFill>
              <a:ln w="10478" cmpd="sng">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2" name="Oval 48"/>
              <p:cNvSpPr>
                <a:spLocks noChangeArrowheads="1"/>
              </p:cNvSpPr>
              <p:nvPr/>
            </p:nvSpPr>
            <p:spPr bwMode="auto">
              <a:xfrm>
                <a:off x="2516188" y="4799013"/>
                <a:ext cx="22225" cy="33337"/>
              </a:xfrm>
              <a:prstGeom prst="ellipse">
                <a:avLst/>
              </a:prstGeom>
              <a:solidFill>
                <a:schemeClr val="dk1"/>
              </a:solidFill>
              <a:ln w="10478">
                <a:solidFill>
                  <a:schemeClr val="dk1"/>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23" name="Oval 13"/>
            <p:cNvSpPr>
              <a:spLocks noChangeArrowheads="1"/>
            </p:cNvSpPr>
            <p:nvPr/>
          </p:nvSpPr>
          <p:spPr bwMode="auto">
            <a:xfrm>
              <a:off x="847104" y="3090115"/>
              <a:ext cx="1820937" cy="9511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4" name="Oval 14"/>
            <p:cNvSpPr>
              <a:spLocks noChangeArrowheads="1"/>
            </p:cNvSpPr>
            <p:nvPr/>
          </p:nvSpPr>
          <p:spPr bwMode="auto">
            <a:xfrm>
              <a:off x="880432" y="3111319"/>
              <a:ext cx="1755795" cy="908755"/>
            </a:xfrm>
            <a:prstGeom prst="ellipse">
              <a:avLst/>
            </a:prstGeom>
            <a:solidFill>
              <a:srgbClr val="F7F7F7"/>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5" name="Oval 15"/>
            <p:cNvSpPr>
              <a:spLocks noChangeArrowheads="1"/>
            </p:cNvSpPr>
            <p:nvPr/>
          </p:nvSpPr>
          <p:spPr bwMode="auto">
            <a:xfrm>
              <a:off x="880432" y="3111319"/>
              <a:ext cx="1755795" cy="908755"/>
            </a:xfrm>
            <a:prstGeom prst="ellipse">
              <a:avLst/>
            </a:prstGeom>
            <a:noFill/>
            <a:ln w="2095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6" name="Rectangle 32"/>
            <p:cNvSpPr>
              <a:spLocks noChangeArrowheads="1"/>
            </p:cNvSpPr>
            <p:nvPr/>
          </p:nvSpPr>
          <p:spPr bwMode="auto">
            <a:xfrm>
              <a:off x="1487916" y="3234001"/>
              <a:ext cx="540572"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Dynamik</a:t>
              </a:r>
            </a:p>
          </p:txBody>
        </p:sp>
        <p:grpSp>
          <p:nvGrpSpPr>
            <p:cNvPr id="27" name="Gruppieren 26"/>
            <p:cNvGrpSpPr/>
            <p:nvPr/>
          </p:nvGrpSpPr>
          <p:grpSpPr>
            <a:xfrm>
              <a:off x="1283402" y="3450588"/>
              <a:ext cx="971065" cy="404396"/>
              <a:chOff x="1373188" y="3433763"/>
              <a:chExt cx="1017587" cy="423862"/>
            </a:xfrm>
          </p:grpSpPr>
          <p:sp>
            <p:nvSpPr>
              <p:cNvPr id="28" name="Line 49"/>
              <p:cNvSpPr>
                <a:spLocks noChangeShapeType="1"/>
              </p:cNvSpPr>
              <p:nvPr/>
            </p:nvSpPr>
            <p:spPr bwMode="auto">
              <a:xfrm flipV="1">
                <a:off x="1395413" y="3468688"/>
                <a:ext cx="3175" cy="366712"/>
              </a:xfrm>
              <a:prstGeom prst="line">
                <a:avLst/>
              </a:prstGeom>
              <a:noFill/>
              <a:ln w="10478">
                <a:solidFill>
                  <a:schemeClr val="dk1"/>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29" name="Freeform 50"/>
              <p:cNvSpPr>
                <a:spLocks/>
              </p:cNvSpPr>
              <p:nvPr/>
            </p:nvSpPr>
            <p:spPr bwMode="auto">
              <a:xfrm>
                <a:off x="1373188" y="3433763"/>
                <a:ext cx="46037" cy="92075"/>
              </a:xfrm>
              <a:custGeom>
                <a:avLst/>
                <a:gdLst>
                  <a:gd name="T0" fmla="*/ 0 w 24"/>
                  <a:gd name="T1" fmla="*/ 48 h 48"/>
                  <a:gd name="T2" fmla="*/ 12 w 24"/>
                  <a:gd name="T3" fmla="*/ 0 h 48"/>
                  <a:gd name="T4" fmla="*/ 24 w 24"/>
                  <a:gd name="T5" fmla="*/ 48 h 48"/>
                  <a:gd name="T6" fmla="*/ 0 w 24"/>
                  <a:gd name="T7" fmla="*/ 48 h 48"/>
                  <a:gd name="T8" fmla="*/ 12 w 24"/>
                  <a:gd name="T9" fmla="*/ 18 h 48"/>
                  <a:gd name="T10" fmla="*/ 0 w 24"/>
                  <a:gd name="T11" fmla="*/ 48 h 48"/>
                </a:gdLst>
                <a:ahLst/>
                <a:cxnLst>
                  <a:cxn ang="0">
                    <a:pos x="T0" y="T1"/>
                  </a:cxn>
                  <a:cxn ang="0">
                    <a:pos x="T2" y="T3"/>
                  </a:cxn>
                  <a:cxn ang="0">
                    <a:pos x="T4" y="T5"/>
                  </a:cxn>
                  <a:cxn ang="0">
                    <a:pos x="T6" y="T7"/>
                  </a:cxn>
                  <a:cxn ang="0">
                    <a:pos x="T8" y="T9"/>
                  </a:cxn>
                  <a:cxn ang="0">
                    <a:pos x="T10" y="T11"/>
                  </a:cxn>
                </a:cxnLst>
                <a:rect l="0" t="0" r="r" b="b"/>
                <a:pathLst>
                  <a:path w="24" h="48">
                    <a:moveTo>
                      <a:pt x="0" y="48"/>
                    </a:moveTo>
                    <a:lnTo>
                      <a:pt x="12" y="0"/>
                    </a:lnTo>
                    <a:lnTo>
                      <a:pt x="24" y="48"/>
                    </a:lnTo>
                    <a:lnTo>
                      <a:pt x="0" y="48"/>
                    </a:lnTo>
                    <a:lnTo>
                      <a:pt x="12" y="18"/>
                    </a:lnTo>
                    <a:lnTo>
                      <a:pt x="0" y="48"/>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30" name="Line 51"/>
              <p:cNvSpPr>
                <a:spLocks noChangeShapeType="1"/>
              </p:cNvSpPr>
              <p:nvPr/>
            </p:nvSpPr>
            <p:spPr bwMode="auto">
              <a:xfrm>
                <a:off x="1395413" y="3835400"/>
                <a:ext cx="949325" cy="1588"/>
              </a:xfrm>
              <a:prstGeom prst="line">
                <a:avLst/>
              </a:prstGeom>
              <a:noFill/>
              <a:ln w="10478">
                <a:solidFill>
                  <a:schemeClr val="dk1"/>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31" name="Freeform 52"/>
              <p:cNvSpPr>
                <a:spLocks/>
              </p:cNvSpPr>
              <p:nvPr/>
            </p:nvSpPr>
            <p:spPr bwMode="auto">
              <a:xfrm>
                <a:off x="2287588" y="3813175"/>
                <a:ext cx="103187" cy="44450"/>
              </a:xfrm>
              <a:custGeom>
                <a:avLst/>
                <a:gdLst>
                  <a:gd name="T0" fmla="*/ 0 w 54"/>
                  <a:gd name="T1" fmla="*/ 0 h 24"/>
                  <a:gd name="T2" fmla="*/ 54 w 54"/>
                  <a:gd name="T3" fmla="*/ 12 h 24"/>
                  <a:gd name="T4" fmla="*/ 0 w 54"/>
                  <a:gd name="T5" fmla="*/ 24 h 24"/>
                  <a:gd name="T6" fmla="*/ 0 w 54"/>
                  <a:gd name="T7" fmla="*/ 0 h 24"/>
                  <a:gd name="T8" fmla="*/ 30 w 54"/>
                  <a:gd name="T9" fmla="*/ 12 h 24"/>
                  <a:gd name="T10" fmla="*/ 0 w 54"/>
                  <a:gd name="T11" fmla="*/ 0 h 24"/>
                </a:gdLst>
                <a:ahLst/>
                <a:cxnLst>
                  <a:cxn ang="0">
                    <a:pos x="T0" y="T1"/>
                  </a:cxn>
                  <a:cxn ang="0">
                    <a:pos x="T2" y="T3"/>
                  </a:cxn>
                  <a:cxn ang="0">
                    <a:pos x="T4" y="T5"/>
                  </a:cxn>
                  <a:cxn ang="0">
                    <a:pos x="T6" y="T7"/>
                  </a:cxn>
                  <a:cxn ang="0">
                    <a:pos x="T8" y="T9"/>
                  </a:cxn>
                  <a:cxn ang="0">
                    <a:pos x="T10" y="T11"/>
                  </a:cxn>
                </a:cxnLst>
                <a:rect l="0" t="0" r="r" b="b"/>
                <a:pathLst>
                  <a:path w="54" h="24">
                    <a:moveTo>
                      <a:pt x="0" y="0"/>
                    </a:moveTo>
                    <a:lnTo>
                      <a:pt x="54" y="12"/>
                    </a:lnTo>
                    <a:lnTo>
                      <a:pt x="0" y="24"/>
                    </a:lnTo>
                    <a:lnTo>
                      <a:pt x="0" y="0"/>
                    </a:lnTo>
                    <a:lnTo>
                      <a:pt x="30" y="12"/>
                    </a:lnTo>
                    <a:lnTo>
                      <a:pt x="0" y="0"/>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32" name="Freeform 53"/>
              <p:cNvSpPr>
                <a:spLocks noEditPoints="1"/>
              </p:cNvSpPr>
              <p:nvPr/>
            </p:nvSpPr>
            <p:spPr bwMode="auto">
              <a:xfrm>
                <a:off x="1395413" y="3462338"/>
                <a:ext cx="766762" cy="377825"/>
              </a:xfrm>
              <a:custGeom>
                <a:avLst/>
                <a:gdLst>
                  <a:gd name="T0" fmla="*/ 6 w 67"/>
                  <a:gd name="T1" fmla="*/ 20 h 33"/>
                  <a:gd name="T2" fmla="*/ 5 w 67"/>
                  <a:gd name="T3" fmla="*/ 20 h 33"/>
                  <a:gd name="T4" fmla="*/ 6 w 67"/>
                  <a:gd name="T5" fmla="*/ 20 h 33"/>
                  <a:gd name="T6" fmla="*/ 11 w 67"/>
                  <a:gd name="T7" fmla="*/ 4 h 33"/>
                  <a:gd name="T8" fmla="*/ 11 w 67"/>
                  <a:gd name="T9" fmla="*/ 4 h 33"/>
                  <a:gd name="T10" fmla="*/ 12 w 67"/>
                  <a:gd name="T11" fmla="*/ 5 h 33"/>
                  <a:gd name="T12" fmla="*/ 20 w 67"/>
                  <a:gd name="T13" fmla="*/ 3 h 33"/>
                  <a:gd name="T14" fmla="*/ 15 w 67"/>
                  <a:gd name="T15" fmla="*/ 1 h 33"/>
                  <a:gd name="T16" fmla="*/ 20 w 67"/>
                  <a:gd name="T17" fmla="*/ 3 h 33"/>
                  <a:gd name="T18" fmla="*/ 20 w 67"/>
                  <a:gd name="T19" fmla="*/ 3 h 33"/>
                  <a:gd name="T20" fmla="*/ 19 w 67"/>
                  <a:gd name="T21" fmla="*/ 3 h 33"/>
                  <a:gd name="T22" fmla="*/ 21 w 67"/>
                  <a:gd name="T23" fmla="*/ 8 h 33"/>
                  <a:gd name="T24" fmla="*/ 23 w 67"/>
                  <a:gd name="T25" fmla="*/ 7 h 33"/>
                  <a:gd name="T26" fmla="*/ 21 w 67"/>
                  <a:gd name="T27" fmla="*/ 8 h 33"/>
                  <a:gd name="T28" fmla="*/ 24 w 67"/>
                  <a:gd name="T29" fmla="*/ 8 h 33"/>
                  <a:gd name="T30" fmla="*/ 24 w 67"/>
                  <a:gd name="T31" fmla="*/ 8 h 33"/>
                  <a:gd name="T32" fmla="*/ 26 w 67"/>
                  <a:gd name="T33" fmla="*/ 9 h 33"/>
                  <a:gd name="T34" fmla="*/ 25 w 67"/>
                  <a:gd name="T35" fmla="*/ 8 h 33"/>
                  <a:gd name="T36" fmla="*/ 26 w 67"/>
                  <a:gd name="T37" fmla="*/ 9 h 33"/>
                  <a:gd name="T38" fmla="*/ 26 w 67"/>
                  <a:gd name="T39" fmla="*/ 6 h 33"/>
                  <a:gd name="T40" fmla="*/ 26 w 67"/>
                  <a:gd name="T41" fmla="*/ 6 h 33"/>
                  <a:gd name="T42" fmla="*/ 30 w 67"/>
                  <a:gd name="T43" fmla="*/ 4 h 33"/>
                  <a:gd name="T44" fmla="*/ 29 w 67"/>
                  <a:gd name="T45" fmla="*/ 3 h 33"/>
                  <a:gd name="T46" fmla="*/ 30 w 67"/>
                  <a:gd name="T47" fmla="*/ 4 h 33"/>
                  <a:gd name="T48" fmla="*/ 33 w 67"/>
                  <a:gd name="T49" fmla="*/ 4 h 33"/>
                  <a:gd name="T50" fmla="*/ 33 w 67"/>
                  <a:gd name="T51" fmla="*/ 4 h 33"/>
                  <a:gd name="T52" fmla="*/ 32 w 67"/>
                  <a:gd name="T53" fmla="*/ 5 h 33"/>
                  <a:gd name="T54" fmla="*/ 37 w 67"/>
                  <a:gd name="T55" fmla="*/ 7 h 33"/>
                  <a:gd name="T56" fmla="*/ 35 w 67"/>
                  <a:gd name="T57" fmla="*/ 6 h 33"/>
                  <a:gd name="T58" fmla="*/ 39 w 67"/>
                  <a:gd name="T59" fmla="*/ 8 h 33"/>
                  <a:gd name="T60" fmla="*/ 38 w 67"/>
                  <a:gd name="T61" fmla="*/ 6 h 33"/>
                  <a:gd name="T62" fmla="*/ 39 w 67"/>
                  <a:gd name="T63" fmla="*/ 8 h 33"/>
                  <a:gd name="T64" fmla="*/ 39 w 67"/>
                  <a:gd name="T65" fmla="*/ 5 h 33"/>
                  <a:gd name="T66" fmla="*/ 39 w 67"/>
                  <a:gd name="T67" fmla="*/ 5 h 33"/>
                  <a:gd name="T68" fmla="*/ 43 w 67"/>
                  <a:gd name="T69" fmla="*/ 6 h 33"/>
                  <a:gd name="T70" fmla="*/ 43 w 67"/>
                  <a:gd name="T71" fmla="*/ 4 h 33"/>
                  <a:gd name="T72" fmla="*/ 43 w 67"/>
                  <a:gd name="T73" fmla="*/ 6 h 33"/>
                  <a:gd name="T74" fmla="*/ 47 w 67"/>
                  <a:gd name="T75" fmla="*/ 6 h 33"/>
                  <a:gd name="T76" fmla="*/ 46 w 67"/>
                  <a:gd name="T77" fmla="*/ 6 h 33"/>
                  <a:gd name="T78" fmla="*/ 46 w 67"/>
                  <a:gd name="T79" fmla="*/ 8 h 33"/>
                  <a:gd name="T80" fmla="*/ 47 w 67"/>
                  <a:gd name="T81" fmla="*/ 7 h 33"/>
                  <a:gd name="T82" fmla="*/ 46 w 67"/>
                  <a:gd name="T83" fmla="*/ 8 h 33"/>
                  <a:gd name="T84" fmla="*/ 51 w 67"/>
                  <a:gd name="T85" fmla="*/ 8 h 33"/>
                  <a:gd name="T86" fmla="*/ 49 w 67"/>
                  <a:gd name="T87" fmla="*/ 8 h 33"/>
                  <a:gd name="T88" fmla="*/ 52 w 67"/>
                  <a:gd name="T89" fmla="*/ 8 h 33"/>
                  <a:gd name="T90" fmla="*/ 51 w 67"/>
                  <a:gd name="T91" fmla="*/ 7 h 33"/>
                  <a:gd name="T92" fmla="*/ 52 w 67"/>
                  <a:gd name="T93" fmla="*/ 8 h 33"/>
                  <a:gd name="T94" fmla="*/ 56 w 67"/>
                  <a:gd name="T95" fmla="*/ 6 h 33"/>
                  <a:gd name="T96" fmla="*/ 51 w 67"/>
                  <a:gd name="T97" fmla="*/ 7 h 33"/>
                  <a:gd name="T98" fmla="*/ 60 w 67"/>
                  <a:gd name="T99" fmla="*/ 8 h 33"/>
                  <a:gd name="T100" fmla="*/ 60 w 67"/>
                  <a:gd name="T101" fmla="*/ 7 h 33"/>
                  <a:gd name="T102" fmla="*/ 60 w 67"/>
                  <a:gd name="T103" fmla="*/ 8 h 33"/>
                  <a:gd name="T104" fmla="*/ 66 w 67"/>
                  <a:gd name="T105" fmla="*/ 7 h 33"/>
                  <a:gd name="T106" fmla="*/ 60 w 67"/>
                  <a:gd name="T107" fmla="*/ 7 h 33"/>
                  <a:gd name="T108" fmla="*/ 67 w 67"/>
                  <a:gd name="T10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33">
                    <a:moveTo>
                      <a:pt x="0" y="32"/>
                    </a:moveTo>
                    <a:cubicBezTo>
                      <a:pt x="2" y="28"/>
                      <a:pt x="3" y="24"/>
                      <a:pt x="5" y="20"/>
                    </a:cubicBezTo>
                    <a:lnTo>
                      <a:pt x="6" y="20"/>
                    </a:lnTo>
                    <a:cubicBezTo>
                      <a:pt x="4" y="24"/>
                      <a:pt x="3" y="28"/>
                      <a:pt x="1" y="33"/>
                    </a:cubicBezTo>
                    <a:lnTo>
                      <a:pt x="0" y="32"/>
                    </a:lnTo>
                    <a:close/>
                    <a:moveTo>
                      <a:pt x="5" y="20"/>
                    </a:moveTo>
                    <a:cubicBezTo>
                      <a:pt x="6" y="15"/>
                      <a:pt x="8" y="10"/>
                      <a:pt x="11" y="4"/>
                    </a:cubicBezTo>
                    <a:lnTo>
                      <a:pt x="12" y="5"/>
                    </a:lnTo>
                    <a:cubicBezTo>
                      <a:pt x="10" y="10"/>
                      <a:pt x="8" y="15"/>
                      <a:pt x="6" y="20"/>
                    </a:cubicBezTo>
                    <a:lnTo>
                      <a:pt x="5" y="20"/>
                    </a:lnTo>
                    <a:close/>
                    <a:moveTo>
                      <a:pt x="11" y="4"/>
                    </a:moveTo>
                    <a:lnTo>
                      <a:pt x="11" y="4"/>
                    </a:lnTo>
                    <a:lnTo>
                      <a:pt x="11" y="4"/>
                    </a:lnTo>
                    <a:lnTo>
                      <a:pt x="11" y="4"/>
                    </a:lnTo>
                    <a:close/>
                    <a:moveTo>
                      <a:pt x="11" y="4"/>
                    </a:moveTo>
                    <a:cubicBezTo>
                      <a:pt x="12" y="2"/>
                      <a:pt x="13" y="1"/>
                      <a:pt x="15" y="1"/>
                    </a:cubicBezTo>
                    <a:lnTo>
                      <a:pt x="15" y="2"/>
                    </a:lnTo>
                    <a:cubicBezTo>
                      <a:pt x="14" y="2"/>
                      <a:pt x="13" y="3"/>
                      <a:pt x="12" y="5"/>
                    </a:cubicBezTo>
                    <a:lnTo>
                      <a:pt x="11" y="4"/>
                    </a:lnTo>
                    <a:close/>
                    <a:moveTo>
                      <a:pt x="15" y="1"/>
                    </a:moveTo>
                    <a:cubicBezTo>
                      <a:pt x="17" y="0"/>
                      <a:pt x="18" y="1"/>
                      <a:pt x="20" y="3"/>
                    </a:cubicBezTo>
                    <a:lnTo>
                      <a:pt x="19" y="4"/>
                    </a:lnTo>
                    <a:cubicBezTo>
                      <a:pt x="18" y="2"/>
                      <a:pt x="16" y="2"/>
                      <a:pt x="15" y="2"/>
                    </a:cubicBezTo>
                    <a:lnTo>
                      <a:pt x="15" y="1"/>
                    </a:lnTo>
                    <a:close/>
                    <a:moveTo>
                      <a:pt x="20" y="3"/>
                    </a:moveTo>
                    <a:lnTo>
                      <a:pt x="20" y="3"/>
                    </a:lnTo>
                    <a:lnTo>
                      <a:pt x="20" y="3"/>
                    </a:lnTo>
                    <a:lnTo>
                      <a:pt x="19" y="3"/>
                    </a:lnTo>
                    <a:lnTo>
                      <a:pt x="20" y="3"/>
                    </a:lnTo>
                    <a:close/>
                    <a:moveTo>
                      <a:pt x="20" y="3"/>
                    </a:moveTo>
                    <a:lnTo>
                      <a:pt x="23" y="7"/>
                    </a:lnTo>
                    <a:lnTo>
                      <a:pt x="21" y="8"/>
                    </a:lnTo>
                    <a:lnTo>
                      <a:pt x="19" y="3"/>
                    </a:lnTo>
                    <a:lnTo>
                      <a:pt x="20" y="3"/>
                    </a:lnTo>
                    <a:close/>
                    <a:moveTo>
                      <a:pt x="21" y="8"/>
                    </a:moveTo>
                    <a:lnTo>
                      <a:pt x="21" y="8"/>
                    </a:lnTo>
                    <a:lnTo>
                      <a:pt x="22" y="8"/>
                    </a:lnTo>
                    <a:lnTo>
                      <a:pt x="21" y="8"/>
                    </a:lnTo>
                    <a:close/>
                    <a:moveTo>
                      <a:pt x="23" y="7"/>
                    </a:moveTo>
                    <a:cubicBezTo>
                      <a:pt x="23" y="8"/>
                      <a:pt x="23" y="8"/>
                      <a:pt x="24" y="8"/>
                    </a:cubicBezTo>
                    <a:lnTo>
                      <a:pt x="23" y="9"/>
                    </a:lnTo>
                    <a:cubicBezTo>
                      <a:pt x="22" y="9"/>
                      <a:pt x="22" y="9"/>
                      <a:pt x="21" y="8"/>
                    </a:cubicBezTo>
                    <a:lnTo>
                      <a:pt x="23" y="7"/>
                    </a:lnTo>
                    <a:close/>
                    <a:moveTo>
                      <a:pt x="24" y="8"/>
                    </a:moveTo>
                    <a:cubicBezTo>
                      <a:pt x="24" y="8"/>
                      <a:pt x="24" y="8"/>
                      <a:pt x="24" y="8"/>
                    </a:cubicBezTo>
                    <a:lnTo>
                      <a:pt x="24" y="10"/>
                    </a:lnTo>
                    <a:cubicBezTo>
                      <a:pt x="24" y="10"/>
                      <a:pt x="23" y="10"/>
                      <a:pt x="23" y="9"/>
                    </a:cubicBezTo>
                    <a:lnTo>
                      <a:pt x="24" y="8"/>
                    </a:lnTo>
                    <a:close/>
                    <a:moveTo>
                      <a:pt x="24" y="8"/>
                    </a:moveTo>
                    <a:cubicBezTo>
                      <a:pt x="24" y="8"/>
                      <a:pt x="25" y="8"/>
                      <a:pt x="25" y="8"/>
                    </a:cubicBezTo>
                    <a:lnTo>
                      <a:pt x="26" y="9"/>
                    </a:lnTo>
                    <a:cubicBezTo>
                      <a:pt x="25" y="9"/>
                      <a:pt x="25" y="10"/>
                      <a:pt x="24" y="10"/>
                    </a:cubicBezTo>
                    <a:lnTo>
                      <a:pt x="24" y="8"/>
                    </a:lnTo>
                    <a:close/>
                    <a:moveTo>
                      <a:pt x="25" y="8"/>
                    </a:moveTo>
                    <a:cubicBezTo>
                      <a:pt x="25" y="7"/>
                      <a:pt x="26" y="6"/>
                      <a:pt x="26" y="6"/>
                    </a:cubicBezTo>
                    <a:lnTo>
                      <a:pt x="27" y="6"/>
                    </a:lnTo>
                    <a:cubicBezTo>
                      <a:pt x="27" y="7"/>
                      <a:pt x="27" y="8"/>
                      <a:pt x="26" y="9"/>
                    </a:cubicBezTo>
                    <a:lnTo>
                      <a:pt x="25" y="8"/>
                    </a:lnTo>
                    <a:close/>
                    <a:moveTo>
                      <a:pt x="26" y="6"/>
                    </a:moveTo>
                    <a:lnTo>
                      <a:pt x="26" y="6"/>
                    </a:lnTo>
                    <a:lnTo>
                      <a:pt x="26" y="6"/>
                    </a:lnTo>
                    <a:lnTo>
                      <a:pt x="27" y="6"/>
                    </a:lnTo>
                    <a:lnTo>
                      <a:pt x="26" y="6"/>
                    </a:lnTo>
                    <a:close/>
                    <a:moveTo>
                      <a:pt x="26" y="6"/>
                    </a:moveTo>
                    <a:cubicBezTo>
                      <a:pt x="27" y="4"/>
                      <a:pt x="28" y="3"/>
                      <a:pt x="29" y="3"/>
                    </a:cubicBezTo>
                    <a:lnTo>
                      <a:pt x="30" y="4"/>
                    </a:lnTo>
                    <a:cubicBezTo>
                      <a:pt x="29" y="4"/>
                      <a:pt x="28" y="5"/>
                      <a:pt x="27" y="6"/>
                    </a:cubicBezTo>
                    <a:lnTo>
                      <a:pt x="26" y="6"/>
                    </a:lnTo>
                    <a:close/>
                    <a:moveTo>
                      <a:pt x="29" y="3"/>
                    </a:moveTo>
                    <a:cubicBezTo>
                      <a:pt x="30" y="2"/>
                      <a:pt x="32" y="3"/>
                      <a:pt x="33" y="4"/>
                    </a:cubicBezTo>
                    <a:lnTo>
                      <a:pt x="32" y="5"/>
                    </a:lnTo>
                    <a:cubicBezTo>
                      <a:pt x="31" y="4"/>
                      <a:pt x="30" y="4"/>
                      <a:pt x="30" y="4"/>
                    </a:cubicBezTo>
                    <a:lnTo>
                      <a:pt x="29" y="3"/>
                    </a:lnTo>
                    <a:close/>
                    <a:moveTo>
                      <a:pt x="33" y="4"/>
                    </a:moveTo>
                    <a:lnTo>
                      <a:pt x="33" y="4"/>
                    </a:lnTo>
                    <a:lnTo>
                      <a:pt x="33" y="4"/>
                    </a:lnTo>
                    <a:lnTo>
                      <a:pt x="33" y="4"/>
                    </a:lnTo>
                    <a:close/>
                    <a:moveTo>
                      <a:pt x="33" y="4"/>
                    </a:moveTo>
                    <a:cubicBezTo>
                      <a:pt x="34" y="5"/>
                      <a:pt x="34" y="6"/>
                      <a:pt x="35" y="6"/>
                    </a:cubicBezTo>
                    <a:lnTo>
                      <a:pt x="34" y="7"/>
                    </a:lnTo>
                    <a:cubicBezTo>
                      <a:pt x="33" y="7"/>
                      <a:pt x="33" y="6"/>
                      <a:pt x="32" y="5"/>
                    </a:cubicBezTo>
                    <a:lnTo>
                      <a:pt x="33" y="4"/>
                    </a:lnTo>
                    <a:close/>
                    <a:moveTo>
                      <a:pt x="35" y="6"/>
                    </a:moveTo>
                    <a:cubicBezTo>
                      <a:pt x="35" y="6"/>
                      <a:pt x="36" y="7"/>
                      <a:pt x="37" y="7"/>
                    </a:cubicBezTo>
                    <a:lnTo>
                      <a:pt x="36" y="8"/>
                    </a:lnTo>
                    <a:cubicBezTo>
                      <a:pt x="36" y="8"/>
                      <a:pt x="35" y="8"/>
                      <a:pt x="34" y="7"/>
                    </a:cubicBezTo>
                    <a:lnTo>
                      <a:pt x="35" y="6"/>
                    </a:lnTo>
                    <a:close/>
                    <a:moveTo>
                      <a:pt x="37" y="7"/>
                    </a:moveTo>
                    <a:cubicBezTo>
                      <a:pt x="37" y="7"/>
                      <a:pt x="38" y="7"/>
                      <a:pt x="38" y="6"/>
                    </a:cubicBezTo>
                    <a:lnTo>
                      <a:pt x="39" y="8"/>
                    </a:lnTo>
                    <a:cubicBezTo>
                      <a:pt x="38" y="8"/>
                      <a:pt x="37" y="8"/>
                      <a:pt x="36" y="8"/>
                    </a:cubicBezTo>
                    <a:lnTo>
                      <a:pt x="37" y="7"/>
                    </a:lnTo>
                    <a:close/>
                    <a:moveTo>
                      <a:pt x="38" y="6"/>
                    </a:moveTo>
                    <a:cubicBezTo>
                      <a:pt x="38" y="6"/>
                      <a:pt x="39" y="6"/>
                      <a:pt x="39" y="5"/>
                    </a:cubicBezTo>
                    <a:lnTo>
                      <a:pt x="41" y="6"/>
                    </a:lnTo>
                    <a:cubicBezTo>
                      <a:pt x="40" y="7"/>
                      <a:pt x="39" y="7"/>
                      <a:pt x="39" y="8"/>
                    </a:cubicBezTo>
                    <a:lnTo>
                      <a:pt x="38" y="6"/>
                    </a:lnTo>
                    <a:close/>
                    <a:moveTo>
                      <a:pt x="39" y="5"/>
                    </a:moveTo>
                    <a:lnTo>
                      <a:pt x="39" y="5"/>
                    </a:lnTo>
                    <a:lnTo>
                      <a:pt x="40" y="5"/>
                    </a:lnTo>
                    <a:lnTo>
                      <a:pt x="40" y="6"/>
                    </a:lnTo>
                    <a:lnTo>
                      <a:pt x="39" y="5"/>
                    </a:lnTo>
                    <a:close/>
                    <a:moveTo>
                      <a:pt x="40" y="5"/>
                    </a:moveTo>
                    <a:cubicBezTo>
                      <a:pt x="41" y="4"/>
                      <a:pt x="42" y="4"/>
                      <a:pt x="43" y="4"/>
                    </a:cubicBezTo>
                    <a:lnTo>
                      <a:pt x="43" y="6"/>
                    </a:lnTo>
                    <a:cubicBezTo>
                      <a:pt x="42" y="6"/>
                      <a:pt x="41" y="6"/>
                      <a:pt x="40" y="6"/>
                    </a:cubicBezTo>
                    <a:lnTo>
                      <a:pt x="40" y="5"/>
                    </a:lnTo>
                    <a:close/>
                    <a:moveTo>
                      <a:pt x="43" y="4"/>
                    </a:moveTo>
                    <a:cubicBezTo>
                      <a:pt x="44" y="4"/>
                      <a:pt x="45" y="5"/>
                      <a:pt x="46" y="6"/>
                    </a:cubicBezTo>
                    <a:lnTo>
                      <a:pt x="45" y="7"/>
                    </a:lnTo>
                    <a:cubicBezTo>
                      <a:pt x="45" y="6"/>
                      <a:pt x="44" y="6"/>
                      <a:pt x="43" y="6"/>
                    </a:cubicBezTo>
                    <a:lnTo>
                      <a:pt x="43" y="4"/>
                    </a:lnTo>
                    <a:close/>
                    <a:moveTo>
                      <a:pt x="46" y="6"/>
                    </a:moveTo>
                    <a:lnTo>
                      <a:pt x="47" y="6"/>
                    </a:lnTo>
                    <a:lnTo>
                      <a:pt x="47" y="6"/>
                    </a:lnTo>
                    <a:lnTo>
                      <a:pt x="46" y="7"/>
                    </a:lnTo>
                    <a:lnTo>
                      <a:pt x="46" y="6"/>
                    </a:lnTo>
                    <a:close/>
                    <a:moveTo>
                      <a:pt x="47" y="6"/>
                    </a:moveTo>
                    <a:cubicBezTo>
                      <a:pt x="47" y="6"/>
                      <a:pt x="47" y="7"/>
                      <a:pt x="47" y="7"/>
                    </a:cubicBezTo>
                    <a:lnTo>
                      <a:pt x="46" y="8"/>
                    </a:lnTo>
                    <a:cubicBezTo>
                      <a:pt x="46" y="8"/>
                      <a:pt x="46" y="7"/>
                      <a:pt x="45" y="7"/>
                    </a:cubicBezTo>
                    <a:lnTo>
                      <a:pt x="47" y="6"/>
                    </a:lnTo>
                    <a:close/>
                    <a:moveTo>
                      <a:pt x="47" y="7"/>
                    </a:moveTo>
                    <a:cubicBezTo>
                      <a:pt x="48" y="8"/>
                      <a:pt x="48" y="8"/>
                      <a:pt x="49" y="8"/>
                    </a:cubicBezTo>
                    <a:lnTo>
                      <a:pt x="49" y="9"/>
                    </a:lnTo>
                    <a:cubicBezTo>
                      <a:pt x="48" y="9"/>
                      <a:pt x="47" y="9"/>
                      <a:pt x="46" y="8"/>
                    </a:cubicBezTo>
                    <a:lnTo>
                      <a:pt x="47" y="7"/>
                    </a:lnTo>
                    <a:close/>
                    <a:moveTo>
                      <a:pt x="49" y="8"/>
                    </a:moveTo>
                    <a:cubicBezTo>
                      <a:pt x="50" y="8"/>
                      <a:pt x="50" y="8"/>
                      <a:pt x="51" y="8"/>
                    </a:cubicBezTo>
                    <a:lnTo>
                      <a:pt x="51" y="9"/>
                    </a:lnTo>
                    <a:cubicBezTo>
                      <a:pt x="51" y="9"/>
                      <a:pt x="50" y="9"/>
                      <a:pt x="49" y="9"/>
                    </a:cubicBezTo>
                    <a:lnTo>
                      <a:pt x="49" y="8"/>
                    </a:lnTo>
                    <a:close/>
                    <a:moveTo>
                      <a:pt x="51" y="8"/>
                    </a:moveTo>
                    <a:cubicBezTo>
                      <a:pt x="51" y="7"/>
                      <a:pt x="51" y="7"/>
                      <a:pt x="51" y="7"/>
                    </a:cubicBezTo>
                    <a:lnTo>
                      <a:pt x="52" y="8"/>
                    </a:lnTo>
                    <a:cubicBezTo>
                      <a:pt x="52" y="9"/>
                      <a:pt x="52" y="9"/>
                      <a:pt x="51" y="9"/>
                    </a:cubicBezTo>
                    <a:lnTo>
                      <a:pt x="51" y="8"/>
                    </a:lnTo>
                    <a:close/>
                    <a:moveTo>
                      <a:pt x="51" y="7"/>
                    </a:moveTo>
                    <a:lnTo>
                      <a:pt x="51" y="7"/>
                    </a:lnTo>
                    <a:lnTo>
                      <a:pt x="51" y="7"/>
                    </a:lnTo>
                    <a:lnTo>
                      <a:pt x="52" y="8"/>
                    </a:lnTo>
                    <a:lnTo>
                      <a:pt x="51" y="7"/>
                    </a:lnTo>
                    <a:close/>
                    <a:moveTo>
                      <a:pt x="51" y="7"/>
                    </a:moveTo>
                    <a:cubicBezTo>
                      <a:pt x="53" y="7"/>
                      <a:pt x="54" y="6"/>
                      <a:pt x="56" y="6"/>
                    </a:cubicBezTo>
                    <a:lnTo>
                      <a:pt x="56" y="8"/>
                    </a:lnTo>
                    <a:cubicBezTo>
                      <a:pt x="54" y="8"/>
                      <a:pt x="53" y="8"/>
                      <a:pt x="52" y="8"/>
                    </a:cubicBezTo>
                    <a:lnTo>
                      <a:pt x="51" y="7"/>
                    </a:lnTo>
                    <a:close/>
                    <a:moveTo>
                      <a:pt x="56" y="6"/>
                    </a:moveTo>
                    <a:cubicBezTo>
                      <a:pt x="57" y="6"/>
                      <a:pt x="58" y="6"/>
                      <a:pt x="60" y="7"/>
                    </a:cubicBezTo>
                    <a:lnTo>
                      <a:pt x="60" y="8"/>
                    </a:lnTo>
                    <a:cubicBezTo>
                      <a:pt x="58" y="8"/>
                      <a:pt x="57" y="8"/>
                      <a:pt x="56" y="8"/>
                    </a:cubicBezTo>
                    <a:lnTo>
                      <a:pt x="56" y="6"/>
                    </a:lnTo>
                    <a:close/>
                    <a:moveTo>
                      <a:pt x="60" y="7"/>
                    </a:moveTo>
                    <a:lnTo>
                      <a:pt x="60" y="7"/>
                    </a:lnTo>
                    <a:lnTo>
                      <a:pt x="60" y="7"/>
                    </a:lnTo>
                    <a:lnTo>
                      <a:pt x="60" y="8"/>
                    </a:lnTo>
                    <a:lnTo>
                      <a:pt x="60" y="7"/>
                    </a:lnTo>
                    <a:close/>
                    <a:moveTo>
                      <a:pt x="60" y="7"/>
                    </a:moveTo>
                    <a:cubicBezTo>
                      <a:pt x="63" y="8"/>
                      <a:pt x="64" y="8"/>
                      <a:pt x="66" y="7"/>
                    </a:cubicBezTo>
                    <a:lnTo>
                      <a:pt x="67" y="8"/>
                    </a:lnTo>
                    <a:cubicBezTo>
                      <a:pt x="64" y="9"/>
                      <a:pt x="63" y="10"/>
                      <a:pt x="60" y="8"/>
                    </a:cubicBezTo>
                    <a:lnTo>
                      <a:pt x="60" y="7"/>
                    </a:lnTo>
                    <a:close/>
                    <a:moveTo>
                      <a:pt x="66" y="7"/>
                    </a:moveTo>
                    <a:cubicBezTo>
                      <a:pt x="66" y="7"/>
                      <a:pt x="67" y="6"/>
                      <a:pt x="67" y="6"/>
                    </a:cubicBezTo>
                    <a:lnTo>
                      <a:pt x="67" y="8"/>
                    </a:lnTo>
                    <a:cubicBezTo>
                      <a:pt x="67" y="8"/>
                      <a:pt x="67" y="8"/>
                      <a:pt x="67" y="8"/>
                    </a:cubicBezTo>
                    <a:lnTo>
                      <a:pt x="66" y="7"/>
                    </a:lnTo>
                    <a:close/>
                  </a:path>
                </a:pathLst>
              </a:custGeom>
              <a:solidFill>
                <a:schemeClr val="dk1"/>
              </a:solidFill>
              <a:ln w="3493" cmpd="sng">
                <a:solidFill>
                  <a:schemeClr val="dk1"/>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33" name="Oval 11"/>
            <p:cNvSpPr>
              <a:spLocks noChangeArrowheads="1"/>
            </p:cNvSpPr>
            <p:nvPr/>
          </p:nvSpPr>
          <p:spPr bwMode="auto">
            <a:xfrm>
              <a:off x="1736860" y="1835323"/>
              <a:ext cx="1755795" cy="91784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34" name="Oval 12"/>
            <p:cNvSpPr>
              <a:spLocks noChangeArrowheads="1"/>
            </p:cNvSpPr>
            <p:nvPr/>
          </p:nvSpPr>
          <p:spPr bwMode="auto">
            <a:xfrm>
              <a:off x="1736860" y="1835323"/>
              <a:ext cx="1755795" cy="917843"/>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35" name="Rectangle 30"/>
            <p:cNvSpPr>
              <a:spLocks noChangeArrowheads="1"/>
            </p:cNvSpPr>
            <p:nvPr/>
          </p:nvSpPr>
          <p:spPr bwMode="auto">
            <a:xfrm>
              <a:off x="2194367" y="1970122"/>
              <a:ext cx="716918"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a:ln>
                    <a:noFill/>
                  </a:ln>
                  <a:solidFill>
                    <a:schemeClr val="dk1"/>
                  </a:solidFill>
                  <a:effectLst/>
                  <a:uLnTx/>
                  <a:uFillTx/>
                </a:rPr>
                <a:t>Zweck- und</a:t>
              </a:r>
            </a:p>
          </p:txBody>
        </p:sp>
        <p:sp>
          <p:nvSpPr>
            <p:cNvPr id="36" name="Rectangle 31"/>
            <p:cNvSpPr>
              <a:spLocks noChangeArrowheads="1"/>
            </p:cNvSpPr>
            <p:nvPr/>
          </p:nvSpPr>
          <p:spPr bwMode="auto">
            <a:xfrm>
              <a:off x="2058024" y="2123096"/>
              <a:ext cx="959186"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Zielorientierung</a:t>
              </a:r>
            </a:p>
          </p:txBody>
        </p:sp>
        <p:grpSp>
          <p:nvGrpSpPr>
            <p:cNvPr id="37" name="Gruppieren 36"/>
            <p:cNvGrpSpPr/>
            <p:nvPr/>
          </p:nvGrpSpPr>
          <p:grpSpPr>
            <a:xfrm>
              <a:off x="2389791" y="2304847"/>
              <a:ext cx="632585" cy="372590"/>
              <a:chOff x="2549525" y="2470150"/>
              <a:chExt cx="662891" cy="390525"/>
            </a:xfrm>
          </p:grpSpPr>
          <p:sp>
            <p:nvSpPr>
              <p:cNvPr id="38" name="Rectangle 39"/>
              <p:cNvSpPr>
                <a:spLocks noChangeArrowheads="1"/>
              </p:cNvSpPr>
              <p:nvPr/>
            </p:nvSpPr>
            <p:spPr bwMode="auto">
              <a:xfrm>
                <a:off x="2808288" y="2657475"/>
                <a:ext cx="404128" cy="169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err="1">
                    <a:ln>
                      <a:noFill/>
                    </a:ln>
                    <a:solidFill>
                      <a:schemeClr val="dk1"/>
                    </a:solidFill>
                    <a:effectLst/>
                    <a:uLnTx/>
                    <a:uFillTx/>
                  </a:rPr>
                  <a:t>output</a:t>
                </a:r>
                <a:endParaRPr kumimoji="0" lang="de-DE" sz="1050" b="0" i="0" u="none" strike="noStrike" kern="0" cap="none" spc="0" normalizeH="0" baseline="0" noProof="0" dirty="0">
                  <a:ln>
                    <a:noFill/>
                  </a:ln>
                  <a:solidFill>
                    <a:schemeClr val="dk1"/>
                  </a:solidFill>
                  <a:effectLst/>
                  <a:uLnTx/>
                  <a:uFillTx/>
                </a:endParaRPr>
              </a:p>
            </p:txBody>
          </p:sp>
          <p:sp>
            <p:nvSpPr>
              <p:cNvPr id="39" name="Freeform 54"/>
              <p:cNvSpPr>
                <a:spLocks/>
              </p:cNvSpPr>
              <p:nvPr/>
            </p:nvSpPr>
            <p:spPr bwMode="auto">
              <a:xfrm>
                <a:off x="2549525" y="2470150"/>
                <a:ext cx="423863" cy="219075"/>
              </a:xfrm>
              <a:custGeom>
                <a:avLst/>
                <a:gdLst>
                  <a:gd name="T0" fmla="*/ 12 w 37"/>
                  <a:gd name="T1" fmla="*/ 4 h 19"/>
                  <a:gd name="T2" fmla="*/ 24 w 37"/>
                  <a:gd name="T3" fmla="*/ 5 h 19"/>
                  <a:gd name="T4" fmla="*/ 31 w 37"/>
                  <a:gd name="T5" fmla="*/ 13 h 19"/>
                  <a:gd name="T6" fmla="*/ 22 w 37"/>
                  <a:gd name="T7" fmla="*/ 16 h 19"/>
                  <a:gd name="T8" fmla="*/ 3 w 37"/>
                  <a:gd name="T9" fmla="*/ 14 h 19"/>
                  <a:gd name="T10" fmla="*/ 3 w 37"/>
                  <a:gd name="T11" fmla="*/ 8 h 19"/>
                  <a:gd name="T12" fmla="*/ 12 w 37"/>
                  <a:gd name="T13" fmla="*/ 4 h 19"/>
                </a:gdLst>
                <a:ahLst/>
                <a:cxnLst>
                  <a:cxn ang="0">
                    <a:pos x="T0" y="T1"/>
                  </a:cxn>
                  <a:cxn ang="0">
                    <a:pos x="T2" y="T3"/>
                  </a:cxn>
                  <a:cxn ang="0">
                    <a:pos x="T4" y="T5"/>
                  </a:cxn>
                  <a:cxn ang="0">
                    <a:pos x="T6" y="T7"/>
                  </a:cxn>
                  <a:cxn ang="0">
                    <a:pos x="T8" y="T9"/>
                  </a:cxn>
                  <a:cxn ang="0">
                    <a:pos x="T10" y="T11"/>
                  </a:cxn>
                  <a:cxn ang="0">
                    <a:pos x="T12" y="T13"/>
                  </a:cxn>
                </a:cxnLst>
                <a:rect l="0" t="0" r="r" b="b"/>
                <a:pathLst>
                  <a:path w="37" h="19">
                    <a:moveTo>
                      <a:pt x="12" y="4"/>
                    </a:moveTo>
                    <a:cubicBezTo>
                      <a:pt x="15" y="0"/>
                      <a:pt x="20" y="6"/>
                      <a:pt x="24" y="5"/>
                    </a:cubicBezTo>
                    <a:cubicBezTo>
                      <a:pt x="32" y="3"/>
                      <a:pt x="37" y="10"/>
                      <a:pt x="31" y="13"/>
                    </a:cubicBezTo>
                    <a:lnTo>
                      <a:pt x="22" y="16"/>
                    </a:lnTo>
                    <a:cubicBezTo>
                      <a:pt x="17" y="19"/>
                      <a:pt x="8" y="17"/>
                      <a:pt x="3" y="14"/>
                    </a:cubicBezTo>
                    <a:cubicBezTo>
                      <a:pt x="0" y="12"/>
                      <a:pt x="1" y="9"/>
                      <a:pt x="3" y="8"/>
                    </a:cubicBezTo>
                    <a:cubicBezTo>
                      <a:pt x="6" y="7"/>
                      <a:pt x="8" y="8"/>
                      <a:pt x="12" y="4"/>
                    </a:cubicBezTo>
                    <a:close/>
                  </a:path>
                </a:pathLst>
              </a:custGeom>
              <a:solidFill>
                <a:srgbClr val="AC6E7B"/>
              </a:solidFill>
              <a:ln w="10478"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0" name="Line 55"/>
              <p:cNvSpPr>
                <a:spLocks noChangeShapeType="1"/>
              </p:cNvSpPr>
              <p:nvPr/>
            </p:nvSpPr>
            <p:spPr bwMode="auto">
              <a:xfrm>
                <a:off x="2733675" y="2608263"/>
                <a:ext cx="1588" cy="195262"/>
              </a:xfrm>
              <a:prstGeom prst="line">
                <a:avLst/>
              </a:prstGeom>
              <a:noFill/>
              <a:ln w="10478">
                <a:solidFill>
                  <a:schemeClr val="dk1"/>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1" name="Freeform 56"/>
              <p:cNvSpPr>
                <a:spLocks/>
              </p:cNvSpPr>
              <p:nvPr/>
            </p:nvSpPr>
            <p:spPr bwMode="auto">
              <a:xfrm>
                <a:off x="2716213" y="2757488"/>
                <a:ext cx="34925" cy="103187"/>
              </a:xfrm>
              <a:custGeom>
                <a:avLst/>
                <a:gdLst>
                  <a:gd name="T0" fmla="*/ 12 w 18"/>
                  <a:gd name="T1" fmla="*/ 54 h 54"/>
                  <a:gd name="T2" fmla="*/ 0 w 18"/>
                  <a:gd name="T3" fmla="*/ 0 h 54"/>
                  <a:gd name="T4" fmla="*/ 18 w 18"/>
                  <a:gd name="T5" fmla="*/ 0 h 54"/>
                  <a:gd name="T6" fmla="*/ 12 w 18"/>
                  <a:gd name="T7" fmla="*/ 54 h 54"/>
                  <a:gd name="T8" fmla="*/ 12 w 18"/>
                  <a:gd name="T9" fmla="*/ 24 h 54"/>
                  <a:gd name="T10" fmla="*/ 12 w 18"/>
                  <a:gd name="T11" fmla="*/ 54 h 54"/>
                </a:gdLst>
                <a:ahLst/>
                <a:cxnLst>
                  <a:cxn ang="0">
                    <a:pos x="T0" y="T1"/>
                  </a:cxn>
                  <a:cxn ang="0">
                    <a:pos x="T2" y="T3"/>
                  </a:cxn>
                  <a:cxn ang="0">
                    <a:pos x="T4" y="T5"/>
                  </a:cxn>
                  <a:cxn ang="0">
                    <a:pos x="T6" y="T7"/>
                  </a:cxn>
                  <a:cxn ang="0">
                    <a:pos x="T8" y="T9"/>
                  </a:cxn>
                  <a:cxn ang="0">
                    <a:pos x="T10" y="T11"/>
                  </a:cxn>
                </a:cxnLst>
                <a:rect l="0" t="0" r="r" b="b"/>
                <a:pathLst>
                  <a:path w="18" h="54">
                    <a:moveTo>
                      <a:pt x="12" y="54"/>
                    </a:moveTo>
                    <a:lnTo>
                      <a:pt x="0" y="0"/>
                    </a:lnTo>
                    <a:lnTo>
                      <a:pt x="18" y="0"/>
                    </a:lnTo>
                    <a:lnTo>
                      <a:pt x="12" y="54"/>
                    </a:lnTo>
                    <a:lnTo>
                      <a:pt x="12" y="24"/>
                    </a:lnTo>
                    <a:lnTo>
                      <a:pt x="12" y="54"/>
                    </a:lnTo>
                    <a:close/>
                  </a:path>
                </a:pathLst>
              </a:custGeom>
              <a:solidFill>
                <a:schemeClr val="dk1"/>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42" name="Oval 6"/>
            <p:cNvSpPr>
              <a:spLocks noChangeArrowheads="1"/>
            </p:cNvSpPr>
            <p:nvPr/>
          </p:nvSpPr>
          <p:spPr bwMode="auto">
            <a:xfrm>
              <a:off x="3679487" y="1316925"/>
              <a:ext cx="1831542" cy="9526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3" name="Oval 7"/>
            <p:cNvSpPr>
              <a:spLocks noChangeArrowheads="1"/>
            </p:cNvSpPr>
            <p:nvPr/>
          </p:nvSpPr>
          <p:spPr bwMode="auto">
            <a:xfrm>
              <a:off x="3679487" y="1316925"/>
              <a:ext cx="1831542" cy="9526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4" name="Oval 8"/>
            <p:cNvSpPr>
              <a:spLocks noChangeArrowheads="1"/>
            </p:cNvSpPr>
            <p:nvPr/>
          </p:nvSpPr>
          <p:spPr bwMode="auto">
            <a:xfrm>
              <a:off x="3711301" y="1338129"/>
              <a:ext cx="1766400" cy="9087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5" name="Oval 9"/>
            <p:cNvSpPr>
              <a:spLocks noChangeArrowheads="1"/>
            </p:cNvSpPr>
            <p:nvPr/>
          </p:nvSpPr>
          <p:spPr bwMode="auto">
            <a:xfrm>
              <a:off x="3711301" y="1338129"/>
              <a:ext cx="1766400" cy="908755"/>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6" name="Rectangle 29"/>
            <p:cNvSpPr>
              <a:spLocks noChangeArrowheads="1"/>
            </p:cNvSpPr>
            <p:nvPr/>
          </p:nvSpPr>
          <p:spPr bwMode="auto">
            <a:xfrm>
              <a:off x="3943084" y="1480501"/>
              <a:ext cx="1165198"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Ganzheit und Teile</a:t>
              </a:r>
            </a:p>
          </p:txBody>
        </p:sp>
        <p:grpSp>
          <p:nvGrpSpPr>
            <p:cNvPr id="47" name="Gruppieren 46"/>
            <p:cNvGrpSpPr/>
            <p:nvPr/>
          </p:nvGrpSpPr>
          <p:grpSpPr>
            <a:xfrm>
              <a:off x="4152143" y="1680427"/>
              <a:ext cx="861991" cy="492242"/>
              <a:chOff x="4257675" y="1865313"/>
              <a:chExt cx="903288" cy="515937"/>
            </a:xfrm>
          </p:grpSpPr>
          <p:sp>
            <p:nvSpPr>
              <p:cNvPr id="48" name="Oval 65"/>
              <p:cNvSpPr>
                <a:spLocks noChangeArrowheads="1"/>
              </p:cNvSpPr>
              <p:nvPr/>
            </p:nvSpPr>
            <p:spPr bwMode="auto">
              <a:xfrm>
                <a:off x="4257675" y="1865313"/>
                <a:ext cx="903288" cy="515937"/>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49" name="Oval 68"/>
              <p:cNvSpPr>
                <a:spLocks noChangeArrowheads="1"/>
              </p:cNvSpPr>
              <p:nvPr/>
            </p:nvSpPr>
            <p:spPr bwMode="auto">
              <a:xfrm>
                <a:off x="4595813" y="1943100"/>
                <a:ext cx="241300"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0" name="Oval 69"/>
              <p:cNvSpPr>
                <a:spLocks noChangeArrowheads="1"/>
              </p:cNvSpPr>
              <p:nvPr/>
            </p:nvSpPr>
            <p:spPr bwMode="auto">
              <a:xfrm>
                <a:off x="4595813" y="1943100"/>
                <a:ext cx="241300" cy="138113"/>
              </a:xfrm>
              <a:prstGeom prst="ellipse">
                <a:avLst/>
              </a:prstGeom>
              <a:noFill/>
              <a:ln w="10478">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1" name="Oval 76"/>
              <p:cNvSpPr>
                <a:spLocks noChangeArrowheads="1"/>
              </p:cNvSpPr>
              <p:nvPr/>
            </p:nvSpPr>
            <p:spPr bwMode="auto">
              <a:xfrm>
                <a:off x="4391025" y="2127250"/>
                <a:ext cx="228600" cy="138113"/>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2" name="Oval 77"/>
              <p:cNvSpPr>
                <a:spLocks noChangeArrowheads="1"/>
              </p:cNvSpPr>
              <p:nvPr/>
            </p:nvSpPr>
            <p:spPr bwMode="auto">
              <a:xfrm>
                <a:off x="4391025" y="2127250"/>
                <a:ext cx="228600" cy="138113"/>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3" name="Oval 82"/>
              <p:cNvSpPr>
                <a:spLocks noChangeArrowheads="1"/>
              </p:cNvSpPr>
              <p:nvPr/>
            </p:nvSpPr>
            <p:spPr bwMode="auto">
              <a:xfrm>
                <a:off x="4802188" y="2127250"/>
                <a:ext cx="239712"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4" name="Oval 83"/>
              <p:cNvSpPr>
                <a:spLocks noChangeArrowheads="1"/>
              </p:cNvSpPr>
              <p:nvPr/>
            </p:nvSpPr>
            <p:spPr bwMode="auto">
              <a:xfrm>
                <a:off x="4802188" y="2127250"/>
                <a:ext cx="239712" cy="138113"/>
              </a:xfrm>
              <a:prstGeom prst="ellipse">
                <a:avLst/>
              </a:prstGeom>
              <a:noFill/>
              <a:ln w="10478">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55" name="Oval 19"/>
            <p:cNvSpPr>
              <a:spLocks noChangeArrowheads="1"/>
            </p:cNvSpPr>
            <p:nvPr/>
          </p:nvSpPr>
          <p:spPr bwMode="auto">
            <a:xfrm>
              <a:off x="3783611" y="5000107"/>
              <a:ext cx="1820937" cy="96328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6" name="Oval 20"/>
            <p:cNvSpPr>
              <a:spLocks noChangeArrowheads="1"/>
            </p:cNvSpPr>
            <p:nvPr/>
          </p:nvSpPr>
          <p:spPr bwMode="auto">
            <a:xfrm>
              <a:off x="3815425" y="5022826"/>
              <a:ext cx="1755795" cy="919357"/>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7" name="Oval 21"/>
            <p:cNvSpPr>
              <a:spLocks noChangeArrowheads="1"/>
            </p:cNvSpPr>
            <p:nvPr/>
          </p:nvSpPr>
          <p:spPr bwMode="auto">
            <a:xfrm>
              <a:off x="3815425" y="5022826"/>
              <a:ext cx="1755795" cy="919357"/>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58" name="Rectangle 34"/>
            <p:cNvSpPr>
              <a:spLocks noChangeArrowheads="1"/>
            </p:cNvSpPr>
            <p:nvPr/>
          </p:nvSpPr>
          <p:spPr bwMode="auto">
            <a:xfrm>
              <a:off x="4236270" y="5137935"/>
              <a:ext cx="810858"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Ordnung und</a:t>
              </a:r>
            </a:p>
          </p:txBody>
        </p:sp>
        <p:sp>
          <p:nvSpPr>
            <p:cNvPr id="59" name="Rectangle 35"/>
            <p:cNvSpPr>
              <a:spLocks noChangeArrowheads="1"/>
            </p:cNvSpPr>
            <p:nvPr/>
          </p:nvSpPr>
          <p:spPr bwMode="auto">
            <a:xfrm>
              <a:off x="4310804" y="5290909"/>
              <a:ext cx="741638"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a:ln>
                    <a:noFill/>
                  </a:ln>
                  <a:solidFill>
                    <a:sysClr val="windowText" lastClr="000000"/>
                  </a:solidFill>
                  <a:effectLst/>
                  <a:uLnTx/>
                  <a:uFillTx/>
                </a:rPr>
                <a:t>Entwicklung</a:t>
              </a:r>
            </a:p>
          </p:txBody>
        </p:sp>
        <p:grpSp>
          <p:nvGrpSpPr>
            <p:cNvPr id="60" name="Gruppieren 59"/>
            <p:cNvGrpSpPr/>
            <p:nvPr/>
          </p:nvGrpSpPr>
          <p:grpSpPr>
            <a:xfrm>
              <a:off x="4056297" y="5519613"/>
              <a:ext cx="1280110" cy="277170"/>
              <a:chOff x="2905125" y="5675313"/>
              <a:chExt cx="1341438" cy="290512"/>
            </a:xfrm>
          </p:grpSpPr>
          <p:sp>
            <p:nvSpPr>
              <p:cNvPr id="61" name="Oval 66"/>
              <p:cNvSpPr>
                <a:spLocks noChangeArrowheads="1"/>
              </p:cNvSpPr>
              <p:nvPr/>
            </p:nvSpPr>
            <p:spPr bwMode="auto">
              <a:xfrm>
                <a:off x="2905125" y="5675313"/>
                <a:ext cx="525463" cy="285750"/>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2" name="Oval 67"/>
              <p:cNvSpPr>
                <a:spLocks noChangeArrowheads="1"/>
              </p:cNvSpPr>
              <p:nvPr/>
            </p:nvSpPr>
            <p:spPr bwMode="auto">
              <a:xfrm>
                <a:off x="3721100" y="5680075"/>
                <a:ext cx="525463" cy="285750"/>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3" name="Oval 70"/>
              <p:cNvSpPr>
                <a:spLocks noChangeArrowheads="1"/>
              </p:cNvSpPr>
              <p:nvPr/>
            </p:nvSpPr>
            <p:spPr bwMode="auto">
              <a:xfrm>
                <a:off x="3098800" y="5703888"/>
                <a:ext cx="138113" cy="80962"/>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4" name="Oval 71"/>
              <p:cNvSpPr>
                <a:spLocks noChangeArrowheads="1"/>
              </p:cNvSpPr>
              <p:nvPr/>
            </p:nvSpPr>
            <p:spPr bwMode="auto">
              <a:xfrm>
                <a:off x="3098800" y="5703888"/>
                <a:ext cx="138113" cy="80962"/>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5" name="Oval 72"/>
              <p:cNvSpPr>
                <a:spLocks noChangeArrowheads="1"/>
              </p:cNvSpPr>
              <p:nvPr/>
            </p:nvSpPr>
            <p:spPr bwMode="auto">
              <a:xfrm>
                <a:off x="3922713" y="5692775"/>
                <a:ext cx="125412" cy="80963"/>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6" name="Oval 73"/>
              <p:cNvSpPr>
                <a:spLocks noChangeArrowheads="1"/>
              </p:cNvSpPr>
              <p:nvPr/>
            </p:nvSpPr>
            <p:spPr bwMode="auto">
              <a:xfrm>
                <a:off x="3922713" y="5692775"/>
                <a:ext cx="125412" cy="80963"/>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7" name="Oval 74"/>
              <p:cNvSpPr>
                <a:spLocks noChangeArrowheads="1"/>
              </p:cNvSpPr>
              <p:nvPr/>
            </p:nvSpPr>
            <p:spPr bwMode="auto">
              <a:xfrm>
                <a:off x="4002088" y="5853113"/>
                <a:ext cx="138112" cy="80962"/>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8" name="Oval 75"/>
              <p:cNvSpPr>
                <a:spLocks noChangeArrowheads="1"/>
              </p:cNvSpPr>
              <p:nvPr/>
            </p:nvSpPr>
            <p:spPr bwMode="auto">
              <a:xfrm>
                <a:off x="4002088" y="5853113"/>
                <a:ext cx="138112" cy="80962"/>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69" name="Oval 78"/>
              <p:cNvSpPr>
                <a:spLocks noChangeArrowheads="1"/>
              </p:cNvSpPr>
              <p:nvPr/>
            </p:nvSpPr>
            <p:spPr bwMode="auto">
              <a:xfrm>
                <a:off x="2984500" y="5807075"/>
                <a:ext cx="138113" cy="80963"/>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0" name="Oval 79"/>
              <p:cNvSpPr>
                <a:spLocks noChangeArrowheads="1"/>
              </p:cNvSpPr>
              <p:nvPr/>
            </p:nvSpPr>
            <p:spPr bwMode="auto">
              <a:xfrm>
                <a:off x="2984500" y="5807075"/>
                <a:ext cx="138113" cy="80963"/>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1" name="Oval 80"/>
              <p:cNvSpPr>
                <a:spLocks noChangeArrowheads="1"/>
              </p:cNvSpPr>
              <p:nvPr/>
            </p:nvSpPr>
            <p:spPr bwMode="auto">
              <a:xfrm>
                <a:off x="3773488" y="5749925"/>
                <a:ext cx="138112" cy="80963"/>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2" name="Oval 81"/>
              <p:cNvSpPr>
                <a:spLocks noChangeArrowheads="1"/>
              </p:cNvSpPr>
              <p:nvPr/>
            </p:nvSpPr>
            <p:spPr bwMode="auto">
              <a:xfrm>
                <a:off x="3821113" y="5849938"/>
                <a:ext cx="138112" cy="80962"/>
              </a:xfrm>
              <a:prstGeom prst="ellipse">
                <a:avLst/>
              </a:prstGeom>
              <a:solidFill>
                <a:srgbClr val="FFFFFF"/>
              </a:solidFill>
              <a:ln w="10478">
                <a:solidFill>
                  <a:schemeClr val="dk1"/>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3" name="Oval 84"/>
              <p:cNvSpPr>
                <a:spLocks noChangeArrowheads="1"/>
              </p:cNvSpPr>
              <p:nvPr/>
            </p:nvSpPr>
            <p:spPr bwMode="auto">
              <a:xfrm>
                <a:off x="3225800" y="5807075"/>
                <a:ext cx="136525" cy="80963"/>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4" name="Oval 85"/>
              <p:cNvSpPr>
                <a:spLocks noChangeArrowheads="1"/>
              </p:cNvSpPr>
              <p:nvPr/>
            </p:nvSpPr>
            <p:spPr bwMode="auto">
              <a:xfrm>
                <a:off x="3225800" y="5807075"/>
                <a:ext cx="136525" cy="80963"/>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5" name="Oval 86"/>
              <p:cNvSpPr>
                <a:spLocks noChangeArrowheads="1"/>
              </p:cNvSpPr>
              <p:nvPr/>
            </p:nvSpPr>
            <p:spPr bwMode="auto">
              <a:xfrm>
                <a:off x="4059238" y="5749925"/>
                <a:ext cx="136525" cy="92075"/>
              </a:xfrm>
              <a:prstGeom prst="ellipse">
                <a:avLst/>
              </a:prstGeom>
              <a:solidFill>
                <a:srgbClr val="FFFFFF"/>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6" name="Oval 87"/>
              <p:cNvSpPr>
                <a:spLocks noChangeArrowheads="1"/>
              </p:cNvSpPr>
              <p:nvPr/>
            </p:nvSpPr>
            <p:spPr bwMode="auto">
              <a:xfrm>
                <a:off x="4059238" y="5749925"/>
                <a:ext cx="136525" cy="92075"/>
              </a:xfrm>
              <a:prstGeom prst="ellipse">
                <a:avLst/>
              </a:prstGeom>
              <a:noFill/>
              <a:ln w="0">
                <a:solidFill>
                  <a:schemeClr val="dk1"/>
                </a:solidFill>
                <a:round/>
                <a:headEnd/>
                <a:tailEn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77" name="Freeform 88"/>
              <p:cNvSpPr>
                <a:spLocks/>
              </p:cNvSpPr>
              <p:nvPr/>
            </p:nvSpPr>
            <p:spPr bwMode="auto">
              <a:xfrm>
                <a:off x="3454400" y="5795963"/>
                <a:ext cx="257175" cy="50800"/>
              </a:xfrm>
              <a:custGeom>
                <a:avLst/>
                <a:gdLst>
                  <a:gd name="T0" fmla="*/ 0 w 18"/>
                  <a:gd name="T1" fmla="*/ 4 h 4"/>
                  <a:gd name="T2" fmla="*/ 11 w 18"/>
                  <a:gd name="T3" fmla="*/ 4 h 4"/>
                  <a:gd name="T4" fmla="*/ 8 w 18"/>
                  <a:gd name="T5" fmla="*/ 0 h 4"/>
                  <a:gd name="T6" fmla="*/ 18 w 18"/>
                  <a:gd name="T7" fmla="*/ 0 h 4"/>
                </a:gdLst>
                <a:ahLst/>
                <a:cxnLst>
                  <a:cxn ang="0">
                    <a:pos x="T0" y="T1"/>
                  </a:cxn>
                  <a:cxn ang="0">
                    <a:pos x="T2" y="T3"/>
                  </a:cxn>
                  <a:cxn ang="0">
                    <a:pos x="T4" y="T5"/>
                  </a:cxn>
                  <a:cxn ang="0">
                    <a:pos x="T6" y="T7"/>
                  </a:cxn>
                </a:cxnLst>
                <a:rect l="0" t="0" r="r" b="b"/>
                <a:pathLst>
                  <a:path w="18" h="4">
                    <a:moveTo>
                      <a:pt x="0" y="4"/>
                    </a:moveTo>
                    <a:lnTo>
                      <a:pt x="11" y="4"/>
                    </a:lnTo>
                    <a:lnTo>
                      <a:pt x="8" y="0"/>
                    </a:lnTo>
                    <a:lnTo>
                      <a:pt x="18" y="0"/>
                    </a:lnTo>
                  </a:path>
                </a:pathLst>
              </a:custGeom>
              <a:noFill/>
              <a:ln w="10478" cmpd="sng">
                <a:solidFill>
                  <a:schemeClr val="dk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78" name="Text Box 130"/>
            <p:cNvSpPr txBox="1">
              <a:spLocks noChangeArrowheads="1"/>
            </p:cNvSpPr>
            <p:nvPr/>
          </p:nvSpPr>
          <p:spPr bwMode="gray">
            <a:xfrm>
              <a:off x="4055451" y="2792560"/>
              <a:ext cx="1052665" cy="37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b="1" i="0" u="none" strike="noStrike" kern="0" cap="none" spc="0" normalizeH="0" baseline="0" noProof="0" dirty="0">
                  <a:ln>
                    <a:noFill/>
                  </a:ln>
                  <a:solidFill>
                    <a:sysClr val="windowText" lastClr="000000"/>
                  </a:solidFill>
                  <a:effectLst/>
                  <a:uLnTx/>
                  <a:uFillTx/>
                </a:rPr>
                <a:t>System</a:t>
              </a:r>
            </a:p>
          </p:txBody>
        </p:sp>
        <p:sp>
          <p:nvSpPr>
            <p:cNvPr id="79" name="Text Box 131"/>
            <p:cNvSpPr txBox="1">
              <a:spLocks noChangeArrowheads="1"/>
            </p:cNvSpPr>
            <p:nvPr/>
          </p:nvSpPr>
          <p:spPr bwMode="gray">
            <a:xfrm>
              <a:off x="4146347" y="4064819"/>
              <a:ext cx="920819" cy="379830"/>
            </a:xfrm>
            <a:prstGeom prst="rect">
              <a:avLst/>
            </a:prstGeom>
            <a:noFill/>
            <a:ln>
              <a:noFill/>
            </a:ln>
            <a:effectLst/>
            <a:extLst>
              <a:ext uri="{909E8E84-426E-40DD-AFC4-6F175D3DCCD1}">
                <a14:hiddenFill xmlns:a14="http://schemas.microsoft.com/office/drawing/2010/main">
                  <a:solidFill>
                    <a:srgbClr val="FFCC66"/>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b="1" i="0" u="none" strike="noStrike" kern="0" cap="none" spc="0" normalizeH="0" baseline="0" noProof="0">
                  <a:ln>
                    <a:noFill/>
                  </a:ln>
                  <a:solidFill>
                    <a:sysClr val="windowText" lastClr="000000"/>
                  </a:solidFill>
                  <a:effectLst/>
                  <a:uLnTx/>
                  <a:uFillTx/>
                </a:rPr>
                <a:t>Fabrik</a:t>
              </a:r>
            </a:p>
          </p:txBody>
        </p:sp>
        <p:sp>
          <p:nvSpPr>
            <p:cNvPr id="80" name="Oval 25"/>
            <p:cNvSpPr>
              <a:spLocks noChangeArrowheads="1"/>
            </p:cNvSpPr>
            <p:nvPr/>
          </p:nvSpPr>
          <p:spPr bwMode="auto">
            <a:xfrm>
              <a:off x="6428128" y="3034446"/>
              <a:ext cx="1755794" cy="908755"/>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81" name="Rectangle 37"/>
            <p:cNvSpPr>
              <a:spLocks noChangeArrowheads="1"/>
            </p:cNvSpPr>
            <p:nvPr/>
          </p:nvSpPr>
          <p:spPr bwMode="auto">
            <a:xfrm>
              <a:off x="6967440" y="3099573"/>
              <a:ext cx="561998"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Offenheit</a:t>
              </a:r>
            </a:p>
          </p:txBody>
        </p:sp>
        <p:sp>
          <p:nvSpPr>
            <p:cNvPr id="82" name="Oval 155"/>
            <p:cNvSpPr>
              <a:spLocks noChangeArrowheads="1"/>
            </p:cNvSpPr>
            <p:nvPr/>
          </p:nvSpPr>
          <p:spPr bwMode="auto">
            <a:xfrm>
              <a:off x="6862910" y="3319189"/>
              <a:ext cx="971065" cy="546767"/>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83" name="Oval 156"/>
            <p:cNvSpPr>
              <a:spLocks noChangeArrowheads="1"/>
            </p:cNvSpPr>
            <p:nvPr/>
          </p:nvSpPr>
          <p:spPr bwMode="auto">
            <a:xfrm>
              <a:off x="7178014" y="3373714"/>
              <a:ext cx="545372" cy="262024"/>
            </a:xfrm>
            <a:prstGeom prst="ellipse">
              <a:avLst/>
            </a:prstGeom>
            <a:solidFill>
              <a:schemeClr val="bg1"/>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effectLst/>
                <a:uLnTx/>
                <a:uFillTx/>
              </a:endParaRPr>
            </a:p>
          </p:txBody>
        </p:sp>
        <p:sp>
          <p:nvSpPr>
            <p:cNvPr id="84" name="Rectangle 157"/>
            <p:cNvSpPr>
              <a:spLocks noChangeArrowheads="1"/>
            </p:cNvSpPr>
            <p:nvPr/>
          </p:nvSpPr>
          <p:spPr bwMode="auto">
            <a:xfrm>
              <a:off x="7253760" y="3432783"/>
              <a:ext cx="491902" cy="162123"/>
            </a:xfrm>
            <a:prstGeom prst="rect">
              <a:avLst/>
            </a:prstGeom>
            <a:noFill/>
            <a:ln>
              <a:noFill/>
            </a:ln>
            <a:extLst>
              <a:ext uri="{909E8E84-426E-40DD-AFC4-6F175D3DCCD1}">
                <a14:hiddenFill xmlns:a14="http://schemas.microsoft.com/office/drawing/2010/main">
                  <a:solidFill>
                    <a:schemeClr val="accent3"/>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effectLst/>
                  <a:uLnTx/>
                  <a:uFillTx/>
                </a:rPr>
                <a:t>System</a:t>
              </a:r>
            </a:p>
          </p:txBody>
        </p:sp>
        <p:sp>
          <p:nvSpPr>
            <p:cNvPr id="85" name="Rectangle 158"/>
            <p:cNvSpPr>
              <a:spLocks noChangeArrowheads="1"/>
            </p:cNvSpPr>
            <p:nvPr/>
          </p:nvSpPr>
          <p:spPr bwMode="auto">
            <a:xfrm>
              <a:off x="7025007" y="3646340"/>
              <a:ext cx="440039" cy="162123"/>
            </a:xfrm>
            <a:prstGeom prst="rect">
              <a:avLst/>
            </a:prstGeom>
            <a:noFill/>
            <a:ln>
              <a:noFill/>
            </a:ln>
            <a:extLst>
              <a:ext uri="{909E8E84-426E-40DD-AFC4-6F175D3DCCD1}">
                <a14:hiddenFill xmlns:a14="http://schemas.microsoft.com/office/drawing/2010/main">
                  <a:solidFill>
                    <a:schemeClr val="accent4"/>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lt1"/>
                  </a:solidFill>
                  <a:effectLst/>
                  <a:uLnTx/>
                  <a:uFillTx/>
                </a:rPr>
                <a:t>Umfeld</a:t>
              </a:r>
            </a:p>
          </p:txBody>
        </p:sp>
        <p:sp>
          <p:nvSpPr>
            <p:cNvPr id="86" name="Line 159"/>
            <p:cNvSpPr>
              <a:spLocks noChangeShapeType="1"/>
            </p:cNvSpPr>
            <p:nvPr/>
          </p:nvSpPr>
          <p:spPr bwMode="gray">
            <a:xfrm>
              <a:off x="7499177" y="3629680"/>
              <a:ext cx="0" cy="181751"/>
            </a:xfrm>
            <a:prstGeom prst="line">
              <a:avLst/>
            </a:prstGeom>
            <a:solidFill>
              <a:schemeClr val="accent4"/>
            </a:solidFill>
            <a:ln w="10478">
              <a:solidFill>
                <a:srgbClr val="00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87" name="Oval 26"/>
            <p:cNvSpPr>
              <a:spLocks noChangeArrowheads="1"/>
            </p:cNvSpPr>
            <p:nvPr/>
          </p:nvSpPr>
          <p:spPr bwMode="auto">
            <a:xfrm>
              <a:off x="5671871" y="1823225"/>
              <a:ext cx="1820937" cy="96328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88" name="Oval 27"/>
            <p:cNvSpPr>
              <a:spLocks noChangeArrowheads="1"/>
            </p:cNvSpPr>
            <p:nvPr/>
          </p:nvSpPr>
          <p:spPr bwMode="auto">
            <a:xfrm>
              <a:off x="5705199" y="1844429"/>
              <a:ext cx="1755795" cy="9193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89" name="Oval 28"/>
            <p:cNvSpPr>
              <a:spLocks noChangeArrowheads="1"/>
            </p:cNvSpPr>
            <p:nvPr/>
          </p:nvSpPr>
          <p:spPr bwMode="auto">
            <a:xfrm>
              <a:off x="5705199" y="1844429"/>
              <a:ext cx="1755795" cy="919357"/>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0" name="Rectangle 38"/>
            <p:cNvSpPr>
              <a:spLocks noChangeArrowheads="1"/>
            </p:cNvSpPr>
            <p:nvPr/>
          </p:nvSpPr>
          <p:spPr bwMode="auto">
            <a:xfrm>
              <a:off x="6200579" y="2001947"/>
              <a:ext cx="739991" cy="16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err="1">
                  <a:ln>
                    <a:noFill/>
                  </a:ln>
                  <a:solidFill>
                    <a:schemeClr val="dk1"/>
                  </a:solidFill>
                  <a:effectLst/>
                  <a:uLnTx/>
                  <a:uFillTx/>
                </a:rPr>
                <a:t>Vernetztheit</a:t>
              </a:r>
              <a:endParaRPr kumimoji="0" lang="de-DE" sz="1050" b="0" i="0" u="none" strike="noStrike" kern="0" cap="none" spc="0" normalizeH="0" baseline="0" noProof="0" dirty="0">
                <a:ln>
                  <a:noFill/>
                </a:ln>
                <a:solidFill>
                  <a:schemeClr val="dk1"/>
                </a:solidFill>
                <a:effectLst/>
                <a:uLnTx/>
                <a:uFillTx/>
              </a:endParaRPr>
            </a:p>
          </p:txBody>
        </p:sp>
        <p:grpSp>
          <p:nvGrpSpPr>
            <p:cNvPr id="91" name="Gruppieren 90"/>
            <p:cNvGrpSpPr/>
            <p:nvPr/>
          </p:nvGrpSpPr>
          <p:grpSpPr>
            <a:xfrm>
              <a:off x="6194519" y="2227621"/>
              <a:ext cx="839268" cy="427115"/>
              <a:chOff x="6686550" y="2676525"/>
              <a:chExt cx="879476" cy="447675"/>
            </a:xfrm>
          </p:grpSpPr>
          <p:sp>
            <p:nvSpPr>
              <p:cNvPr id="92" name="Oval 58"/>
              <p:cNvSpPr>
                <a:spLocks noChangeArrowheads="1"/>
              </p:cNvSpPr>
              <p:nvPr/>
            </p:nvSpPr>
            <p:spPr bwMode="auto">
              <a:xfrm>
                <a:off x="6686550" y="2779713"/>
                <a:ext cx="92075" cy="80963"/>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3" name="Oval 59"/>
              <p:cNvSpPr>
                <a:spLocks noChangeArrowheads="1"/>
              </p:cNvSpPr>
              <p:nvPr/>
            </p:nvSpPr>
            <p:spPr bwMode="auto">
              <a:xfrm>
                <a:off x="7097713" y="3032125"/>
                <a:ext cx="92075" cy="92075"/>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4" name="Oval 60"/>
              <p:cNvSpPr>
                <a:spLocks noChangeArrowheads="1"/>
              </p:cNvSpPr>
              <p:nvPr/>
            </p:nvSpPr>
            <p:spPr bwMode="auto">
              <a:xfrm>
                <a:off x="7429500" y="2700338"/>
                <a:ext cx="90488" cy="92075"/>
              </a:xfrm>
              <a:prstGeom prst="ellipse">
                <a:avLst/>
              </a:pr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5" name="Rectangle 61"/>
              <p:cNvSpPr>
                <a:spLocks noChangeArrowheads="1"/>
              </p:cNvSpPr>
              <p:nvPr/>
            </p:nvSpPr>
            <p:spPr bwMode="auto">
              <a:xfrm>
                <a:off x="6873875" y="2940050"/>
                <a:ext cx="80963" cy="92075"/>
              </a:xfrm>
              <a:prstGeom prst="rect">
                <a:avLst/>
              </a:prstGeom>
              <a:solidFill>
                <a:srgbClr val="AC6E7B"/>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6" name="Line 142"/>
              <p:cNvSpPr>
                <a:spLocks noChangeShapeType="1"/>
              </p:cNvSpPr>
              <p:nvPr/>
            </p:nvSpPr>
            <p:spPr bwMode="gray">
              <a:xfrm flipV="1">
                <a:off x="6772275" y="2719388"/>
                <a:ext cx="247650" cy="7620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7" name="Line 143"/>
              <p:cNvSpPr>
                <a:spLocks noChangeShapeType="1"/>
              </p:cNvSpPr>
              <p:nvPr/>
            </p:nvSpPr>
            <p:spPr bwMode="gray">
              <a:xfrm>
                <a:off x="7129463" y="2709863"/>
                <a:ext cx="290513" cy="28575"/>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8" name="Line 144"/>
              <p:cNvSpPr>
                <a:spLocks noChangeShapeType="1"/>
              </p:cNvSpPr>
              <p:nvPr/>
            </p:nvSpPr>
            <p:spPr bwMode="gray">
              <a:xfrm flipV="1">
                <a:off x="6953250" y="2764155"/>
                <a:ext cx="126683" cy="207645"/>
              </a:xfrm>
              <a:custGeom>
                <a:avLst/>
                <a:gdLst>
                  <a:gd name="connsiteX0" fmla="*/ 0 w 119063"/>
                  <a:gd name="connsiteY0" fmla="*/ 0 h 219075"/>
                  <a:gd name="connsiteX1" fmla="*/ 119063 w 119063"/>
                  <a:gd name="connsiteY1" fmla="*/ 219075 h 219075"/>
                  <a:gd name="connsiteX0" fmla="*/ 0 w 126683"/>
                  <a:gd name="connsiteY0" fmla="*/ 0 h 207645"/>
                  <a:gd name="connsiteX1" fmla="*/ 126683 w 126683"/>
                  <a:gd name="connsiteY1" fmla="*/ 207645 h 207645"/>
                </a:gdLst>
                <a:ahLst/>
                <a:cxnLst>
                  <a:cxn ang="0">
                    <a:pos x="connsiteX0" y="connsiteY0"/>
                  </a:cxn>
                  <a:cxn ang="0">
                    <a:pos x="connsiteX1" y="connsiteY1"/>
                  </a:cxn>
                </a:cxnLst>
                <a:rect l="l" t="t" r="r" b="b"/>
                <a:pathLst>
                  <a:path w="126683" h="207645">
                    <a:moveTo>
                      <a:pt x="0" y="0"/>
                    </a:moveTo>
                    <a:cubicBezTo>
                      <a:pt x="39688" y="73025"/>
                      <a:pt x="86995" y="134620"/>
                      <a:pt x="126683" y="207645"/>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99" name="Line 145"/>
              <p:cNvSpPr>
                <a:spLocks noChangeShapeType="1"/>
              </p:cNvSpPr>
              <p:nvPr/>
            </p:nvSpPr>
            <p:spPr bwMode="gray">
              <a:xfrm>
                <a:off x="6757988" y="2847975"/>
                <a:ext cx="119063" cy="90488"/>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0" name="Line 146"/>
              <p:cNvSpPr>
                <a:spLocks noChangeShapeType="1"/>
              </p:cNvSpPr>
              <p:nvPr/>
            </p:nvSpPr>
            <p:spPr bwMode="gray">
              <a:xfrm>
                <a:off x="7078980" y="2752725"/>
                <a:ext cx="60008" cy="276225"/>
              </a:xfrm>
              <a:custGeom>
                <a:avLst/>
                <a:gdLst>
                  <a:gd name="connsiteX0" fmla="*/ 0 w 71438"/>
                  <a:gd name="connsiteY0" fmla="*/ 0 h 257175"/>
                  <a:gd name="connsiteX1" fmla="*/ 71438 w 71438"/>
                  <a:gd name="connsiteY1" fmla="*/ 257175 h 257175"/>
                  <a:gd name="connsiteX0" fmla="*/ 0 w 60008"/>
                  <a:gd name="connsiteY0" fmla="*/ 0 h 264795"/>
                  <a:gd name="connsiteX1" fmla="*/ 60008 w 60008"/>
                  <a:gd name="connsiteY1" fmla="*/ 264795 h 264795"/>
                  <a:gd name="connsiteX0" fmla="*/ 0 w 60008"/>
                  <a:gd name="connsiteY0" fmla="*/ 0 h 276225"/>
                  <a:gd name="connsiteX1" fmla="*/ 60008 w 60008"/>
                  <a:gd name="connsiteY1" fmla="*/ 276225 h 276225"/>
                </a:gdLst>
                <a:ahLst/>
                <a:cxnLst>
                  <a:cxn ang="0">
                    <a:pos x="connsiteX0" y="connsiteY0"/>
                  </a:cxn>
                  <a:cxn ang="0">
                    <a:pos x="connsiteX1" y="connsiteY1"/>
                  </a:cxn>
                </a:cxnLst>
                <a:rect l="l" t="t" r="r" b="b"/>
                <a:pathLst>
                  <a:path w="60008" h="276225">
                    <a:moveTo>
                      <a:pt x="0" y="0"/>
                    </a:moveTo>
                    <a:cubicBezTo>
                      <a:pt x="23813" y="85725"/>
                      <a:pt x="36195" y="190500"/>
                      <a:pt x="60008" y="276225"/>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1" name="Line 147"/>
              <p:cNvSpPr>
                <a:spLocks noChangeShapeType="1"/>
              </p:cNvSpPr>
              <p:nvPr/>
            </p:nvSpPr>
            <p:spPr bwMode="gray">
              <a:xfrm flipV="1">
                <a:off x="7138988" y="2938463"/>
                <a:ext cx="80963" cy="90488"/>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2" name="Line 148"/>
              <p:cNvSpPr>
                <a:spLocks noChangeShapeType="1"/>
              </p:cNvSpPr>
              <p:nvPr/>
            </p:nvSpPr>
            <p:spPr bwMode="gray">
              <a:xfrm>
                <a:off x="7258050" y="2928938"/>
                <a:ext cx="214313" cy="42863"/>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3" name="Line 149"/>
              <p:cNvSpPr>
                <a:spLocks noChangeShapeType="1"/>
              </p:cNvSpPr>
              <p:nvPr/>
            </p:nvSpPr>
            <p:spPr bwMode="gray">
              <a:xfrm flipV="1">
                <a:off x="7229475" y="2771775"/>
                <a:ext cx="204788" cy="13335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4" name="Line 150"/>
              <p:cNvSpPr>
                <a:spLocks noChangeShapeType="1"/>
              </p:cNvSpPr>
              <p:nvPr/>
            </p:nvSpPr>
            <p:spPr bwMode="gray">
              <a:xfrm>
                <a:off x="7467600" y="2790825"/>
                <a:ext cx="52388" cy="147638"/>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5" name="Line 151"/>
              <p:cNvSpPr>
                <a:spLocks noChangeShapeType="1"/>
              </p:cNvSpPr>
              <p:nvPr/>
            </p:nvSpPr>
            <p:spPr bwMode="gray">
              <a:xfrm flipH="1" flipV="1">
                <a:off x="7086600" y="2763203"/>
                <a:ext cx="109538" cy="127635"/>
              </a:xfrm>
              <a:custGeom>
                <a:avLst/>
                <a:gdLst>
                  <a:gd name="connsiteX0" fmla="*/ 0 w 128588"/>
                  <a:gd name="connsiteY0" fmla="*/ 0 h 142875"/>
                  <a:gd name="connsiteX1" fmla="*/ 128588 w 128588"/>
                  <a:gd name="connsiteY1" fmla="*/ 142875 h 142875"/>
                  <a:gd name="connsiteX0" fmla="*/ 0 w 109538"/>
                  <a:gd name="connsiteY0" fmla="*/ 0 h 127635"/>
                  <a:gd name="connsiteX1" fmla="*/ 109538 w 109538"/>
                  <a:gd name="connsiteY1" fmla="*/ 127635 h 127635"/>
                  <a:gd name="connsiteX0" fmla="*/ 0 w 94298"/>
                  <a:gd name="connsiteY0" fmla="*/ 0 h 127635"/>
                  <a:gd name="connsiteX1" fmla="*/ 94298 w 94298"/>
                  <a:gd name="connsiteY1" fmla="*/ 127635 h 127635"/>
                  <a:gd name="connsiteX0" fmla="*/ 0 w 109538"/>
                  <a:gd name="connsiteY0" fmla="*/ 0 h 127635"/>
                  <a:gd name="connsiteX1" fmla="*/ 109538 w 109538"/>
                  <a:gd name="connsiteY1" fmla="*/ 127635 h 127635"/>
                </a:gdLst>
                <a:ahLst/>
                <a:cxnLst>
                  <a:cxn ang="0">
                    <a:pos x="connsiteX0" y="connsiteY0"/>
                  </a:cxn>
                  <a:cxn ang="0">
                    <a:pos x="connsiteX1" y="connsiteY1"/>
                  </a:cxn>
                </a:cxnLst>
                <a:rect l="l" t="t" r="r" b="b"/>
                <a:pathLst>
                  <a:path w="109538" h="127635">
                    <a:moveTo>
                      <a:pt x="0" y="0"/>
                    </a:moveTo>
                    <a:cubicBezTo>
                      <a:pt x="42863" y="47625"/>
                      <a:pt x="66675" y="80010"/>
                      <a:pt x="109538" y="127635"/>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6" name="Line 152"/>
              <p:cNvSpPr>
                <a:spLocks noChangeShapeType="1"/>
              </p:cNvSpPr>
              <p:nvPr/>
            </p:nvSpPr>
            <p:spPr bwMode="gray">
              <a:xfrm flipV="1">
                <a:off x="7191375" y="2981325"/>
                <a:ext cx="290513" cy="7620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7" name="Line 153"/>
              <p:cNvSpPr>
                <a:spLocks noChangeShapeType="1"/>
              </p:cNvSpPr>
              <p:nvPr/>
            </p:nvSpPr>
            <p:spPr bwMode="gray">
              <a:xfrm flipH="1" flipV="1">
                <a:off x="6951663" y="2978150"/>
                <a:ext cx="150813" cy="87313"/>
              </a:xfrm>
              <a:custGeom>
                <a:avLst/>
                <a:gdLst>
                  <a:gd name="connsiteX0" fmla="*/ 0 w 128588"/>
                  <a:gd name="connsiteY0" fmla="*/ 0 h 80963"/>
                  <a:gd name="connsiteX1" fmla="*/ 128588 w 128588"/>
                  <a:gd name="connsiteY1" fmla="*/ 80963 h 80963"/>
                  <a:gd name="connsiteX0" fmla="*/ 0 w 140018"/>
                  <a:gd name="connsiteY0" fmla="*/ 0 h 84773"/>
                  <a:gd name="connsiteX1" fmla="*/ 140018 w 140018"/>
                  <a:gd name="connsiteY1" fmla="*/ 84773 h 84773"/>
                  <a:gd name="connsiteX0" fmla="*/ 0 w 151474"/>
                  <a:gd name="connsiteY0" fmla="*/ 0 h 88612"/>
                  <a:gd name="connsiteX1" fmla="*/ 151474 w 151474"/>
                  <a:gd name="connsiteY1" fmla="*/ 88612 h 88612"/>
                </a:gdLst>
                <a:ahLst/>
                <a:cxnLst>
                  <a:cxn ang="0">
                    <a:pos x="connsiteX0" y="connsiteY0"/>
                  </a:cxn>
                  <a:cxn ang="0">
                    <a:pos x="connsiteX1" y="connsiteY1"/>
                  </a:cxn>
                </a:cxnLst>
                <a:rect l="l" t="t" r="r" b="b"/>
                <a:pathLst>
                  <a:path w="151474" h="88612">
                    <a:moveTo>
                      <a:pt x="0" y="0"/>
                    </a:moveTo>
                    <a:cubicBezTo>
                      <a:pt x="42863" y="26988"/>
                      <a:pt x="108611" y="61624"/>
                      <a:pt x="151474" y="88612"/>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8" name="Freeform 64"/>
              <p:cNvSpPr>
                <a:spLocks/>
              </p:cNvSpPr>
              <p:nvPr/>
            </p:nvSpPr>
            <p:spPr bwMode="auto">
              <a:xfrm>
                <a:off x="7165975" y="2849563"/>
                <a:ext cx="103188" cy="90488"/>
              </a:xfrm>
              <a:custGeom>
                <a:avLst/>
                <a:gdLst>
                  <a:gd name="T0" fmla="*/ 4 w 9"/>
                  <a:gd name="T1" fmla="*/ 0 h 8"/>
                  <a:gd name="T2" fmla="*/ 2 w 9"/>
                  <a:gd name="T3" fmla="*/ 4 h 8"/>
                  <a:gd name="T4" fmla="*/ 0 w 9"/>
                  <a:gd name="T5" fmla="*/ 8 h 8"/>
                  <a:gd name="T6" fmla="*/ 4 w 9"/>
                  <a:gd name="T7" fmla="*/ 8 h 8"/>
                  <a:gd name="T8" fmla="*/ 9 w 9"/>
                  <a:gd name="T9" fmla="*/ 8 h 8"/>
                  <a:gd name="T10" fmla="*/ 6 w 9"/>
                  <a:gd name="T11" fmla="*/ 4 h 8"/>
                  <a:gd name="T12" fmla="*/ 4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4" y="0"/>
                    </a:moveTo>
                    <a:lnTo>
                      <a:pt x="2" y="4"/>
                    </a:lnTo>
                    <a:lnTo>
                      <a:pt x="0" y="8"/>
                    </a:lnTo>
                    <a:lnTo>
                      <a:pt x="4" y="8"/>
                    </a:lnTo>
                    <a:lnTo>
                      <a:pt x="9" y="8"/>
                    </a:lnTo>
                    <a:lnTo>
                      <a:pt x="6" y="4"/>
                    </a:lnTo>
                    <a:lnTo>
                      <a:pt x="4" y="0"/>
                    </a:lnTo>
                    <a:close/>
                  </a:path>
                </a:pathLst>
              </a:custGeom>
              <a:solidFill>
                <a:srgbClr val="AC6E7B"/>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09" name="Rectangle 62"/>
              <p:cNvSpPr>
                <a:spLocks noChangeArrowheads="1"/>
              </p:cNvSpPr>
              <p:nvPr/>
            </p:nvSpPr>
            <p:spPr bwMode="auto">
              <a:xfrm>
                <a:off x="7029450" y="2676525"/>
                <a:ext cx="92075" cy="80963"/>
              </a:xfrm>
              <a:prstGeom prst="rect">
                <a:avLst/>
              </a:prstGeom>
              <a:solidFill>
                <a:srgbClr val="AC6E7B"/>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0" name="Rectangle 63"/>
              <p:cNvSpPr>
                <a:spLocks noChangeArrowheads="1"/>
              </p:cNvSpPr>
              <p:nvPr/>
            </p:nvSpPr>
            <p:spPr bwMode="auto">
              <a:xfrm>
                <a:off x="7475538" y="2940050"/>
                <a:ext cx="90488" cy="92075"/>
              </a:xfrm>
              <a:prstGeom prst="rect">
                <a:avLst/>
              </a:prstGeom>
              <a:solidFill>
                <a:srgbClr val="AC6E7B"/>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grpSp>
          <p:nvGrpSpPr>
            <p:cNvPr id="111" name="Gruppieren 110"/>
            <p:cNvGrpSpPr/>
            <p:nvPr/>
          </p:nvGrpSpPr>
          <p:grpSpPr>
            <a:xfrm>
              <a:off x="3514620" y="3318128"/>
              <a:ext cx="1999698" cy="602809"/>
              <a:chOff x="3683000" y="3532188"/>
              <a:chExt cx="2095500" cy="631826"/>
            </a:xfrm>
          </p:grpSpPr>
          <p:sp>
            <p:nvSpPr>
              <p:cNvPr id="112" name="Oval 179"/>
              <p:cNvSpPr>
                <a:spLocks noChangeArrowheads="1"/>
              </p:cNvSpPr>
              <p:nvPr/>
            </p:nvSpPr>
            <p:spPr bwMode="auto">
              <a:xfrm>
                <a:off x="4475163" y="3627438"/>
                <a:ext cx="455613" cy="463550"/>
              </a:xfrm>
              <a:prstGeom prst="ellipse">
                <a:avLst/>
              </a:prstGeom>
              <a:solidFill>
                <a:srgbClr val="E5EDF5"/>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3" name="Freeform 180"/>
              <p:cNvSpPr>
                <a:spLocks/>
              </p:cNvSpPr>
              <p:nvPr/>
            </p:nvSpPr>
            <p:spPr bwMode="auto">
              <a:xfrm>
                <a:off x="3962400" y="3532188"/>
                <a:ext cx="344488" cy="630238"/>
              </a:xfrm>
              <a:custGeom>
                <a:avLst/>
                <a:gdLst>
                  <a:gd name="T0" fmla="*/ 0 w 31"/>
                  <a:gd name="T1" fmla="*/ 53 h 53"/>
                  <a:gd name="T2" fmla="*/ 0 w 31"/>
                  <a:gd name="T3" fmla="*/ 0 h 53"/>
                  <a:gd name="T4" fmla="*/ 31 w 31"/>
                  <a:gd name="T5" fmla="*/ 0 h 53"/>
                  <a:gd name="T6" fmla="*/ 31 w 31"/>
                  <a:gd name="T7" fmla="*/ 53 h 53"/>
                </a:gdLst>
                <a:ahLst/>
                <a:cxnLst>
                  <a:cxn ang="0">
                    <a:pos x="T0" y="T1"/>
                  </a:cxn>
                  <a:cxn ang="0">
                    <a:pos x="T2" y="T3"/>
                  </a:cxn>
                  <a:cxn ang="0">
                    <a:pos x="T4" y="T5"/>
                  </a:cxn>
                  <a:cxn ang="0">
                    <a:pos x="T6" y="T7"/>
                  </a:cxn>
                </a:cxnLst>
                <a:rect l="0" t="0" r="r" b="b"/>
                <a:pathLst>
                  <a:path w="31" h="53">
                    <a:moveTo>
                      <a:pt x="0" y="53"/>
                    </a:moveTo>
                    <a:lnTo>
                      <a:pt x="0" y="0"/>
                    </a:lnTo>
                    <a:lnTo>
                      <a:pt x="31" y="0"/>
                    </a:lnTo>
                    <a:lnTo>
                      <a:pt x="31" y="53"/>
                    </a:lnTo>
                  </a:path>
                </a:pathLst>
              </a:custGeom>
              <a:solidFill>
                <a:schemeClr val="tx2"/>
              </a:solidFill>
              <a:ln w="20955"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4" name="Freeform 181"/>
              <p:cNvSpPr>
                <a:spLocks/>
              </p:cNvSpPr>
              <p:nvPr/>
            </p:nvSpPr>
            <p:spPr bwMode="auto">
              <a:xfrm>
                <a:off x="4306888" y="3579813"/>
                <a:ext cx="657225" cy="582613"/>
              </a:xfrm>
              <a:custGeom>
                <a:avLst/>
                <a:gdLst>
                  <a:gd name="T0" fmla="*/ 0 w 59"/>
                  <a:gd name="T1" fmla="*/ 21 h 49"/>
                  <a:gd name="T2" fmla="*/ 59 w 59"/>
                  <a:gd name="T3" fmla="*/ 0 h 49"/>
                  <a:gd name="T4" fmla="*/ 59 w 59"/>
                  <a:gd name="T5" fmla="*/ 49 h 49"/>
                  <a:gd name="T6" fmla="*/ 0 w 59"/>
                  <a:gd name="T7" fmla="*/ 49 h 49"/>
                  <a:gd name="T8" fmla="*/ 0 w 59"/>
                  <a:gd name="T9" fmla="*/ 21 h 49"/>
                </a:gdLst>
                <a:ahLst/>
                <a:cxnLst>
                  <a:cxn ang="0">
                    <a:pos x="T0" y="T1"/>
                  </a:cxn>
                  <a:cxn ang="0">
                    <a:pos x="T2" y="T3"/>
                  </a:cxn>
                  <a:cxn ang="0">
                    <a:pos x="T4" y="T5"/>
                  </a:cxn>
                  <a:cxn ang="0">
                    <a:pos x="T6" y="T7"/>
                  </a:cxn>
                  <a:cxn ang="0">
                    <a:pos x="T8" y="T9"/>
                  </a:cxn>
                </a:cxnLst>
                <a:rect l="0" t="0" r="r" b="b"/>
                <a:pathLst>
                  <a:path w="59" h="49">
                    <a:moveTo>
                      <a:pt x="0" y="21"/>
                    </a:moveTo>
                    <a:lnTo>
                      <a:pt x="59" y="0"/>
                    </a:lnTo>
                    <a:lnTo>
                      <a:pt x="59" y="49"/>
                    </a:lnTo>
                    <a:lnTo>
                      <a:pt x="0" y="49"/>
                    </a:lnTo>
                    <a:lnTo>
                      <a:pt x="0" y="21"/>
                    </a:lnTo>
                    <a:close/>
                  </a:path>
                </a:pathLst>
              </a:custGeom>
              <a:solidFill>
                <a:schemeClr val="accent1"/>
              </a:solidFill>
              <a:ln w="20955" cmpd="sng">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5" name="Freeform 182"/>
              <p:cNvSpPr>
                <a:spLocks/>
              </p:cNvSpPr>
              <p:nvPr/>
            </p:nvSpPr>
            <p:spPr bwMode="auto">
              <a:xfrm>
                <a:off x="4306888" y="3579813"/>
                <a:ext cx="657225" cy="582613"/>
              </a:xfrm>
              <a:custGeom>
                <a:avLst/>
                <a:gdLst>
                  <a:gd name="T0" fmla="*/ 0 w 59"/>
                  <a:gd name="T1" fmla="*/ 21 h 49"/>
                  <a:gd name="T2" fmla="*/ 59 w 59"/>
                  <a:gd name="T3" fmla="*/ 0 h 49"/>
                  <a:gd name="T4" fmla="*/ 59 w 59"/>
                  <a:gd name="T5" fmla="*/ 49 h 49"/>
                  <a:gd name="T6" fmla="*/ 0 w 59"/>
                  <a:gd name="T7" fmla="*/ 49 h 49"/>
                  <a:gd name="T8" fmla="*/ 0 w 59"/>
                  <a:gd name="T9" fmla="*/ 21 h 49"/>
                </a:gdLst>
                <a:ahLst/>
                <a:cxnLst>
                  <a:cxn ang="0">
                    <a:pos x="T0" y="T1"/>
                  </a:cxn>
                  <a:cxn ang="0">
                    <a:pos x="T2" y="T3"/>
                  </a:cxn>
                  <a:cxn ang="0">
                    <a:pos x="T4" y="T5"/>
                  </a:cxn>
                  <a:cxn ang="0">
                    <a:pos x="T6" y="T7"/>
                  </a:cxn>
                  <a:cxn ang="0">
                    <a:pos x="T8" y="T9"/>
                  </a:cxn>
                </a:cxnLst>
                <a:rect l="0" t="0" r="r" b="b"/>
                <a:pathLst>
                  <a:path w="59" h="49">
                    <a:moveTo>
                      <a:pt x="0" y="21"/>
                    </a:moveTo>
                    <a:lnTo>
                      <a:pt x="59" y="0"/>
                    </a:lnTo>
                    <a:lnTo>
                      <a:pt x="59" y="49"/>
                    </a:lnTo>
                    <a:lnTo>
                      <a:pt x="0" y="49"/>
                    </a:lnTo>
                    <a:lnTo>
                      <a:pt x="0" y="21"/>
                    </a:lnTo>
                    <a:close/>
                  </a:path>
                </a:pathLst>
              </a:custGeom>
              <a:solidFill>
                <a:schemeClr val="accent1"/>
              </a:solidFill>
              <a:ln w="20955"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6" name="Line 183"/>
              <p:cNvSpPr>
                <a:spLocks noChangeShapeType="1"/>
              </p:cNvSpPr>
              <p:nvPr/>
            </p:nvSpPr>
            <p:spPr bwMode="auto">
              <a:xfrm>
                <a:off x="3683000" y="4162426"/>
                <a:ext cx="2095500"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7" name="Line 184"/>
              <p:cNvSpPr>
                <a:spLocks noChangeShapeType="1"/>
              </p:cNvSpPr>
              <p:nvPr/>
            </p:nvSpPr>
            <p:spPr bwMode="auto">
              <a:xfrm>
                <a:off x="4017963" y="3651251"/>
                <a:ext cx="233363"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8" name="Rectangle 185"/>
              <p:cNvSpPr>
                <a:spLocks noChangeArrowheads="1"/>
              </p:cNvSpPr>
              <p:nvPr/>
            </p:nvSpPr>
            <p:spPr bwMode="auto">
              <a:xfrm>
                <a:off x="4017963" y="3590926"/>
                <a:ext cx="233363" cy="119063"/>
              </a:xfrm>
              <a:prstGeom prst="rect">
                <a:avLst/>
              </a:prstGeom>
              <a:solidFill>
                <a:srgbClr val="E5EDF5"/>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19" name="Line 186"/>
              <p:cNvSpPr>
                <a:spLocks noChangeShapeType="1"/>
              </p:cNvSpPr>
              <p:nvPr/>
            </p:nvSpPr>
            <p:spPr bwMode="auto">
              <a:xfrm>
                <a:off x="4129088" y="3590926"/>
                <a:ext cx="1588" cy="119063"/>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0" name="Line 187"/>
              <p:cNvSpPr>
                <a:spLocks noChangeShapeType="1"/>
              </p:cNvSpPr>
              <p:nvPr/>
            </p:nvSpPr>
            <p:spPr bwMode="auto">
              <a:xfrm flipH="1" flipV="1">
                <a:off x="3916363" y="4149726"/>
                <a:ext cx="11113"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1" name="Line 188"/>
              <p:cNvSpPr>
                <a:spLocks noChangeShapeType="1"/>
              </p:cNvSpPr>
              <p:nvPr/>
            </p:nvSpPr>
            <p:spPr bwMode="auto">
              <a:xfrm flipV="1">
                <a:off x="3927475" y="4149726"/>
                <a:ext cx="3175"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2" name="Line 189"/>
              <p:cNvSpPr>
                <a:spLocks noChangeShapeType="1"/>
              </p:cNvSpPr>
              <p:nvPr/>
            </p:nvSpPr>
            <p:spPr bwMode="auto">
              <a:xfrm flipV="1">
                <a:off x="3938588" y="4138613"/>
                <a:ext cx="3175" cy="23813"/>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3" name="Freeform 190"/>
              <p:cNvSpPr>
                <a:spLocks/>
              </p:cNvSpPr>
              <p:nvPr/>
            </p:nvSpPr>
            <p:spPr bwMode="auto">
              <a:xfrm>
                <a:off x="3938588" y="4162426"/>
                <a:ext cx="12700" cy="1588"/>
              </a:xfrm>
              <a:custGeom>
                <a:avLst/>
                <a:gdLst>
                  <a:gd name="T0" fmla="*/ 0 w 1"/>
                  <a:gd name="T1" fmla="*/ 1 w 1"/>
                </a:gdLst>
                <a:ahLst/>
                <a:cxnLst>
                  <a:cxn ang="0">
                    <a:pos x="T0" y="0"/>
                  </a:cxn>
                  <a:cxn ang="0">
                    <a:pos x="T1" y="0"/>
                  </a:cxn>
                </a:cxnLst>
                <a:rect l="0" t="0" r="r" b="b"/>
                <a:pathLst>
                  <a:path w="1">
                    <a:moveTo>
                      <a:pt x="0" y="0"/>
                    </a:moveTo>
                    <a:cubicBezTo>
                      <a:pt x="1" y="0"/>
                      <a:pt x="1" y="0"/>
                      <a:pt x="1" y="0"/>
                    </a:cubicBezTo>
                  </a:path>
                </a:pathLst>
              </a:custGeom>
              <a:solidFill>
                <a:schemeClr val="accent1"/>
              </a:solidFill>
              <a:ln w="20955"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4" name="Line 191"/>
              <p:cNvSpPr>
                <a:spLocks noChangeShapeType="1"/>
              </p:cNvSpPr>
              <p:nvPr/>
            </p:nvSpPr>
            <p:spPr bwMode="auto">
              <a:xfrm>
                <a:off x="3951288" y="4162426"/>
                <a:ext cx="1588"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5" name="Line 192"/>
              <p:cNvSpPr>
                <a:spLocks noChangeShapeType="1"/>
              </p:cNvSpPr>
              <p:nvPr/>
            </p:nvSpPr>
            <p:spPr bwMode="auto">
              <a:xfrm>
                <a:off x="3962400" y="4162426"/>
                <a:ext cx="1588"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6" name="Line 193"/>
              <p:cNvSpPr>
                <a:spLocks noChangeShapeType="1"/>
              </p:cNvSpPr>
              <p:nvPr/>
            </p:nvSpPr>
            <p:spPr bwMode="auto">
              <a:xfrm flipV="1">
                <a:off x="3916363" y="4149726"/>
                <a:ext cx="3175"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7" name="Line 194"/>
              <p:cNvSpPr>
                <a:spLocks noChangeShapeType="1"/>
              </p:cNvSpPr>
              <p:nvPr/>
            </p:nvSpPr>
            <p:spPr bwMode="auto">
              <a:xfrm flipV="1">
                <a:off x="4140200" y="4138613"/>
                <a:ext cx="1588" cy="23813"/>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8" name="Line 195"/>
              <p:cNvSpPr>
                <a:spLocks noChangeShapeType="1"/>
              </p:cNvSpPr>
              <p:nvPr/>
            </p:nvSpPr>
            <p:spPr bwMode="auto">
              <a:xfrm flipV="1">
                <a:off x="4151313" y="4149726"/>
                <a:ext cx="1588"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29" name="Line 196"/>
              <p:cNvSpPr>
                <a:spLocks noChangeShapeType="1"/>
              </p:cNvSpPr>
              <p:nvPr/>
            </p:nvSpPr>
            <p:spPr bwMode="auto">
              <a:xfrm flipV="1">
                <a:off x="4162425" y="4149726"/>
                <a:ext cx="1588"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0" name="Line 197"/>
              <p:cNvSpPr>
                <a:spLocks noChangeShapeType="1"/>
              </p:cNvSpPr>
              <p:nvPr/>
            </p:nvSpPr>
            <p:spPr bwMode="auto">
              <a:xfrm flipV="1">
                <a:off x="4173538" y="4149726"/>
                <a:ext cx="1588"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1" name="Line 198"/>
              <p:cNvSpPr>
                <a:spLocks noChangeShapeType="1"/>
              </p:cNvSpPr>
              <p:nvPr/>
            </p:nvSpPr>
            <p:spPr bwMode="auto">
              <a:xfrm>
                <a:off x="4195763" y="4149726"/>
                <a:ext cx="1588" cy="12700"/>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2" name="Line 199"/>
              <p:cNvSpPr>
                <a:spLocks noChangeShapeType="1"/>
              </p:cNvSpPr>
              <p:nvPr/>
            </p:nvSpPr>
            <p:spPr bwMode="auto">
              <a:xfrm>
                <a:off x="4217988" y="4162426"/>
                <a:ext cx="1588"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3" name="Line 200"/>
              <p:cNvSpPr>
                <a:spLocks noChangeShapeType="1"/>
              </p:cNvSpPr>
              <p:nvPr/>
            </p:nvSpPr>
            <p:spPr bwMode="auto">
              <a:xfrm>
                <a:off x="4195763" y="4162426"/>
                <a:ext cx="1588"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4" name="Line 201"/>
              <p:cNvSpPr>
                <a:spLocks noChangeShapeType="1"/>
              </p:cNvSpPr>
              <p:nvPr/>
            </p:nvSpPr>
            <p:spPr bwMode="auto">
              <a:xfrm>
                <a:off x="4206875" y="4162426"/>
                <a:ext cx="1588" cy="1588"/>
              </a:xfrm>
              <a:prstGeom prst="line">
                <a:avLst/>
              </a:prstGeom>
              <a:noFill/>
              <a:ln w="20955">
                <a:solidFill>
                  <a:srgbClr val="000000"/>
                </a:solidFill>
                <a:round/>
                <a:headEnd/>
                <a:tailEnd/>
              </a:ln>
              <a:extLst>
                <a:ext uri="{909E8E84-426E-40DD-AFC4-6F175D3DCCD1}">
                  <a14:hiddenFill xmlns:a14="http://schemas.microsoft.com/office/drawing/2010/main">
                    <a:noFill/>
                  </a14:hiddenFill>
                </a:ext>
              </a:extLst>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5" name="Rectangle 202"/>
              <p:cNvSpPr>
                <a:spLocks noChangeArrowheads="1"/>
              </p:cNvSpPr>
              <p:nvPr/>
            </p:nvSpPr>
            <p:spPr bwMode="auto">
              <a:xfrm>
                <a:off x="4619625" y="3900488"/>
                <a:ext cx="992188" cy="2619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6" name="Rectangle 203"/>
              <p:cNvSpPr>
                <a:spLocks noChangeArrowheads="1"/>
              </p:cNvSpPr>
              <p:nvPr/>
            </p:nvSpPr>
            <p:spPr bwMode="auto">
              <a:xfrm>
                <a:off x="4675188" y="3995738"/>
                <a:ext cx="111125"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7" name="Rectangle 204"/>
              <p:cNvSpPr>
                <a:spLocks noChangeArrowheads="1"/>
              </p:cNvSpPr>
              <p:nvPr/>
            </p:nvSpPr>
            <p:spPr bwMode="auto">
              <a:xfrm>
                <a:off x="4786313" y="3995738"/>
                <a:ext cx="111125"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8" name="Rectangle 205"/>
              <p:cNvSpPr>
                <a:spLocks noChangeArrowheads="1"/>
              </p:cNvSpPr>
              <p:nvPr/>
            </p:nvSpPr>
            <p:spPr bwMode="auto">
              <a:xfrm>
                <a:off x="4897438" y="3995738"/>
                <a:ext cx="112713"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39" name="Rectangle 206"/>
              <p:cNvSpPr>
                <a:spLocks noChangeArrowheads="1"/>
              </p:cNvSpPr>
              <p:nvPr/>
            </p:nvSpPr>
            <p:spPr bwMode="auto">
              <a:xfrm>
                <a:off x="5010150" y="3995738"/>
                <a:ext cx="111125"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0" name="Rectangle 207"/>
              <p:cNvSpPr>
                <a:spLocks noChangeArrowheads="1"/>
              </p:cNvSpPr>
              <p:nvPr/>
            </p:nvSpPr>
            <p:spPr bwMode="auto">
              <a:xfrm>
                <a:off x="5121275" y="3995738"/>
                <a:ext cx="100013"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1" name="Rectangle 208"/>
              <p:cNvSpPr>
                <a:spLocks noChangeArrowheads="1"/>
              </p:cNvSpPr>
              <p:nvPr/>
            </p:nvSpPr>
            <p:spPr bwMode="auto">
              <a:xfrm>
                <a:off x="5221288" y="3995738"/>
                <a:ext cx="111125"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2" name="Rectangle 209"/>
              <p:cNvSpPr>
                <a:spLocks noChangeArrowheads="1"/>
              </p:cNvSpPr>
              <p:nvPr/>
            </p:nvSpPr>
            <p:spPr bwMode="auto">
              <a:xfrm>
                <a:off x="5332413" y="3995738"/>
                <a:ext cx="111125"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3" name="Rectangle 210"/>
              <p:cNvSpPr>
                <a:spLocks noChangeArrowheads="1"/>
              </p:cNvSpPr>
              <p:nvPr/>
            </p:nvSpPr>
            <p:spPr bwMode="auto">
              <a:xfrm>
                <a:off x="5443538" y="3995738"/>
                <a:ext cx="112713" cy="71438"/>
              </a:xfrm>
              <a:prstGeom prst="rect">
                <a:avLst/>
              </a:prstGeom>
              <a:solidFill>
                <a:schemeClr val="accent1"/>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4" name="Freeform 211"/>
              <p:cNvSpPr>
                <a:spLocks/>
              </p:cNvSpPr>
              <p:nvPr/>
            </p:nvSpPr>
            <p:spPr bwMode="auto">
              <a:xfrm>
                <a:off x="4006850" y="3959226"/>
                <a:ext cx="33338" cy="203200"/>
              </a:xfrm>
              <a:custGeom>
                <a:avLst/>
                <a:gdLst>
                  <a:gd name="T0" fmla="*/ 0 w 3"/>
                  <a:gd name="T1" fmla="*/ 0 h 17"/>
                  <a:gd name="T2" fmla="*/ 3 w 3"/>
                  <a:gd name="T3" fmla="*/ 10 h 17"/>
                  <a:gd name="T4" fmla="*/ 1 w 3"/>
                  <a:gd name="T5" fmla="*/ 17 h 17"/>
                </a:gdLst>
                <a:ahLst/>
                <a:cxnLst>
                  <a:cxn ang="0">
                    <a:pos x="T0" y="T1"/>
                  </a:cxn>
                  <a:cxn ang="0">
                    <a:pos x="T2" y="T3"/>
                  </a:cxn>
                  <a:cxn ang="0">
                    <a:pos x="T4" y="T5"/>
                  </a:cxn>
                </a:cxnLst>
                <a:rect l="0" t="0" r="r" b="b"/>
                <a:pathLst>
                  <a:path w="3" h="17">
                    <a:moveTo>
                      <a:pt x="0" y="0"/>
                    </a:moveTo>
                    <a:cubicBezTo>
                      <a:pt x="3" y="5"/>
                      <a:pt x="3" y="6"/>
                      <a:pt x="3" y="10"/>
                    </a:cubicBezTo>
                    <a:cubicBezTo>
                      <a:pt x="3" y="12"/>
                      <a:pt x="3" y="16"/>
                      <a:pt x="1" y="17"/>
                    </a:cubicBezTo>
                  </a:path>
                </a:pathLst>
              </a:custGeom>
              <a:solidFill>
                <a:schemeClr val="tx2"/>
              </a:solidFill>
              <a:ln w="20955"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5" name="Freeform 212"/>
              <p:cNvSpPr>
                <a:spLocks/>
              </p:cNvSpPr>
              <p:nvPr/>
            </p:nvSpPr>
            <p:spPr bwMode="auto">
              <a:xfrm>
                <a:off x="4062413" y="3971926"/>
                <a:ext cx="33338" cy="190500"/>
              </a:xfrm>
              <a:custGeom>
                <a:avLst/>
                <a:gdLst>
                  <a:gd name="T0" fmla="*/ 1 w 3"/>
                  <a:gd name="T1" fmla="*/ 0 h 16"/>
                  <a:gd name="T2" fmla="*/ 0 w 3"/>
                  <a:gd name="T3" fmla="*/ 8 h 16"/>
                  <a:gd name="T4" fmla="*/ 3 w 3"/>
                  <a:gd name="T5" fmla="*/ 16 h 16"/>
                </a:gdLst>
                <a:ahLst/>
                <a:cxnLst>
                  <a:cxn ang="0">
                    <a:pos x="T0" y="T1"/>
                  </a:cxn>
                  <a:cxn ang="0">
                    <a:pos x="T2" y="T3"/>
                  </a:cxn>
                  <a:cxn ang="0">
                    <a:pos x="T4" y="T5"/>
                  </a:cxn>
                </a:cxnLst>
                <a:rect l="0" t="0" r="r" b="b"/>
                <a:pathLst>
                  <a:path w="3" h="16">
                    <a:moveTo>
                      <a:pt x="1" y="0"/>
                    </a:moveTo>
                    <a:cubicBezTo>
                      <a:pt x="0" y="2"/>
                      <a:pt x="0" y="5"/>
                      <a:pt x="0" y="8"/>
                    </a:cubicBezTo>
                    <a:cubicBezTo>
                      <a:pt x="0" y="12"/>
                      <a:pt x="1" y="15"/>
                      <a:pt x="3" y="16"/>
                    </a:cubicBezTo>
                  </a:path>
                </a:pathLst>
              </a:custGeom>
              <a:solidFill>
                <a:schemeClr val="tx2"/>
              </a:solidFill>
              <a:ln w="20955" cmpd="sng">
                <a:solidFill>
                  <a:srgbClr val="000000"/>
                </a:solidFill>
                <a:prstDash val="solid"/>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6" name="Freeform 213"/>
              <p:cNvSpPr>
                <a:spLocks/>
              </p:cNvSpPr>
              <p:nvPr/>
            </p:nvSpPr>
            <p:spPr bwMode="gray">
              <a:xfrm>
                <a:off x="3797300" y="3668713"/>
                <a:ext cx="488950" cy="339725"/>
              </a:xfrm>
              <a:custGeom>
                <a:avLst/>
                <a:gdLst>
                  <a:gd name="T0" fmla="*/ 117 w 308"/>
                  <a:gd name="T1" fmla="*/ 42 h 214"/>
                  <a:gd name="T2" fmla="*/ 145 w 308"/>
                  <a:gd name="T3" fmla="*/ 10 h 214"/>
                  <a:gd name="T4" fmla="*/ 201 w 308"/>
                  <a:gd name="T5" fmla="*/ 4 h 214"/>
                  <a:gd name="T6" fmla="*/ 242 w 308"/>
                  <a:gd name="T7" fmla="*/ 33 h 214"/>
                  <a:gd name="T8" fmla="*/ 240 w 308"/>
                  <a:gd name="T9" fmla="*/ 70 h 214"/>
                  <a:gd name="T10" fmla="*/ 266 w 308"/>
                  <a:gd name="T11" fmla="*/ 66 h 214"/>
                  <a:gd name="T12" fmla="*/ 288 w 308"/>
                  <a:gd name="T13" fmla="*/ 75 h 214"/>
                  <a:gd name="T14" fmla="*/ 297 w 308"/>
                  <a:gd name="T15" fmla="*/ 99 h 214"/>
                  <a:gd name="T16" fmla="*/ 296 w 308"/>
                  <a:gd name="T17" fmla="*/ 119 h 214"/>
                  <a:gd name="T18" fmla="*/ 285 w 308"/>
                  <a:gd name="T19" fmla="*/ 133 h 214"/>
                  <a:gd name="T20" fmla="*/ 271 w 308"/>
                  <a:gd name="T21" fmla="*/ 141 h 214"/>
                  <a:gd name="T22" fmla="*/ 297 w 308"/>
                  <a:gd name="T23" fmla="*/ 142 h 214"/>
                  <a:gd name="T24" fmla="*/ 308 w 308"/>
                  <a:gd name="T25" fmla="*/ 159 h 214"/>
                  <a:gd name="T26" fmla="*/ 300 w 308"/>
                  <a:gd name="T27" fmla="*/ 190 h 214"/>
                  <a:gd name="T28" fmla="*/ 273 w 308"/>
                  <a:gd name="T29" fmla="*/ 207 h 214"/>
                  <a:gd name="T30" fmla="*/ 244 w 308"/>
                  <a:gd name="T31" fmla="*/ 213 h 214"/>
                  <a:gd name="T32" fmla="*/ 210 w 308"/>
                  <a:gd name="T33" fmla="*/ 212 h 214"/>
                  <a:gd name="T34" fmla="*/ 181 w 308"/>
                  <a:gd name="T35" fmla="*/ 201 h 214"/>
                  <a:gd name="T36" fmla="*/ 165 w 308"/>
                  <a:gd name="T37" fmla="*/ 189 h 214"/>
                  <a:gd name="T38" fmla="*/ 151 w 308"/>
                  <a:gd name="T39" fmla="*/ 174 h 214"/>
                  <a:gd name="T40" fmla="*/ 145 w 308"/>
                  <a:gd name="T41" fmla="*/ 158 h 214"/>
                  <a:gd name="T42" fmla="*/ 141 w 308"/>
                  <a:gd name="T43" fmla="*/ 184 h 214"/>
                  <a:gd name="T44" fmla="*/ 108 w 308"/>
                  <a:gd name="T45" fmla="*/ 201 h 214"/>
                  <a:gd name="T46" fmla="*/ 74 w 308"/>
                  <a:gd name="T47" fmla="*/ 198 h 214"/>
                  <a:gd name="T48" fmla="*/ 42 w 308"/>
                  <a:gd name="T49" fmla="*/ 187 h 214"/>
                  <a:gd name="T50" fmla="*/ 20 w 308"/>
                  <a:gd name="T51" fmla="*/ 169 h 214"/>
                  <a:gd name="T52" fmla="*/ 4 w 308"/>
                  <a:gd name="T53" fmla="*/ 141 h 214"/>
                  <a:gd name="T54" fmla="*/ 0 w 308"/>
                  <a:gd name="T55" fmla="*/ 111 h 214"/>
                  <a:gd name="T56" fmla="*/ 4 w 308"/>
                  <a:gd name="T57" fmla="*/ 81 h 214"/>
                  <a:gd name="T58" fmla="*/ 20 w 308"/>
                  <a:gd name="T59" fmla="*/ 57 h 214"/>
                  <a:gd name="T60" fmla="*/ 49 w 308"/>
                  <a:gd name="T61" fmla="*/ 37 h 214"/>
                  <a:gd name="T62" fmla="*/ 82 w 308"/>
                  <a:gd name="T63" fmla="*/ 30 h 214"/>
                  <a:gd name="T64" fmla="*/ 104 w 308"/>
                  <a:gd name="T65" fmla="*/ 32 h 214"/>
                  <a:gd name="T66" fmla="*/ 117 w 308"/>
                  <a:gd name="T67" fmla="*/ 42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14">
                    <a:moveTo>
                      <a:pt x="117" y="42"/>
                    </a:moveTo>
                    <a:cubicBezTo>
                      <a:pt x="124" y="38"/>
                      <a:pt x="131" y="16"/>
                      <a:pt x="145" y="10"/>
                    </a:cubicBezTo>
                    <a:cubicBezTo>
                      <a:pt x="159" y="4"/>
                      <a:pt x="185" y="0"/>
                      <a:pt x="201" y="4"/>
                    </a:cubicBezTo>
                    <a:cubicBezTo>
                      <a:pt x="217" y="8"/>
                      <a:pt x="236" y="22"/>
                      <a:pt x="242" y="33"/>
                    </a:cubicBezTo>
                    <a:cubicBezTo>
                      <a:pt x="248" y="44"/>
                      <a:pt x="236" y="65"/>
                      <a:pt x="240" y="70"/>
                    </a:cubicBezTo>
                    <a:cubicBezTo>
                      <a:pt x="244" y="75"/>
                      <a:pt x="258" y="65"/>
                      <a:pt x="266" y="66"/>
                    </a:cubicBezTo>
                    <a:cubicBezTo>
                      <a:pt x="274" y="67"/>
                      <a:pt x="283" y="69"/>
                      <a:pt x="288" y="75"/>
                    </a:cubicBezTo>
                    <a:cubicBezTo>
                      <a:pt x="293" y="81"/>
                      <a:pt x="296" y="92"/>
                      <a:pt x="297" y="99"/>
                    </a:cubicBezTo>
                    <a:cubicBezTo>
                      <a:pt x="298" y="106"/>
                      <a:pt x="298" y="113"/>
                      <a:pt x="296" y="119"/>
                    </a:cubicBezTo>
                    <a:cubicBezTo>
                      <a:pt x="294" y="125"/>
                      <a:pt x="289" y="129"/>
                      <a:pt x="285" y="133"/>
                    </a:cubicBezTo>
                    <a:cubicBezTo>
                      <a:pt x="281" y="137"/>
                      <a:pt x="269" y="140"/>
                      <a:pt x="271" y="141"/>
                    </a:cubicBezTo>
                    <a:cubicBezTo>
                      <a:pt x="273" y="142"/>
                      <a:pt x="291" y="139"/>
                      <a:pt x="297" y="142"/>
                    </a:cubicBezTo>
                    <a:cubicBezTo>
                      <a:pt x="303" y="145"/>
                      <a:pt x="308" y="151"/>
                      <a:pt x="308" y="159"/>
                    </a:cubicBezTo>
                    <a:cubicBezTo>
                      <a:pt x="308" y="167"/>
                      <a:pt x="306" y="182"/>
                      <a:pt x="300" y="190"/>
                    </a:cubicBezTo>
                    <a:cubicBezTo>
                      <a:pt x="294" y="198"/>
                      <a:pt x="282" y="203"/>
                      <a:pt x="273" y="207"/>
                    </a:cubicBezTo>
                    <a:cubicBezTo>
                      <a:pt x="264" y="211"/>
                      <a:pt x="254" y="212"/>
                      <a:pt x="244" y="213"/>
                    </a:cubicBezTo>
                    <a:cubicBezTo>
                      <a:pt x="234" y="214"/>
                      <a:pt x="220" y="214"/>
                      <a:pt x="210" y="212"/>
                    </a:cubicBezTo>
                    <a:cubicBezTo>
                      <a:pt x="200" y="210"/>
                      <a:pt x="188" y="205"/>
                      <a:pt x="181" y="201"/>
                    </a:cubicBezTo>
                    <a:cubicBezTo>
                      <a:pt x="174" y="197"/>
                      <a:pt x="170" y="193"/>
                      <a:pt x="165" y="189"/>
                    </a:cubicBezTo>
                    <a:cubicBezTo>
                      <a:pt x="160" y="185"/>
                      <a:pt x="154" y="179"/>
                      <a:pt x="151" y="174"/>
                    </a:cubicBezTo>
                    <a:cubicBezTo>
                      <a:pt x="148" y="169"/>
                      <a:pt x="147" y="156"/>
                      <a:pt x="145" y="158"/>
                    </a:cubicBezTo>
                    <a:cubicBezTo>
                      <a:pt x="143" y="160"/>
                      <a:pt x="147" y="177"/>
                      <a:pt x="141" y="184"/>
                    </a:cubicBezTo>
                    <a:cubicBezTo>
                      <a:pt x="135" y="191"/>
                      <a:pt x="119" y="199"/>
                      <a:pt x="108" y="201"/>
                    </a:cubicBezTo>
                    <a:cubicBezTo>
                      <a:pt x="97" y="203"/>
                      <a:pt x="85" y="200"/>
                      <a:pt x="74" y="198"/>
                    </a:cubicBezTo>
                    <a:cubicBezTo>
                      <a:pt x="63" y="196"/>
                      <a:pt x="51" y="192"/>
                      <a:pt x="42" y="187"/>
                    </a:cubicBezTo>
                    <a:cubicBezTo>
                      <a:pt x="33" y="182"/>
                      <a:pt x="26" y="177"/>
                      <a:pt x="20" y="169"/>
                    </a:cubicBezTo>
                    <a:cubicBezTo>
                      <a:pt x="14" y="161"/>
                      <a:pt x="7" y="151"/>
                      <a:pt x="4" y="141"/>
                    </a:cubicBezTo>
                    <a:cubicBezTo>
                      <a:pt x="1" y="131"/>
                      <a:pt x="0" y="121"/>
                      <a:pt x="0" y="111"/>
                    </a:cubicBezTo>
                    <a:cubicBezTo>
                      <a:pt x="0" y="101"/>
                      <a:pt x="1" y="90"/>
                      <a:pt x="4" y="81"/>
                    </a:cubicBezTo>
                    <a:cubicBezTo>
                      <a:pt x="7" y="72"/>
                      <a:pt x="13" y="64"/>
                      <a:pt x="20" y="57"/>
                    </a:cubicBezTo>
                    <a:cubicBezTo>
                      <a:pt x="27" y="50"/>
                      <a:pt x="39" y="41"/>
                      <a:pt x="49" y="37"/>
                    </a:cubicBezTo>
                    <a:cubicBezTo>
                      <a:pt x="59" y="33"/>
                      <a:pt x="73" y="31"/>
                      <a:pt x="82" y="30"/>
                    </a:cubicBezTo>
                    <a:cubicBezTo>
                      <a:pt x="91" y="29"/>
                      <a:pt x="98" y="30"/>
                      <a:pt x="104" y="32"/>
                    </a:cubicBezTo>
                    <a:cubicBezTo>
                      <a:pt x="110" y="34"/>
                      <a:pt x="110" y="46"/>
                      <a:pt x="117" y="42"/>
                    </a:cubicBezTo>
                    <a:close/>
                  </a:path>
                </a:pathLst>
              </a:custGeom>
              <a:solidFill>
                <a:srgbClr val="FFFFFF"/>
              </a:solidFill>
              <a:ln w="17463" cap="flat"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7" name="Rectangle 215"/>
              <p:cNvSpPr>
                <a:spLocks noChangeArrowheads="1"/>
              </p:cNvSpPr>
              <p:nvPr/>
            </p:nvSpPr>
            <p:spPr bwMode="auto">
              <a:xfrm>
                <a:off x="4619625" y="3900488"/>
                <a:ext cx="992188" cy="261938"/>
              </a:xfrm>
              <a:prstGeom prst="rect">
                <a:avLst/>
              </a:prstGeom>
              <a:solidFill>
                <a:schemeClr val="tx2"/>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8" name="Rectangle 216"/>
              <p:cNvSpPr>
                <a:spLocks noChangeArrowheads="1"/>
              </p:cNvSpPr>
              <p:nvPr/>
            </p:nvSpPr>
            <p:spPr bwMode="auto">
              <a:xfrm>
                <a:off x="4675188" y="3995738"/>
                <a:ext cx="881063" cy="71438"/>
              </a:xfrm>
              <a:prstGeom prst="rect">
                <a:avLst/>
              </a:prstGeom>
              <a:solidFill>
                <a:srgbClr val="FFFFFF"/>
              </a:solidFill>
              <a:ln w="20955">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49" name="Freeform 217"/>
              <p:cNvSpPr>
                <a:spLocks/>
              </p:cNvSpPr>
              <p:nvPr/>
            </p:nvSpPr>
            <p:spPr bwMode="gray">
              <a:xfrm>
                <a:off x="5059363" y="3786188"/>
                <a:ext cx="282575" cy="107950"/>
              </a:xfrm>
              <a:custGeom>
                <a:avLst/>
                <a:gdLst>
                  <a:gd name="T0" fmla="*/ 0 w 178"/>
                  <a:gd name="T1" fmla="*/ 68 h 68"/>
                  <a:gd name="T2" fmla="*/ 178 w 178"/>
                  <a:gd name="T3" fmla="*/ 68 h 68"/>
                </a:gdLst>
                <a:ahLst/>
                <a:cxnLst>
                  <a:cxn ang="0">
                    <a:pos x="T0" y="T1"/>
                  </a:cxn>
                  <a:cxn ang="0">
                    <a:pos x="T2" y="T3"/>
                  </a:cxn>
                </a:cxnLst>
                <a:rect l="0" t="0" r="r" b="b"/>
                <a:pathLst>
                  <a:path w="178" h="68">
                    <a:moveTo>
                      <a:pt x="0" y="68"/>
                    </a:moveTo>
                    <a:cubicBezTo>
                      <a:pt x="0" y="68"/>
                      <a:pt x="77" y="0"/>
                      <a:pt x="178" y="68"/>
                    </a:cubicBezTo>
                  </a:path>
                </a:pathLst>
              </a:custGeom>
              <a:solidFill>
                <a:srgbClr val="E5EDF5"/>
              </a:solidFill>
              <a:ln w="17463" cap="flat" cmpd="sng">
                <a:solidFill>
                  <a:srgbClr val="000000"/>
                </a:solidFill>
                <a:prstDash val="solid"/>
                <a:round/>
                <a:headEnd/>
                <a:tailEnd/>
              </a:ln>
              <a:effec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sp>
          <p:nvSpPr>
            <p:cNvPr id="150" name="Oval 22"/>
            <p:cNvSpPr>
              <a:spLocks noChangeArrowheads="1"/>
            </p:cNvSpPr>
            <p:nvPr/>
          </p:nvSpPr>
          <p:spPr bwMode="auto">
            <a:xfrm>
              <a:off x="5603392" y="4247333"/>
              <a:ext cx="1766400" cy="919357"/>
            </a:xfrm>
            <a:prstGeom prst="ellipse">
              <a:avLst/>
            </a:prstGeom>
            <a:solidFill>
              <a:srgbClr val="F7F7F7"/>
            </a:solidFill>
            <a:ln w="20955">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nvGrpSpPr>
            <p:cNvPr id="151" name="Gruppieren 150"/>
            <p:cNvGrpSpPr/>
            <p:nvPr/>
          </p:nvGrpSpPr>
          <p:grpSpPr>
            <a:xfrm>
              <a:off x="5736704" y="4320791"/>
              <a:ext cx="1458871" cy="683082"/>
              <a:chOff x="5086350" y="5299075"/>
              <a:chExt cx="1528763" cy="715963"/>
            </a:xfrm>
          </p:grpSpPr>
          <p:sp>
            <p:nvSpPr>
              <p:cNvPr id="152" name="Rectangle 36"/>
              <p:cNvSpPr>
                <a:spLocks noChangeArrowheads="1"/>
              </p:cNvSpPr>
              <p:nvPr/>
            </p:nvSpPr>
            <p:spPr bwMode="auto">
              <a:xfrm>
                <a:off x="5459413" y="5299075"/>
                <a:ext cx="759899" cy="169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R="0" lvl="0" defTabSz="914400" eaLnBrk="1" fontAlgn="auto" latinLnBrk="0" hangingPunct="1">
                  <a:lnSpc>
                    <a:spcPct val="100000"/>
                  </a:lnSpc>
                  <a:spcBef>
                    <a:spcPts val="0"/>
                  </a:spcBef>
                  <a:spcAft>
                    <a:spcPts val="0"/>
                  </a:spcAft>
                  <a:buClrTx/>
                  <a:buSzTx/>
                  <a:buFontTx/>
                  <a:buNone/>
                  <a:tabLst/>
                  <a:defRPr/>
                </a:pPr>
                <a:r>
                  <a:rPr kumimoji="0" lang="de-DE" sz="1050" b="0" i="0" u="none" strike="noStrike" kern="0" cap="none" spc="0" normalizeH="0" baseline="0" noProof="0" dirty="0">
                    <a:ln>
                      <a:noFill/>
                    </a:ln>
                    <a:solidFill>
                      <a:schemeClr val="dk1"/>
                    </a:solidFill>
                    <a:effectLst/>
                    <a:uLnTx/>
                    <a:uFillTx/>
                  </a:rPr>
                  <a:t>Komplexität</a:t>
                </a:r>
              </a:p>
            </p:txBody>
          </p:sp>
          <p:grpSp>
            <p:nvGrpSpPr>
              <p:cNvPr id="153" name="Gruppieren 152"/>
              <p:cNvGrpSpPr/>
              <p:nvPr/>
            </p:nvGrpSpPr>
            <p:grpSpPr>
              <a:xfrm>
                <a:off x="5086350" y="5524500"/>
                <a:ext cx="1528763" cy="490538"/>
                <a:chOff x="5086350" y="5524500"/>
                <a:chExt cx="1528763" cy="490538"/>
              </a:xfrm>
            </p:grpSpPr>
            <p:grpSp>
              <p:nvGrpSpPr>
                <p:cNvPr id="154" name="Gruppieren 153"/>
                <p:cNvGrpSpPr/>
                <p:nvPr/>
              </p:nvGrpSpPr>
              <p:grpSpPr>
                <a:xfrm>
                  <a:off x="6162675" y="5562600"/>
                  <a:ext cx="452438" cy="366713"/>
                  <a:chOff x="6162675" y="5562600"/>
                  <a:chExt cx="452438" cy="366713"/>
                </a:xfrm>
              </p:grpSpPr>
              <p:sp>
                <p:nvSpPr>
                  <p:cNvPr id="171" name="Oval 141"/>
                  <p:cNvSpPr>
                    <a:spLocks noChangeArrowheads="1"/>
                  </p:cNvSpPr>
                  <p:nvPr/>
                </p:nvSpPr>
                <p:spPr bwMode="gray">
                  <a:xfrm>
                    <a:off x="6162675" y="5562600"/>
                    <a:ext cx="452438" cy="366713"/>
                  </a:xfrm>
                  <a:prstGeom prst="ellipse">
                    <a:avLst/>
                  </a:prstGeom>
                  <a:solidFill>
                    <a:srgbClr val="AC6E7B"/>
                  </a:solidFill>
                  <a:ln w="10478">
                    <a:solidFill>
                      <a:srgbClr val="000000"/>
                    </a:solidFill>
                    <a:round/>
                    <a:headEnd/>
                    <a:tailEnd/>
                  </a:ln>
                  <a:effec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2" name="Rectangle 167"/>
                  <p:cNvSpPr>
                    <a:spLocks noChangeArrowheads="1"/>
                  </p:cNvSpPr>
                  <p:nvPr/>
                </p:nvSpPr>
                <p:spPr bwMode="auto">
                  <a:xfrm rot="10800000">
                    <a:off x="6348413" y="5634038"/>
                    <a:ext cx="68263" cy="68263"/>
                  </a:xfrm>
                  <a:prstGeom prst="rect">
                    <a:avLst/>
                  </a:prstGeom>
                  <a:solidFill>
                    <a:schemeClr val="bg1"/>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3" name="Line 169"/>
                  <p:cNvSpPr>
                    <a:spLocks noChangeShapeType="1"/>
                  </p:cNvSpPr>
                  <p:nvPr/>
                </p:nvSpPr>
                <p:spPr bwMode="gray">
                  <a:xfrm rot="10800000">
                    <a:off x="6416041" y="5699761"/>
                    <a:ext cx="81598" cy="112078"/>
                  </a:xfrm>
                  <a:custGeom>
                    <a:avLst/>
                    <a:gdLst>
                      <a:gd name="connsiteX0" fmla="*/ 0 w 57150"/>
                      <a:gd name="connsiteY0" fmla="*/ 0 h 90488"/>
                      <a:gd name="connsiteX1" fmla="*/ 57150 w 57150"/>
                      <a:gd name="connsiteY1" fmla="*/ 90488 h 90488"/>
                      <a:gd name="connsiteX0" fmla="*/ 0 w 72390"/>
                      <a:gd name="connsiteY0" fmla="*/ 0 h 98108"/>
                      <a:gd name="connsiteX1" fmla="*/ 72390 w 72390"/>
                      <a:gd name="connsiteY1" fmla="*/ 98108 h 98108"/>
                      <a:gd name="connsiteX0" fmla="*/ 0 w 87497"/>
                      <a:gd name="connsiteY0" fmla="*/ 0 h 105703"/>
                      <a:gd name="connsiteX1" fmla="*/ 87497 w 87497"/>
                      <a:gd name="connsiteY1" fmla="*/ 105703 h 105703"/>
                      <a:gd name="connsiteX0" fmla="*/ 0 w 76247"/>
                      <a:gd name="connsiteY0" fmla="*/ 0 h 105703"/>
                      <a:gd name="connsiteX1" fmla="*/ 76247 w 76247"/>
                      <a:gd name="connsiteY1" fmla="*/ 105703 h 105703"/>
                      <a:gd name="connsiteX0" fmla="*/ 0 w 79982"/>
                      <a:gd name="connsiteY0" fmla="*/ 0 h 111383"/>
                      <a:gd name="connsiteX1" fmla="*/ 79982 w 79982"/>
                      <a:gd name="connsiteY1" fmla="*/ 111383 h 111383"/>
                    </a:gdLst>
                    <a:ahLst/>
                    <a:cxnLst>
                      <a:cxn ang="0">
                        <a:pos x="connsiteX0" y="connsiteY0"/>
                      </a:cxn>
                      <a:cxn ang="0">
                        <a:pos x="connsiteX1" y="connsiteY1"/>
                      </a:cxn>
                    </a:cxnLst>
                    <a:rect l="l" t="t" r="r" b="b"/>
                    <a:pathLst>
                      <a:path w="79982" h="111383">
                        <a:moveTo>
                          <a:pt x="0" y="0"/>
                        </a:moveTo>
                        <a:cubicBezTo>
                          <a:pt x="19050" y="30163"/>
                          <a:pt x="60932" y="81220"/>
                          <a:pt x="79982" y="111383"/>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4" name="Line 170"/>
                  <p:cNvSpPr>
                    <a:spLocks noChangeShapeType="1"/>
                  </p:cNvSpPr>
                  <p:nvPr/>
                </p:nvSpPr>
                <p:spPr bwMode="gray">
                  <a:xfrm rot="10800000" flipH="1">
                    <a:off x="6286501" y="5695951"/>
                    <a:ext cx="66675" cy="13335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5" name="Line 171"/>
                  <p:cNvSpPr>
                    <a:spLocks noChangeShapeType="1"/>
                  </p:cNvSpPr>
                  <p:nvPr/>
                </p:nvSpPr>
                <p:spPr bwMode="gray">
                  <a:xfrm rot="10800000">
                    <a:off x="6313488" y="5834063"/>
                    <a:ext cx="157163" cy="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dirty="0">
                      <a:ln>
                        <a:noFill/>
                      </a:ln>
                      <a:solidFill>
                        <a:sysClr val="windowText" lastClr="000000"/>
                      </a:solidFill>
                      <a:effectLst/>
                      <a:uLnTx/>
                      <a:uFillTx/>
                    </a:endParaRPr>
                  </a:p>
                </p:txBody>
              </p:sp>
              <p:sp>
                <p:nvSpPr>
                  <p:cNvPr id="176" name="Oval 172"/>
                  <p:cNvSpPr>
                    <a:spLocks noChangeArrowheads="1"/>
                  </p:cNvSpPr>
                  <p:nvPr/>
                </p:nvSpPr>
                <p:spPr bwMode="auto">
                  <a:xfrm rot="10800000">
                    <a:off x="6243638" y="5810251"/>
                    <a:ext cx="68263" cy="68263"/>
                  </a:xfrm>
                  <a:prstGeom prst="ellipse">
                    <a:avLst/>
                  </a:prstGeom>
                  <a:solidFill>
                    <a:schemeClr val="bg1"/>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77" name="Freihandform 176"/>
                  <p:cNvSpPr/>
                  <p:nvPr/>
                </p:nvSpPr>
                <p:spPr>
                  <a:xfrm rot="17939367">
                    <a:off x="6442712" y="5787390"/>
                    <a:ext cx="76200" cy="66675"/>
                  </a:xfrm>
                  <a:custGeom>
                    <a:avLst/>
                    <a:gdLst>
                      <a:gd name="connsiteX0" fmla="*/ 0 w 62865"/>
                      <a:gd name="connsiteY0" fmla="*/ 51435 h 57150"/>
                      <a:gd name="connsiteX1" fmla="*/ 40005 w 62865"/>
                      <a:gd name="connsiteY1" fmla="*/ 0 h 57150"/>
                      <a:gd name="connsiteX2" fmla="*/ 62865 w 62865"/>
                      <a:gd name="connsiteY2" fmla="*/ 57150 h 57150"/>
                      <a:gd name="connsiteX3" fmla="*/ 0 w 62865"/>
                      <a:gd name="connsiteY3" fmla="*/ 51435 h 57150"/>
                      <a:gd name="connsiteX0" fmla="*/ 0 w 60960"/>
                      <a:gd name="connsiteY0" fmla="*/ 57150 h 57150"/>
                      <a:gd name="connsiteX1" fmla="*/ 38100 w 60960"/>
                      <a:gd name="connsiteY1" fmla="*/ 0 h 57150"/>
                      <a:gd name="connsiteX2" fmla="*/ 60960 w 60960"/>
                      <a:gd name="connsiteY2" fmla="*/ 57150 h 57150"/>
                      <a:gd name="connsiteX3" fmla="*/ 0 w 60960"/>
                      <a:gd name="connsiteY3" fmla="*/ 57150 h 57150"/>
                      <a:gd name="connsiteX0" fmla="*/ 0 w 74295"/>
                      <a:gd name="connsiteY0" fmla="*/ 57150 h 60960"/>
                      <a:gd name="connsiteX1" fmla="*/ 38100 w 74295"/>
                      <a:gd name="connsiteY1" fmla="*/ 0 h 60960"/>
                      <a:gd name="connsiteX2" fmla="*/ 74295 w 74295"/>
                      <a:gd name="connsiteY2" fmla="*/ 60960 h 60960"/>
                      <a:gd name="connsiteX3" fmla="*/ 0 w 74295"/>
                      <a:gd name="connsiteY3" fmla="*/ 57150 h 60960"/>
                      <a:gd name="connsiteX0" fmla="*/ 0 w 74295"/>
                      <a:gd name="connsiteY0" fmla="*/ 62865 h 62865"/>
                      <a:gd name="connsiteX1" fmla="*/ 38100 w 74295"/>
                      <a:gd name="connsiteY1" fmla="*/ 0 h 62865"/>
                      <a:gd name="connsiteX2" fmla="*/ 74295 w 74295"/>
                      <a:gd name="connsiteY2" fmla="*/ 60960 h 62865"/>
                      <a:gd name="connsiteX3" fmla="*/ 0 w 74295"/>
                      <a:gd name="connsiteY3" fmla="*/ 62865 h 62865"/>
                      <a:gd name="connsiteX0" fmla="*/ 0 w 76200"/>
                      <a:gd name="connsiteY0" fmla="*/ 62865 h 66675"/>
                      <a:gd name="connsiteX1" fmla="*/ 38100 w 76200"/>
                      <a:gd name="connsiteY1" fmla="*/ 0 h 66675"/>
                      <a:gd name="connsiteX2" fmla="*/ 76200 w 76200"/>
                      <a:gd name="connsiteY2" fmla="*/ 66675 h 66675"/>
                      <a:gd name="connsiteX3" fmla="*/ 0 w 76200"/>
                      <a:gd name="connsiteY3" fmla="*/ 62865 h 66675"/>
                      <a:gd name="connsiteX0" fmla="*/ 0 w 74295"/>
                      <a:gd name="connsiteY0" fmla="*/ 62865 h 64770"/>
                      <a:gd name="connsiteX1" fmla="*/ 38100 w 74295"/>
                      <a:gd name="connsiteY1" fmla="*/ 0 h 64770"/>
                      <a:gd name="connsiteX2" fmla="*/ 74295 w 74295"/>
                      <a:gd name="connsiteY2" fmla="*/ 64770 h 64770"/>
                      <a:gd name="connsiteX3" fmla="*/ 0 w 74295"/>
                      <a:gd name="connsiteY3" fmla="*/ 62865 h 64770"/>
                      <a:gd name="connsiteX0" fmla="*/ 0 w 74295"/>
                      <a:gd name="connsiteY0" fmla="*/ 66675 h 66675"/>
                      <a:gd name="connsiteX1" fmla="*/ 38100 w 74295"/>
                      <a:gd name="connsiteY1" fmla="*/ 0 h 66675"/>
                      <a:gd name="connsiteX2" fmla="*/ 74295 w 74295"/>
                      <a:gd name="connsiteY2" fmla="*/ 64770 h 66675"/>
                      <a:gd name="connsiteX3" fmla="*/ 0 w 74295"/>
                      <a:gd name="connsiteY3" fmla="*/ 66675 h 66675"/>
                      <a:gd name="connsiteX0" fmla="*/ 0 w 78105"/>
                      <a:gd name="connsiteY0" fmla="*/ 66675 h 68580"/>
                      <a:gd name="connsiteX1" fmla="*/ 38100 w 78105"/>
                      <a:gd name="connsiteY1" fmla="*/ 0 h 68580"/>
                      <a:gd name="connsiteX2" fmla="*/ 78105 w 78105"/>
                      <a:gd name="connsiteY2" fmla="*/ 68580 h 68580"/>
                      <a:gd name="connsiteX3" fmla="*/ 0 w 78105"/>
                      <a:gd name="connsiteY3" fmla="*/ 66675 h 68580"/>
                      <a:gd name="connsiteX0" fmla="*/ 0 w 76200"/>
                      <a:gd name="connsiteY0" fmla="*/ 66675 h 66675"/>
                      <a:gd name="connsiteX1" fmla="*/ 38100 w 76200"/>
                      <a:gd name="connsiteY1" fmla="*/ 0 h 66675"/>
                      <a:gd name="connsiteX2" fmla="*/ 76200 w 76200"/>
                      <a:gd name="connsiteY2" fmla="*/ 66675 h 66675"/>
                      <a:gd name="connsiteX3" fmla="*/ 0 w 7620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76200" h="66675">
                        <a:moveTo>
                          <a:pt x="0" y="66675"/>
                        </a:moveTo>
                        <a:lnTo>
                          <a:pt x="38100" y="0"/>
                        </a:lnTo>
                        <a:lnTo>
                          <a:pt x="76200" y="66675"/>
                        </a:lnTo>
                        <a:lnTo>
                          <a:pt x="0" y="66675"/>
                        </a:lnTo>
                        <a:close/>
                      </a:path>
                    </a:pathLst>
                  </a:custGeom>
                  <a:solidFill>
                    <a:schemeClr val="accent1"/>
                  </a:solidFill>
                  <a:ln w="10478">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0584" tIns="50292" rIns="100584" bIns="50292" rtlCol="0" anchor="ctr"/>
                  <a:lstStyle/>
                  <a:p>
                    <a:pPr algn="ctr"/>
                    <a:endParaRPr lang="de-DE" sz="1050">
                      <a:solidFill>
                        <a:schemeClr val="tx1"/>
                      </a:solidFill>
                    </a:endParaRPr>
                  </a:p>
                </p:txBody>
              </p:sp>
            </p:grpSp>
            <p:grpSp>
              <p:nvGrpSpPr>
                <p:cNvPr id="155" name="Gruppieren 154"/>
                <p:cNvGrpSpPr/>
                <p:nvPr/>
              </p:nvGrpSpPr>
              <p:grpSpPr>
                <a:xfrm>
                  <a:off x="5624513" y="5648325"/>
                  <a:ext cx="452437" cy="366713"/>
                  <a:chOff x="5624513" y="5648325"/>
                  <a:chExt cx="452437" cy="366713"/>
                </a:xfrm>
              </p:grpSpPr>
              <p:sp>
                <p:nvSpPr>
                  <p:cNvPr id="164" name="Oval 133"/>
                  <p:cNvSpPr>
                    <a:spLocks noChangeArrowheads="1"/>
                  </p:cNvSpPr>
                  <p:nvPr/>
                </p:nvSpPr>
                <p:spPr bwMode="gray">
                  <a:xfrm>
                    <a:off x="5624513" y="5648325"/>
                    <a:ext cx="452437" cy="366713"/>
                  </a:xfrm>
                  <a:prstGeom prst="ellipse">
                    <a:avLst/>
                  </a:prstGeom>
                  <a:solidFill>
                    <a:srgbClr val="AC6E7B"/>
                  </a:solidFill>
                  <a:ln w="10478">
                    <a:solidFill>
                      <a:srgbClr val="000000"/>
                    </a:solidFill>
                    <a:round/>
                    <a:headEnd/>
                    <a:tailEnd/>
                  </a:ln>
                  <a:effec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5" name="Oval 135"/>
                  <p:cNvSpPr>
                    <a:spLocks noChangeArrowheads="1"/>
                  </p:cNvSpPr>
                  <p:nvPr/>
                </p:nvSpPr>
                <p:spPr bwMode="auto">
                  <a:xfrm>
                    <a:off x="5707063" y="5716588"/>
                    <a:ext cx="68262" cy="68263"/>
                  </a:xfrm>
                  <a:prstGeom prst="ellipse">
                    <a:avLst/>
                  </a:prstGeom>
                  <a:solidFill>
                    <a:schemeClr val="bg1"/>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6" name="Line 138"/>
                  <p:cNvSpPr>
                    <a:spLocks noChangeShapeType="1"/>
                  </p:cNvSpPr>
                  <p:nvPr/>
                </p:nvSpPr>
                <p:spPr bwMode="gray">
                  <a:xfrm>
                    <a:off x="5755957" y="5785485"/>
                    <a:ext cx="66675" cy="107633"/>
                  </a:xfrm>
                  <a:custGeom>
                    <a:avLst/>
                    <a:gdLst>
                      <a:gd name="connsiteX0" fmla="*/ 0 w 57150"/>
                      <a:gd name="connsiteY0" fmla="*/ 0 h 90488"/>
                      <a:gd name="connsiteX1" fmla="*/ 57150 w 57150"/>
                      <a:gd name="connsiteY1" fmla="*/ 90488 h 90488"/>
                      <a:gd name="connsiteX0" fmla="*/ 0 w 64770"/>
                      <a:gd name="connsiteY0" fmla="*/ 0 h 101918"/>
                      <a:gd name="connsiteX1" fmla="*/ 64770 w 64770"/>
                      <a:gd name="connsiteY1" fmla="*/ 101918 h 101918"/>
                      <a:gd name="connsiteX0" fmla="*/ 0 w 66675"/>
                      <a:gd name="connsiteY0" fmla="*/ 0 h 107633"/>
                      <a:gd name="connsiteX1" fmla="*/ 66675 w 66675"/>
                      <a:gd name="connsiteY1" fmla="*/ 107633 h 107633"/>
                    </a:gdLst>
                    <a:ahLst/>
                    <a:cxnLst>
                      <a:cxn ang="0">
                        <a:pos x="connsiteX0" y="connsiteY0"/>
                      </a:cxn>
                      <a:cxn ang="0">
                        <a:pos x="connsiteX1" y="connsiteY1"/>
                      </a:cxn>
                    </a:cxnLst>
                    <a:rect l="l" t="t" r="r" b="b"/>
                    <a:pathLst>
                      <a:path w="66675" h="107633">
                        <a:moveTo>
                          <a:pt x="0" y="0"/>
                        </a:moveTo>
                        <a:lnTo>
                          <a:pt x="66675" y="107633"/>
                        </a:ln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7" name="Line 139"/>
                  <p:cNvSpPr>
                    <a:spLocks noChangeShapeType="1"/>
                  </p:cNvSpPr>
                  <p:nvPr/>
                </p:nvSpPr>
                <p:spPr bwMode="gray">
                  <a:xfrm flipH="1">
                    <a:off x="5886450" y="5767388"/>
                    <a:ext cx="66675" cy="13335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8" name="Freihandform 167"/>
                  <p:cNvSpPr/>
                  <p:nvPr/>
                </p:nvSpPr>
                <p:spPr>
                  <a:xfrm>
                    <a:off x="5920741" y="5715000"/>
                    <a:ext cx="76200" cy="66675"/>
                  </a:xfrm>
                  <a:custGeom>
                    <a:avLst/>
                    <a:gdLst>
                      <a:gd name="connsiteX0" fmla="*/ 0 w 62865"/>
                      <a:gd name="connsiteY0" fmla="*/ 51435 h 57150"/>
                      <a:gd name="connsiteX1" fmla="*/ 40005 w 62865"/>
                      <a:gd name="connsiteY1" fmla="*/ 0 h 57150"/>
                      <a:gd name="connsiteX2" fmla="*/ 62865 w 62865"/>
                      <a:gd name="connsiteY2" fmla="*/ 57150 h 57150"/>
                      <a:gd name="connsiteX3" fmla="*/ 0 w 62865"/>
                      <a:gd name="connsiteY3" fmla="*/ 51435 h 57150"/>
                      <a:gd name="connsiteX0" fmla="*/ 0 w 60960"/>
                      <a:gd name="connsiteY0" fmla="*/ 57150 h 57150"/>
                      <a:gd name="connsiteX1" fmla="*/ 38100 w 60960"/>
                      <a:gd name="connsiteY1" fmla="*/ 0 h 57150"/>
                      <a:gd name="connsiteX2" fmla="*/ 60960 w 60960"/>
                      <a:gd name="connsiteY2" fmla="*/ 57150 h 57150"/>
                      <a:gd name="connsiteX3" fmla="*/ 0 w 60960"/>
                      <a:gd name="connsiteY3" fmla="*/ 57150 h 57150"/>
                      <a:gd name="connsiteX0" fmla="*/ 0 w 74295"/>
                      <a:gd name="connsiteY0" fmla="*/ 57150 h 60960"/>
                      <a:gd name="connsiteX1" fmla="*/ 38100 w 74295"/>
                      <a:gd name="connsiteY1" fmla="*/ 0 h 60960"/>
                      <a:gd name="connsiteX2" fmla="*/ 74295 w 74295"/>
                      <a:gd name="connsiteY2" fmla="*/ 60960 h 60960"/>
                      <a:gd name="connsiteX3" fmla="*/ 0 w 74295"/>
                      <a:gd name="connsiteY3" fmla="*/ 57150 h 60960"/>
                      <a:gd name="connsiteX0" fmla="*/ 0 w 74295"/>
                      <a:gd name="connsiteY0" fmla="*/ 62865 h 62865"/>
                      <a:gd name="connsiteX1" fmla="*/ 38100 w 74295"/>
                      <a:gd name="connsiteY1" fmla="*/ 0 h 62865"/>
                      <a:gd name="connsiteX2" fmla="*/ 74295 w 74295"/>
                      <a:gd name="connsiteY2" fmla="*/ 60960 h 62865"/>
                      <a:gd name="connsiteX3" fmla="*/ 0 w 74295"/>
                      <a:gd name="connsiteY3" fmla="*/ 62865 h 62865"/>
                      <a:gd name="connsiteX0" fmla="*/ 0 w 76200"/>
                      <a:gd name="connsiteY0" fmla="*/ 62865 h 66675"/>
                      <a:gd name="connsiteX1" fmla="*/ 38100 w 76200"/>
                      <a:gd name="connsiteY1" fmla="*/ 0 h 66675"/>
                      <a:gd name="connsiteX2" fmla="*/ 76200 w 76200"/>
                      <a:gd name="connsiteY2" fmla="*/ 66675 h 66675"/>
                      <a:gd name="connsiteX3" fmla="*/ 0 w 76200"/>
                      <a:gd name="connsiteY3" fmla="*/ 62865 h 66675"/>
                      <a:gd name="connsiteX0" fmla="*/ 0 w 74295"/>
                      <a:gd name="connsiteY0" fmla="*/ 62865 h 64770"/>
                      <a:gd name="connsiteX1" fmla="*/ 38100 w 74295"/>
                      <a:gd name="connsiteY1" fmla="*/ 0 h 64770"/>
                      <a:gd name="connsiteX2" fmla="*/ 74295 w 74295"/>
                      <a:gd name="connsiteY2" fmla="*/ 64770 h 64770"/>
                      <a:gd name="connsiteX3" fmla="*/ 0 w 74295"/>
                      <a:gd name="connsiteY3" fmla="*/ 62865 h 64770"/>
                      <a:gd name="connsiteX0" fmla="*/ 0 w 74295"/>
                      <a:gd name="connsiteY0" fmla="*/ 66675 h 66675"/>
                      <a:gd name="connsiteX1" fmla="*/ 38100 w 74295"/>
                      <a:gd name="connsiteY1" fmla="*/ 0 h 66675"/>
                      <a:gd name="connsiteX2" fmla="*/ 74295 w 74295"/>
                      <a:gd name="connsiteY2" fmla="*/ 64770 h 66675"/>
                      <a:gd name="connsiteX3" fmla="*/ 0 w 74295"/>
                      <a:gd name="connsiteY3" fmla="*/ 66675 h 66675"/>
                      <a:gd name="connsiteX0" fmla="*/ 0 w 78105"/>
                      <a:gd name="connsiteY0" fmla="*/ 66675 h 68580"/>
                      <a:gd name="connsiteX1" fmla="*/ 38100 w 78105"/>
                      <a:gd name="connsiteY1" fmla="*/ 0 h 68580"/>
                      <a:gd name="connsiteX2" fmla="*/ 78105 w 78105"/>
                      <a:gd name="connsiteY2" fmla="*/ 68580 h 68580"/>
                      <a:gd name="connsiteX3" fmla="*/ 0 w 78105"/>
                      <a:gd name="connsiteY3" fmla="*/ 66675 h 68580"/>
                      <a:gd name="connsiteX0" fmla="*/ 0 w 76200"/>
                      <a:gd name="connsiteY0" fmla="*/ 66675 h 66675"/>
                      <a:gd name="connsiteX1" fmla="*/ 38100 w 76200"/>
                      <a:gd name="connsiteY1" fmla="*/ 0 h 66675"/>
                      <a:gd name="connsiteX2" fmla="*/ 76200 w 76200"/>
                      <a:gd name="connsiteY2" fmla="*/ 66675 h 66675"/>
                      <a:gd name="connsiteX3" fmla="*/ 0 w 7620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76200" h="66675">
                        <a:moveTo>
                          <a:pt x="0" y="66675"/>
                        </a:moveTo>
                        <a:lnTo>
                          <a:pt x="38100" y="0"/>
                        </a:lnTo>
                        <a:lnTo>
                          <a:pt x="76200" y="66675"/>
                        </a:lnTo>
                        <a:lnTo>
                          <a:pt x="0" y="66675"/>
                        </a:lnTo>
                        <a:close/>
                      </a:path>
                    </a:pathLst>
                  </a:custGeom>
                  <a:solidFill>
                    <a:schemeClr val="accent1"/>
                  </a:solidFill>
                  <a:ln w="10478">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0584" tIns="50292" rIns="100584" bIns="50292" rtlCol="0" anchor="ctr"/>
                  <a:lstStyle/>
                  <a:p>
                    <a:pPr algn="ctr"/>
                    <a:endParaRPr lang="de-DE" sz="1050">
                      <a:solidFill>
                        <a:schemeClr val="tx1"/>
                      </a:solidFill>
                    </a:endParaRPr>
                  </a:p>
                </p:txBody>
              </p:sp>
              <p:sp>
                <p:nvSpPr>
                  <p:cNvPr id="169" name="Freihandform 168"/>
                  <p:cNvSpPr/>
                  <p:nvPr/>
                </p:nvSpPr>
                <p:spPr>
                  <a:xfrm>
                    <a:off x="5775960" y="5749290"/>
                    <a:ext cx="163830" cy="0"/>
                  </a:xfrm>
                  <a:custGeom>
                    <a:avLst/>
                    <a:gdLst>
                      <a:gd name="connsiteX0" fmla="*/ 0 w 163830"/>
                      <a:gd name="connsiteY0" fmla="*/ 0 h 0"/>
                      <a:gd name="connsiteX1" fmla="*/ 163830 w 163830"/>
                      <a:gd name="connsiteY1" fmla="*/ 0 h 0"/>
                    </a:gdLst>
                    <a:ahLst/>
                    <a:cxnLst>
                      <a:cxn ang="0">
                        <a:pos x="connsiteX0" y="connsiteY0"/>
                      </a:cxn>
                      <a:cxn ang="0">
                        <a:pos x="connsiteX1" y="connsiteY1"/>
                      </a:cxn>
                    </a:cxnLst>
                    <a:rect l="l" t="t" r="r" b="b"/>
                    <a:pathLst>
                      <a:path w="163830">
                        <a:moveTo>
                          <a:pt x="0" y="0"/>
                        </a:moveTo>
                        <a:lnTo>
                          <a:pt x="163830" y="0"/>
                        </a:lnTo>
                      </a:path>
                    </a:pathLst>
                  </a:custGeom>
                  <a:noFill/>
                  <a:ln w="10478">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0584" tIns="50292" rIns="100584" bIns="50292" rtlCol="0" anchor="ctr"/>
                  <a:lstStyle/>
                  <a:p>
                    <a:pPr algn="ctr"/>
                    <a:endParaRPr lang="de-DE" sz="1050"/>
                  </a:p>
                </p:txBody>
              </p:sp>
              <p:sp>
                <p:nvSpPr>
                  <p:cNvPr id="170" name="Rectangle 136"/>
                  <p:cNvSpPr>
                    <a:spLocks noChangeArrowheads="1"/>
                  </p:cNvSpPr>
                  <p:nvPr/>
                </p:nvSpPr>
                <p:spPr bwMode="auto">
                  <a:xfrm>
                    <a:off x="5821363" y="5892801"/>
                    <a:ext cx="68262" cy="68263"/>
                  </a:xfrm>
                  <a:prstGeom prst="rect">
                    <a:avLst/>
                  </a:prstGeom>
                  <a:solidFill>
                    <a:schemeClr val="bg1"/>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grpSp>
              <p:nvGrpSpPr>
                <p:cNvPr id="156" name="Gruppieren 155"/>
                <p:cNvGrpSpPr/>
                <p:nvPr/>
              </p:nvGrpSpPr>
              <p:grpSpPr>
                <a:xfrm>
                  <a:off x="5086350" y="5524500"/>
                  <a:ext cx="452438" cy="366713"/>
                  <a:chOff x="5086350" y="5524500"/>
                  <a:chExt cx="452438" cy="366713"/>
                </a:xfrm>
              </p:grpSpPr>
              <p:sp>
                <p:nvSpPr>
                  <p:cNvPr id="157" name="Oval 132"/>
                  <p:cNvSpPr>
                    <a:spLocks noChangeArrowheads="1"/>
                  </p:cNvSpPr>
                  <p:nvPr/>
                </p:nvSpPr>
                <p:spPr bwMode="gray">
                  <a:xfrm>
                    <a:off x="5086350" y="5524500"/>
                    <a:ext cx="452438" cy="366713"/>
                  </a:xfrm>
                  <a:prstGeom prst="ellipse">
                    <a:avLst/>
                  </a:prstGeom>
                  <a:solidFill>
                    <a:srgbClr val="AC6E7B"/>
                  </a:solidFill>
                  <a:ln w="10478">
                    <a:solidFill>
                      <a:srgbClr val="000000"/>
                    </a:solidFill>
                    <a:round/>
                    <a:headEnd/>
                    <a:tailEnd/>
                  </a:ln>
                  <a:effec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58" name="Oval 160"/>
                  <p:cNvSpPr>
                    <a:spLocks noChangeArrowheads="1"/>
                  </p:cNvSpPr>
                  <p:nvPr/>
                </p:nvSpPr>
                <p:spPr bwMode="auto">
                  <a:xfrm>
                    <a:off x="5268913" y="5554663"/>
                    <a:ext cx="68262" cy="68262"/>
                  </a:xfrm>
                  <a:prstGeom prst="ellipse">
                    <a:avLst/>
                  </a:prstGeom>
                  <a:solidFill>
                    <a:schemeClr val="accent1"/>
                  </a:solidFill>
                  <a:ln w="10478">
                    <a:solidFill>
                      <a:srgbClr val="000000"/>
                    </a:solidFill>
                    <a:round/>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59" name="Line 163"/>
                  <p:cNvSpPr>
                    <a:spLocks noChangeShapeType="1"/>
                  </p:cNvSpPr>
                  <p:nvPr/>
                </p:nvSpPr>
                <p:spPr bwMode="gray">
                  <a:xfrm flipH="1">
                    <a:off x="5190174" y="5614988"/>
                    <a:ext cx="96202" cy="137160"/>
                  </a:xfrm>
                  <a:custGeom>
                    <a:avLst/>
                    <a:gdLst>
                      <a:gd name="connsiteX0" fmla="*/ 0 w 90487"/>
                      <a:gd name="connsiteY0" fmla="*/ 0 h 123825"/>
                      <a:gd name="connsiteX1" fmla="*/ 90487 w 90487"/>
                      <a:gd name="connsiteY1" fmla="*/ 123825 h 123825"/>
                      <a:gd name="connsiteX0" fmla="*/ 0 w 98107"/>
                      <a:gd name="connsiteY0" fmla="*/ 0 h 139065"/>
                      <a:gd name="connsiteX1" fmla="*/ 98107 w 98107"/>
                      <a:gd name="connsiteY1" fmla="*/ 139065 h 139065"/>
                      <a:gd name="connsiteX0" fmla="*/ 0 w 96202"/>
                      <a:gd name="connsiteY0" fmla="*/ 0 h 137160"/>
                      <a:gd name="connsiteX1" fmla="*/ 96202 w 96202"/>
                      <a:gd name="connsiteY1" fmla="*/ 137160 h 137160"/>
                    </a:gdLst>
                    <a:ahLst/>
                    <a:cxnLst>
                      <a:cxn ang="0">
                        <a:pos x="connsiteX0" y="connsiteY0"/>
                      </a:cxn>
                      <a:cxn ang="0">
                        <a:pos x="connsiteX1" y="connsiteY1"/>
                      </a:cxn>
                    </a:cxnLst>
                    <a:rect l="l" t="t" r="r" b="b"/>
                    <a:pathLst>
                      <a:path w="96202" h="137160">
                        <a:moveTo>
                          <a:pt x="0" y="0"/>
                        </a:moveTo>
                        <a:cubicBezTo>
                          <a:pt x="30162" y="41275"/>
                          <a:pt x="66040" y="95885"/>
                          <a:pt x="96202" y="137160"/>
                        </a:cubicBezTo>
                      </a:path>
                    </a:pathLst>
                  </a:cu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0" name="Line 164"/>
                  <p:cNvSpPr>
                    <a:spLocks noChangeShapeType="1"/>
                  </p:cNvSpPr>
                  <p:nvPr/>
                </p:nvSpPr>
                <p:spPr bwMode="gray">
                  <a:xfrm>
                    <a:off x="5324475" y="5619750"/>
                    <a:ext cx="85725" cy="138113"/>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1" name="Line 165"/>
                  <p:cNvSpPr>
                    <a:spLocks noChangeShapeType="1"/>
                  </p:cNvSpPr>
                  <p:nvPr/>
                </p:nvSpPr>
                <p:spPr bwMode="gray">
                  <a:xfrm>
                    <a:off x="5229225" y="5791200"/>
                    <a:ext cx="157163" cy="0"/>
                  </a:xfrm>
                  <a:prstGeom prst="line">
                    <a:avLst/>
                  </a:prstGeom>
                  <a:noFill/>
                  <a:ln w="10478">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584" tIns="50292" rIns="100584" bIns="502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sp>
                <p:nvSpPr>
                  <p:cNvPr id="162" name="Freihandform 161"/>
                  <p:cNvSpPr/>
                  <p:nvPr/>
                </p:nvSpPr>
                <p:spPr>
                  <a:xfrm>
                    <a:off x="5368291" y="5743575"/>
                    <a:ext cx="76200" cy="66675"/>
                  </a:xfrm>
                  <a:custGeom>
                    <a:avLst/>
                    <a:gdLst>
                      <a:gd name="connsiteX0" fmla="*/ 0 w 62865"/>
                      <a:gd name="connsiteY0" fmla="*/ 51435 h 57150"/>
                      <a:gd name="connsiteX1" fmla="*/ 40005 w 62865"/>
                      <a:gd name="connsiteY1" fmla="*/ 0 h 57150"/>
                      <a:gd name="connsiteX2" fmla="*/ 62865 w 62865"/>
                      <a:gd name="connsiteY2" fmla="*/ 57150 h 57150"/>
                      <a:gd name="connsiteX3" fmla="*/ 0 w 62865"/>
                      <a:gd name="connsiteY3" fmla="*/ 51435 h 57150"/>
                      <a:gd name="connsiteX0" fmla="*/ 0 w 60960"/>
                      <a:gd name="connsiteY0" fmla="*/ 57150 h 57150"/>
                      <a:gd name="connsiteX1" fmla="*/ 38100 w 60960"/>
                      <a:gd name="connsiteY1" fmla="*/ 0 h 57150"/>
                      <a:gd name="connsiteX2" fmla="*/ 60960 w 60960"/>
                      <a:gd name="connsiteY2" fmla="*/ 57150 h 57150"/>
                      <a:gd name="connsiteX3" fmla="*/ 0 w 60960"/>
                      <a:gd name="connsiteY3" fmla="*/ 57150 h 57150"/>
                      <a:gd name="connsiteX0" fmla="*/ 0 w 74295"/>
                      <a:gd name="connsiteY0" fmla="*/ 57150 h 60960"/>
                      <a:gd name="connsiteX1" fmla="*/ 38100 w 74295"/>
                      <a:gd name="connsiteY1" fmla="*/ 0 h 60960"/>
                      <a:gd name="connsiteX2" fmla="*/ 74295 w 74295"/>
                      <a:gd name="connsiteY2" fmla="*/ 60960 h 60960"/>
                      <a:gd name="connsiteX3" fmla="*/ 0 w 74295"/>
                      <a:gd name="connsiteY3" fmla="*/ 57150 h 60960"/>
                      <a:gd name="connsiteX0" fmla="*/ 0 w 74295"/>
                      <a:gd name="connsiteY0" fmla="*/ 62865 h 62865"/>
                      <a:gd name="connsiteX1" fmla="*/ 38100 w 74295"/>
                      <a:gd name="connsiteY1" fmla="*/ 0 h 62865"/>
                      <a:gd name="connsiteX2" fmla="*/ 74295 w 74295"/>
                      <a:gd name="connsiteY2" fmla="*/ 60960 h 62865"/>
                      <a:gd name="connsiteX3" fmla="*/ 0 w 74295"/>
                      <a:gd name="connsiteY3" fmla="*/ 62865 h 62865"/>
                      <a:gd name="connsiteX0" fmla="*/ 0 w 76200"/>
                      <a:gd name="connsiteY0" fmla="*/ 62865 h 66675"/>
                      <a:gd name="connsiteX1" fmla="*/ 38100 w 76200"/>
                      <a:gd name="connsiteY1" fmla="*/ 0 h 66675"/>
                      <a:gd name="connsiteX2" fmla="*/ 76200 w 76200"/>
                      <a:gd name="connsiteY2" fmla="*/ 66675 h 66675"/>
                      <a:gd name="connsiteX3" fmla="*/ 0 w 76200"/>
                      <a:gd name="connsiteY3" fmla="*/ 62865 h 66675"/>
                      <a:gd name="connsiteX0" fmla="*/ 0 w 74295"/>
                      <a:gd name="connsiteY0" fmla="*/ 62865 h 64770"/>
                      <a:gd name="connsiteX1" fmla="*/ 38100 w 74295"/>
                      <a:gd name="connsiteY1" fmla="*/ 0 h 64770"/>
                      <a:gd name="connsiteX2" fmla="*/ 74295 w 74295"/>
                      <a:gd name="connsiteY2" fmla="*/ 64770 h 64770"/>
                      <a:gd name="connsiteX3" fmla="*/ 0 w 74295"/>
                      <a:gd name="connsiteY3" fmla="*/ 62865 h 64770"/>
                      <a:gd name="connsiteX0" fmla="*/ 0 w 74295"/>
                      <a:gd name="connsiteY0" fmla="*/ 66675 h 66675"/>
                      <a:gd name="connsiteX1" fmla="*/ 38100 w 74295"/>
                      <a:gd name="connsiteY1" fmla="*/ 0 h 66675"/>
                      <a:gd name="connsiteX2" fmla="*/ 74295 w 74295"/>
                      <a:gd name="connsiteY2" fmla="*/ 64770 h 66675"/>
                      <a:gd name="connsiteX3" fmla="*/ 0 w 74295"/>
                      <a:gd name="connsiteY3" fmla="*/ 66675 h 66675"/>
                      <a:gd name="connsiteX0" fmla="*/ 0 w 78105"/>
                      <a:gd name="connsiteY0" fmla="*/ 66675 h 68580"/>
                      <a:gd name="connsiteX1" fmla="*/ 38100 w 78105"/>
                      <a:gd name="connsiteY1" fmla="*/ 0 h 68580"/>
                      <a:gd name="connsiteX2" fmla="*/ 78105 w 78105"/>
                      <a:gd name="connsiteY2" fmla="*/ 68580 h 68580"/>
                      <a:gd name="connsiteX3" fmla="*/ 0 w 78105"/>
                      <a:gd name="connsiteY3" fmla="*/ 66675 h 68580"/>
                      <a:gd name="connsiteX0" fmla="*/ 0 w 76200"/>
                      <a:gd name="connsiteY0" fmla="*/ 66675 h 66675"/>
                      <a:gd name="connsiteX1" fmla="*/ 38100 w 76200"/>
                      <a:gd name="connsiteY1" fmla="*/ 0 h 66675"/>
                      <a:gd name="connsiteX2" fmla="*/ 76200 w 76200"/>
                      <a:gd name="connsiteY2" fmla="*/ 66675 h 66675"/>
                      <a:gd name="connsiteX3" fmla="*/ 0 w 76200"/>
                      <a:gd name="connsiteY3" fmla="*/ 66675 h 66675"/>
                    </a:gdLst>
                    <a:ahLst/>
                    <a:cxnLst>
                      <a:cxn ang="0">
                        <a:pos x="connsiteX0" y="connsiteY0"/>
                      </a:cxn>
                      <a:cxn ang="0">
                        <a:pos x="connsiteX1" y="connsiteY1"/>
                      </a:cxn>
                      <a:cxn ang="0">
                        <a:pos x="connsiteX2" y="connsiteY2"/>
                      </a:cxn>
                      <a:cxn ang="0">
                        <a:pos x="connsiteX3" y="connsiteY3"/>
                      </a:cxn>
                    </a:cxnLst>
                    <a:rect l="l" t="t" r="r" b="b"/>
                    <a:pathLst>
                      <a:path w="76200" h="66675">
                        <a:moveTo>
                          <a:pt x="0" y="66675"/>
                        </a:moveTo>
                        <a:lnTo>
                          <a:pt x="38100" y="0"/>
                        </a:lnTo>
                        <a:lnTo>
                          <a:pt x="76200" y="66675"/>
                        </a:lnTo>
                        <a:lnTo>
                          <a:pt x="0" y="66675"/>
                        </a:lnTo>
                        <a:close/>
                      </a:path>
                    </a:pathLst>
                  </a:custGeom>
                  <a:solidFill>
                    <a:schemeClr val="accent1"/>
                  </a:solidFill>
                  <a:ln w="10478">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0584" tIns="50292" rIns="100584" bIns="50292" rtlCol="0" anchor="ctr"/>
                  <a:lstStyle/>
                  <a:p>
                    <a:pPr algn="ctr"/>
                    <a:endParaRPr lang="de-DE" sz="1050">
                      <a:solidFill>
                        <a:schemeClr val="tx1"/>
                      </a:solidFill>
                    </a:endParaRPr>
                  </a:p>
                </p:txBody>
              </p:sp>
              <p:sp>
                <p:nvSpPr>
                  <p:cNvPr id="163" name="Rectangle 161"/>
                  <p:cNvSpPr>
                    <a:spLocks noChangeArrowheads="1"/>
                  </p:cNvSpPr>
                  <p:nvPr/>
                </p:nvSpPr>
                <p:spPr bwMode="auto">
                  <a:xfrm>
                    <a:off x="5154613" y="5749925"/>
                    <a:ext cx="68262" cy="68263"/>
                  </a:xfrm>
                  <a:prstGeom prst="rect">
                    <a:avLst/>
                  </a:prstGeom>
                  <a:solidFill>
                    <a:schemeClr val="accent1"/>
                  </a:solidFill>
                  <a:ln w="10478">
                    <a:solidFill>
                      <a:srgbClr val="000000"/>
                    </a:solidFill>
                    <a:miter lim="800000"/>
                    <a:headEnd/>
                    <a:tailEnd/>
                  </a:ln>
                </p:spPr>
                <p:txBody>
                  <a:bodyPr lIns="100584" tIns="50292" rIns="100584" bIns="5029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a:ln>
                        <a:noFill/>
                      </a:ln>
                      <a:solidFill>
                        <a:sysClr val="windowText" lastClr="000000"/>
                      </a:solidFill>
                      <a:effectLst/>
                      <a:uLnTx/>
                      <a:uFillTx/>
                    </a:endParaRPr>
                  </a:p>
                </p:txBody>
              </p:sp>
            </p:grpSp>
          </p:grpSp>
        </p:grpSp>
      </p:grpSp>
      <p:sp>
        <p:nvSpPr>
          <p:cNvPr id="179" name="Textplatzhalter 4"/>
          <p:cNvSpPr txBox="1">
            <a:spLocks/>
          </p:cNvSpPr>
          <p:nvPr/>
        </p:nvSpPr>
        <p:spPr>
          <a:xfrm>
            <a:off x="263625" y="6418126"/>
            <a:ext cx="3240087" cy="215900"/>
          </a:xfrm>
          <a:prstGeom prst="rect">
            <a:avLst/>
          </a:prstGeom>
        </p:spPr>
        <p:txBody>
          <a:bodyPr vert="horz" lIns="91431" tIns="45715" rIns="91431" bIns="45715" rtlCol="0">
            <a:noAutofit/>
          </a:bodyPr>
          <a:lstStyle/>
          <a:p>
            <a:r>
              <a:rPr lang="de-DE" sz="1000" dirty="0"/>
              <a:t>10.137SW_Rm | R. Hernández </a:t>
            </a:r>
          </a:p>
        </p:txBody>
      </p:sp>
      <p:sp>
        <p:nvSpPr>
          <p:cNvPr id="180" name="Abgerundetes Rechteck 179"/>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
        <p:nvSpPr>
          <p:cNvPr id="181" name="Rechteck 180"/>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3. Eigenschaften </a:t>
            </a:r>
            <a:r>
              <a:rPr lang="de-DE" sz="2800" kern="0" dirty="0">
                <a:solidFill>
                  <a:prstClr val="white"/>
                </a:solidFill>
                <a:latin typeface="Calibri" panose="020F0502020204030204" pitchFamily="34" charset="0"/>
                <a:cs typeface="Calibri" panose="020F0502020204030204" pitchFamily="34" charset="0"/>
              </a:rPr>
              <a:t>einer Fabrik als System</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57113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4. Fabrikplanungsziele</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3" name="Gruppieren 2"/>
          <p:cNvGrpSpPr/>
          <p:nvPr/>
        </p:nvGrpSpPr>
        <p:grpSpPr>
          <a:xfrm>
            <a:off x="407988" y="1663700"/>
            <a:ext cx="11088687" cy="4429125"/>
            <a:chOff x="407988" y="1663700"/>
            <a:chExt cx="11088687" cy="4429125"/>
          </a:xfrm>
        </p:grpSpPr>
        <p:sp>
          <p:nvSpPr>
            <p:cNvPr id="4" name="Abgerundetes Rechteck 3"/>
            <p:cNvSpPr/>
            <p:nvPr/>
          </p:nvSpPr>
          <p:spPr>
            <a:xfrm>
              <a:off x="407988" y="2816225"/>
              <a:ext cx="2808287" cy="649288"/>
            </a:xfrm>
            <a:prstGeom prst="roundRect">
              <a:avLst>
                <a:gd name="adj" fmla="val 29870"/>
              </a:avLst>
            </a:prstGeom>
            <a:solidFill>
              <a:srgbClr val="808080"/>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Produktionsprozessqualität</a:t>
              </a:r>
            </a:p>
          </p:txBody>
        </p:sp>
        <p:sp>
          <p:nvSpPr>
            <p:cNvPr id="5" name="Abgerundetes Rechteck 4"/>
            <p:cNvSpPr/>
            <p:nvPr/>
          </p:nvSpPr>
          <p:spPr>
            <a:xfrm>
              <a:off x="731838" y="414813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Wirtschaftlichkeit</a:t>
              </a:r>
            </a:p>
          </p:txBody>
        </p:sp>
        <p:sp>
          <p:nvSpPr>
            <p:cNvPr id="6" name="Abgerundetes Rechteck 5"/>
            <p:cNvSpPr/>
            <p:nvPr/>
          </p:nvSpPr>
          <p:spPr>
            <a:xfrm>
              <a:off x="2532063" y="544353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Flexibilität</a:t>
              </a:r>
            </a:p>
          </p:txBody>
        </p:sp>
        <p:sp>
          <p:nvSpPr>
            <p:cNvPr id="7" name="Abgerundetes Rechteck 6"/>
            <p:cNvSpPr/>
            <p:nvPr/>
          </p:nvSpPr>
          <p:spPr>
            <a:xfrm>
              <a:off x="6419851" y="544353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Mitarbeiterorientierung</a:t>
              </a:r>
            </a:p>
          </p:txBody>
        </p:sp>
        <p:sp>
          <p:nvSpPr>
            <p:cNvPr id="8" name="Abgerundetes Rechteck 7"/>
            <p:cNvSpPr/>
            <p:nvPr/>
          </p:nvSpPr>
          <p:spPr>
            <a:xfrm>
              <a:off x="8688388" y="4148137"/>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Transparenz</a:t>
              </a:r>
            </a:p>
          </p:txBody>
        </p:sp>
        <p:sp>
          <p:nvSpPr>
            <p:cNvPr id="9" name="Abgerundetes Rechteck 8"/>
            <p:cNvSpPr/>
            <p:nvPr/>
          </p:nvSpPr>
          <p:spPr>
            <a:xfrm>
              <a:off x="8328026" y="2816225"/>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Nachhaltigkeit</a:t>
              </a:r>
            </a:p>
          </p:txBody>
        </p:sp>
        <p:sp>
          <p:nvSpPr>
            <p:cNvPr id="10" name="Abgerundetes Rechteck 9"/>
            <p:cNvSpPr/>
            <p:nvPr/>
          </p:nvSpPr>
          <p:spPr>
            <a:xfrm>
              <a:off x="6816726" y="1665288"/>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Wandlungsfähigkeit</a:t>
              </a:r>
            </a:p>
          </p:txBody>
        </p:sp>
        <p:sp>
          <p:nvSpPr>
            <p:cNvPr id="11" name="Abgerundetes Rechteck 10"/>
            <p:cNvSpPr/>
            <p:nvPr/>
          </p:nvSpPr>
          <p:spPr>
            <a:xfrm>
              <a:off x="2316163" y="1663700"/>
              <a:ext cx="2808287" cy="649288"/>
            </a:xfrm>
            <a:prstGeom prst="roundRect">
              <a:avLst>
                <a:gd name="adj" fmla="val 29870"/>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Produktqualität</a:t>
              </a:r>
            </a:p>
          </p:txBody>
        </p:sp>
        <p:sp>
          <p:nvSpPr>
            <p:cNvPr id="12" name="Ellipse 11"/>
            <p:cNvSpPr/>
            <p:nvPr/>
          </p:nvSpPr>
          <p:spPr>
            <a:xfrm>
              <a:off x="4619625" y="2636838"/>
              <a:ext cx="2952750" cy="2447925"/>
            </a:xfrm>
            <a:prstGeom prst="ellipse">
              <a:avLst/>
            </a:prstGeom>
            <a:solidFill>
              <a:srgbClr val="AC6E7B"/>
            </a:solidFill>
            <a:ln w="12700" cap="flat" cmpd="sng" algn="ctr">
              <a:noFill/>
              <a:prstDash val="solid"/>
              <a:miter lim="800000"/>
            </a:ln>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sng" strike="noStrike" kern="0" cap="none" spc="0" normalizeH="0" baseline="0" noProof="0" dirty="0">
                  <a:ln>
                    <a:noFill/>
                  </a:ln>
                  <a:solidFill>
                    <a:prstClr val="white"/>
                  </a:solidFill>
                  <a:effectLst/>
                  <a:uLnTx/>
                  <a:uFillTx/>
                  <a:latin typeface="Calibri" panose="020F0502020204030204"/>
                  <a:ea typeface="+mn-ea"/>
                  <a:cs typeface="+mn-cs"/>
                </a:rPr>
                <a:t>Ziel: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Schaffen dauerhafter Wettbewerbsvorteile gegenüber anderen Unternehmen</a:t>
              </a:r>
            </a:p>
          </p:txBody>
        </p:sp>
        <p:cxnSp>
          <p:nvCxnSpPr>
            <p:cNvPr id="13" name="Gerader Verbinder 12"/>
            <p:cNvCxnSpPr>
              <a:stCxn id="11" idx="2"/>
              <a:endCxn id="12" idx="1"/>
            </p:cNvCxnSpPr>
            <p:nvPr/>
          </p:nvCxnSpPr>
          <p:spPr>
            <a:xfrm>
              <a:off x="3720307" y="2312988"/>
              <a:ext cx="1331738" cy="682340"/>
            </a:xfrm>
            <a:prstGeom prst="line">
              <a:avLst/>
            </a:prstGeom>
            <a:noFill/>
            <a:ln w="6350" cap="flat" cmpd="sng" algn="ctr">
              <a:solidFill>
                <a:srgbClr val="808080"/>
              </a:solidFill>
              <a:prstDash val="solid"/>
              <a:miter lim="800000"/>
            </a:ln>
            <a:effectLst/>
          </p:spPr>
        </p:cxnSp>
        <p:cxnSp>
          <p:nvCxnSpPr>
            <p:cNvPr id="14" name="Gerader Verbinder 13"/>
            <p:cNvCxnSpPr>
              <a:stCxn id="4" idx="3"/>
            </p:cNvCxnSpPr>
            <p:nvPr/>
          </p:nvCxnSpPr>
          <p:spPr>
            <a:xfrm>
              <a:off x="3216275" y="3140869"/>
              <a:ext cx="1508125" cy="240506"/>
            </a:xfrm>
            <a:prstGeom prst="line">
              <a:avLst/>
            </a:prstGeom>
            <a:noFill/>
            <a:ln w="6350" cap="flat" cmpd="sng" algn="ctr">
              <a:solidFill>
                <a:srgbClr val="808080"/>
              </a:solidFill>
              <a:prstDash val="solid"/>
              <a:miter lim="800000"/>
            </a:ln>
            <a:effectLst/>
          </p:spPr>
        </p:cxnSp>
        <p:cxnSp>
          <p:nvCxnSpPr>
            <p:cNvPr id="15" name="Gerader Verbinder 14"/>
            <p:cNvCxnSpPr>
              <a:stCxn id="5" idx="3"/>
            </p:cNvCxnSpPr>
            <p:nvPr/>
          </p:nvCxnSpPr>
          <p:spPr>
            <a:xfrm flipV="1">
              <a:off x="3540125" y="4210050"/>
              <a:ext cx="1146175" cy="262731"/>
            </a:xfrm>
            <a:prstGeom prst="line">
              <a:avLst/>
            </a:prstGeom>
            <a:noFill/>
            <a:ln w="6350" cap="flat" cmpd="sng" algn="ctr">
              <a:solidFill>
                <a:srgbClr val="808080"/>
              </a:solidFill>
              <a:prstDash val="solid"/>
              <a:miter lim="800000"/>
            </a:ln>
            <a:effectLst/>
          </p:spPr>
        </p:cxnSp>
        <p:cxnSp>
          <p:nvCxnSpPr>
            <p:cNvPr id="16" name="Gerader Verbinder 15"/>
            <p:cNvCxnSpPr>
              <a:endCxn id="12" idx="3"/>
            </p:cNvCxnSpPr>
            <p:nvPr/>
          </p:nvCxnSpPr>
          <p:spPr>
            <a:xfrm flipV="1">
              <a:off x="4086225" y="4726273"/>
              <a:ext cx="965820" cy="718852"/>
            </a:xfrm>
            <a:prstGeom prst="line">
              <a:avLst/>
            </a:prstGeom>
            <a:noFill/>
            <a:ln w="6350" cap="flat" cmpd="sng" algn="ctr">
              <a:solidFill>
                <a:srgbClr val="808080"/>
              </a:solidFill>
              <a:prstDash val="solid"/>
              <a:miter lim="800000"/>
            </a:ln>
            <a:effectLst/>
          </p:spPr>
        </p:cxnSp>
        <p:cxnSp>
          <p:nvCxnSpPr>
            <p:cNvPr id="17" name="Gerader Verbinder 16"/>
            <p:cNvCxnSpPr>
              <a:stCxn id="7" idx="0"/>
              <a:endCxn id="12" idx="5"/>
            </p:cNvCxnSpPr>
            <p:nvPr/>
          </p:nvCxnSpPr>
          <p:spPr>
            <a:xfrm flipH="1" flipV="1">
              <a:off x="7139955" y="4726273"/>
              <a:ext cx="684040" cy="717264"/>
            </a:xfrm>
            <a:prstGeom prst="line">
              <a:avLst/>
            </a:prstGeom>
            <a:noFill/>
            <a:ln w="6350" cap="flat" cmpd="sng" algn="ctr">
              <a:solidFill>
                <a:srgbClr val="808080"/>
              </a:solidFill>
              <a:prstDash val="solid"/>
              <a:miter lim="800000"/>
            </a:ln>
            <a:effectLst/>
          </p:spPr>
        </p:cxnSp>
        <p:cxnSp>
          <p:nvCxnSpPr>
            <p:cNvPr id="18" name="Gerader Verbinder 17"/>
            <p:cNvCxnSpPr>
              <a:stCxn id="8" idx="1"/>
            </p:cNvCxnSpPr>
            <p:nvPr/>
          </p:nvCxnSpPr>
          <p:spPr>
            <a:xfrm flipH="1" flipV="1">
              <a:off x="7505700" y="4200525"/>
              <a:ext cx="1182688" cy="272256"/>
            </a:xfrm>
            <a:prstGeom prst="line">
              <a:avLst/>
            </a:prstGeom>
            <a:noFill/>
            <a:ln w="6350" cap="flat" cmpd="sng" algn="ctr">
              <a:solidFill>
                <a:srgbClr val="808080"/>
              </a:solidFill>
              <a:prstDash val="solid"/>
              <a:miter lim="800000"/>
            </a:ln>
            <a:effectLst/>
          </p:spPr>
        </p:cxnSp>
        <p:cxnSp>
          <p:nvCxnSpPr>
            <p:cNvPr id="19" name="Gerader Verbinder 18"/>
            <p:cNvCxnSpPr>
              <a:stCxn id="9" idx="1"/>
            </p:cNvCxnSpPr>
            <p:nvPr/>
          </p:nvCxnSpPr>
          <p:spPr>
            <a:xfrm flipH="1">
              <a:off x="7439025" y="3140869"/>
              <a:ext cx="889001" cy="230981"/>
            </a:xfrm>
            <a:prstGeom prst="line">
              <a:avLst/>
            </a:prstGeom>
            <a:noFill/>
            <a:ln w="6350" cap="flat" cmpd="sng" algn="ctr">
              <a:solidFill>
                <a:srgbClr val="808080"/>
              </a:solidFill>
              <a:prstDash val="solid"/>
              <a:miter lim="800000"/>
            </a:ln>
            <a:effectLst/>
          </p:spPr>
        </p:cxnSp>
        <p:cxnSp>
          <p:nvCxnSpPr>
            <p:cNvPr id="20" name="Gerader Verbinder 19"/>
            <p:cNvCxnSpPr>
              <a:stCxn id="10" idx="2"/>
              <a:endCxn id="12" idx="7"/>
            </p:cNvCxnSpPr>
            <p:nvPr/>
          </p:nvCxnSpPr>
          <p:spPr>
            <a:xfrm flipH="1">
              <a:off x="7139955" y="2314576"/>
              <a:ext cx="1080915" cy="680752"/>
            </a:xfrm>
            <a:prstGeom prst="line">
              <a:avLst/>
            </a:prstGeom>
            <a:noFill/>
            <a:ln w="6350" cap="flat" cmpd="sng" algn="ctr">
              <a:solidFill>
                <a:srgbClr val="808080"/>
              </a:solidFill>
              <a:prstDash val="solid"/>
              <a:miter lim="800000"/>
            </a:ln>
            <a:effectLst/>
          </p:spPr>
        </p:cxnSp>
      </p:grpSp>
      <p:sp>
        <p:nvSpPr>
          <p:cNvPr id="22" name="Abgerundetes Rechteck 21"/>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4291880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37" name="think-cell Folie" r:id="rId4" imgW="592" imgH="591" progId="TCLayout.ActiveDocument.1">
                  <p:embed/>
                </p:oleObj>
              </mc:Choice>
              <mc:Fallback>
                <p:oleObj name="think-cell Folie" r:id="rId4" imgW="592" imgH="591" progId="TCLayout.ActiveDocument.1">
                  <p:embed/>
                  <p:pic>
                    <p:nvPicPr>
                      <p:cNvPr id="4" name="Objekt 3" hidden="1"/>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39" name="Gruppieren 38"/>
          <p:cNvGrpSpPr/>
          <p:nvPr/>
        </p:nvGrpSpPr>
        <p:grpSpPr>
          <a:xfrm>
            <a:off x="1247412" y="1592263"/>
            <a:ext cx="9123541" cy="4703230"/>
            <a:chOff x="1229827" y="994809"/>
            <a:chExt cx="9080681" cy="5202924"/>
          </a:xfrm>
        </p:grpSpPr>
        <p:sp>
          <p:nvSpPr>
            <p:cNvPr id="5" name="Oval 5"/>
            <p:cNvSpPr>
              <a:spLocks noChangeArrowheads="1"/>
            </p:cNvSpPr>
            <p:nvPr/>
          </p:nvSpPr>
          <p:spPr bwMode="gray">
            <a:xfrm>
              <a:off x="2316163" y="1543778"/>
              <a:ext cx="6826685" cy="4138759"/>
            </a:xfrm>
            <a:prstGeom prst="ellipse">
              <a:avLst/>
            </a:prstGeom>
            <a:noFill/>
            <a:ln w="114300" cap="flat" cmpd="sng" algn="ctr">
              <a:solidFill>
                <a:srgbClr val="4C4C4C"/>
              </a:solidFill>
              <a:prstDash val="solid"/>
              <a:round/>
              <a:headEnd type="none" w="med" len="med"/>
              <a:tailEnd type="none" w="med" len="me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6" name="Rectangle 6"/>
            <p:cNvSpPr>
              <a:spLocks noChangeArrowheads="1"/>
            </p:cNvSpPr>
            <p:nvPr/>
          </p:nvSpPr>
          <p:spPr bwMode="gray">
            <a:xfrm>
              <a:off x="4269067" y="1144864"/>
              <a:ext cx="3036510" cy="1250968"/>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7" name="Rectangle 7"/>
            <p:cNvSpPr>
              <a:spLocks noChangeArrowheads="1"/>
            </p:cNvSpPr>
            <p:nvPr/>
          </p:nvSpPr>
          <p:spPr bwMode="gray">
            <a:xfrm>
              <a:off x="4269067" y="999403"/>
              <a:ext cx="3033389" cy="289392"/>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chemeClr val="lt1"/>
                </a:solidFill>
              </a:endParaRPr>
            </a:p>
          </p:txBody>
        </p:sp>
        <p:sp>
          <p:nvSpPr>
            <p:cNvPr id="8" name="Text Box 8"/>
            <p:cNvSpPr txBox="1">
              <a:spLocks noChangeArrowheads="1"/>
            </p:cNvSpPr>
            <p:nvPr/>
          </p:nvSpPr>
          <p:spPr bwMode="gray">
            <a:xfrm>
              <a:off x="4951894" y="994809"/>
              <a:ext cx="1636525"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High-Tech Fabrik</a:t>
              </a:r>
            </a:p>
          </p:txBody>
        </p:sp>
        <p:sp>
          <p:nvSpPr>
            <p:cNvPr id="26" name="Rectangle 26"/>
            <p:cNvSpPr>
              <a:spLocks noChangeArrowheads="1"/>
            </p:cNvSpPr>
            <p:nvPr/>
          </p:nvSpPr>
          <p:spPr bwMode="gray">
            <a:xfrm>
              <a:off x="4273748" y="4946765"/>
              <a:ext cx="3028708" cy="1250968"/>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30" name="Text Box 30"/>
            <p:cNvSpPr txBox="1">
              <a:spLocks noChangeArrowheads="1"/>
            </p:cNvSpPr>
            <p:nvPr/>
          </p:nvSpPr>
          <p:spPr bwMode="gray">
            <a:xfrm>
              <a:off x="4270627" y="5427554"/>
              <a:ext cx="3059916" cy="736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intensive Kundenintegration</a:t>
              </a:r>
            </a:p>
            <a:p>
              <a:pPr defTabSz="914305" fontAlgn="auto">
                <a:lnSpc>
                  <a:spcPct val="50000"/>
                </a:lnSpc>
                <a:spcBef>
                  <a:spcPct val="50000"/>
                </a:spcBef>
                <a:spcAft>
                  <a:spcPts val="0"/>
                </a:spcAft>
                <a:buFontTx/>
                <a:buChar char="•"/>
                <a:defRPr/>
              </a:pPr>
              <a:r>
                <a:rPr lang="de-DE" sz="1200" kern="0" dirty="0">
                  <a:solidFill>
                    <a:srgbClr val="000000"/>
                  </a:solidFill>
                </a:rPr>
                <a:t> partnerschaftliche Lieferantenbeziehung</a:t>
              </a:r>
            </a:p>
            <a:p>
              <a:pPr defTabSz="914305" fontAlgn="auto">
                <a:lnSpc>
                  <a:spcPct val="50000"/>
                </a:lnSpc>
                <a:spcBef>
                  <a:spcPct val="50000"/>
                </a:spcBef>
                <a:spcAft>
                  <a:spcPts val="0"/>
                </a:spcAft>
                <a:buFontTx/>
                <a:buChar char="•"/>
                <a:defRPr/>
              </a:pPr>
              <a:r>
                <a:rPr lang="de-DE" sz="1200" kern="0" dirty="0">
                  <a:solidFill>
                    <a:srgbClr val="000000"/>
                  </a:solidFill>
                </a:rPr>
                <a:t> ausgeprägte Variantenflexibilität</a:t>
              </a:r>
            </a:p>
            <a:p>
              <a:pPr defTabSz="914305" fontAlgn="auto">
                <a:lnSpc>
                  <a:spcPct val="50000"/>
                </a:lnSpc>
                <a:spcBef>
                  <a:spcPct val="50000"/>
                </a:spcBef>
                <a:spcAft>
                  <a:spcPts val="0"/>
                </a:spcAft>
                <a:buFontTx/>
                <a:buChar char="•"/>
                <a:defRPr/>
              </a:pPr>
              <a:r>
                <a:rPr lang="de-DE" sz="1200" kern="0" dirty="0">
                  <a:solidFill>
                    <a:srgbClr val="000000"/>
                  </a:solidFill>
                </a:rPr>
                <a:t> hohe Logistikkompetenz</a:t>
              </a:r>
            </a:p>
          </p:txBody>
        </p:sp>
        <p:grpSp>
          <p:nvGrpSpPr>
            <p:cNvPr id="38" name="Gruppieren 37"/>
            <p:cNvGrpSpPr/>
            <p:nvPr/>
          </p:nvGrpSpPr>
          <p:grpSpPr>
            <a:xfrm>
              <a:off x="1229827" y="1290326"/>
              <a:ext cx="9080681" cy="4117718"/>
              <a:chOff x="1229827" y="1290326"/>
              <a:chExt cx="9080681" cy="4117718"/>
            </a:xfrm>
          </p:grpSpPr>
          <p:sp>
            <p:nvSpPr>
              <p:cNvPr id="9" name="Text Box 9"/>
              <p:cNvSpPr txBox="1">
                <a:spLocks noChangeArrowheads="1"/>
              </p:cNvSpPr>
              <p:nvPr/>
            </p:nvSpPr>
            <p:spPr bwMode="gray">
              <a:xfrm>
                <a:off x="4456313" y="1290326"/>
                <a:ext cx="2734583"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(strategisches Merkmal: Technologie)</a:t>
                </a:r>
              </a:p>
            </p:txBody>
          </p:sp>
          <p:grpSp>
            <p:nvGrpSpPr>
              <p:cNvPr id="3" name="Gruppieren 2"/>
              <p:cNvGrpSpPr/>
              <p:nvPr/>
            </p:nvGrpSpPr>
            <p:grpSpPr>
              <a:xfrm>
                <a:off x="1229827" y="1705274"/>
                <a:ext cx="9080681" cy="3702770"/>
                <a:chOff x="1229827" y="1705274"/>
                <a:chExt cx="9080681" cy="3702770"/>
              </a:xfrm>
            </p:grpSpPr>
            <p:sp>
              <p:nvSpPr>
                <p:cNvPr id="10" name="Text Box 10"/>
                <p:cNvSpPr txBox="1">
                  <a:spLocks noChangeArrowheads="1"/>
                </p:cNvSpPr>
                <p:nvPr/>
              </p:nvSpPr>
              <p:spPr bwMode="gray">
                <a:xfrm>
                  <a:off x="4746545" y="1705274"/>
                  <a:ext cx="1970767" cy="54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Innovative Produkte</a:t>
                  </a:r>
                </a:p>
                <a:p>
                  <a:pPr defTabSz="914305" fontAlgn="auto">
                    <a:lnSpc>
                      <a:spcPct val="50000"/>
                    </a:lnSpc>
                    <a:spcBef>
                      <a:spcPct val="50000"/>
                    </a:spcBef>
                    <a:spcAft>
                      <a:spcPts val="0"/>
                    </a:spcAft>
                    <a:buFontTx/>
                    <a:buChar char="•"/>
                    <a:defRPr/>
                  </a:pPr>
                  <a:r>
                    <a:rPr lang="de-DE" sz="1200" kern="0" dirty="0">
                      <a:solidFill>
                        <a:srgbClr val="000000"/>
                      </a:solidFill>
                    </a:rPr>
                    <a:t> Innovative Technologien</a:t>
                  </a:r>
                </a:p>
                <a:p>
                  <a:pPr defTabSz="914305" fontAlgn="auto">
                    <a:lnSpc>
                      <a:spcPct val="50000"/>
                    </a:lnSpc>
                    <a:spcBef>
                      <a:spcPct val="50000"/>
                    </a:spcBef>
                    <a:spcAft>
                      <a:spcPts val="0"/>
                    </a:spcAft>
                    <a:buFontTx/>
                    <a:buChar char="•"/>
                    <a:defRPr/>
                  </a:pPr>
                  <a:r>
                    <a:rPr lang="de-DE" sz="1200" kern="0" dirty="0">
                      <a:solidFill>
                        <a:srgbClr val="000000"/>
                      </a:solidFill>
                    </a:rPr>
                    <a:t> Höchste Prozessqualität</a:t>
                  </a:r>
                </a:p>
              </p:txBody>
            </p:sp>
            <p:sp>
              <p:nvSpPr>
                <p:cNvPr id="11" name="Rectangle 11"/>
                <p:cNvSpPr>
                  <a:spLocks noChangeArrowheads="1"/>
                </p:cNvSpPr>
                <p:nvPr/>
              </p:nvSpPr>
              <p:spPr bwMode="gray">
                <a:xfrm>
                  <a:off x="1275181" y="2150844"/>
                  <a:ext cx="2900756" cy="1249437"/>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12" name="Rectangle 12"/>
                <p:cNvSpPr>
                  <a:spLocks noChangeArrowheads="1"/>
                </p:cNvSpPr>
                <p:nvPr/>
              </p:nvSpPr>
              <p:spPr bwMode="gray">
                <a:xfrm>
                  <a:off x="1272089" y="2005384"/>
                  <a:ext cx="2914894" cy="287860"/>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13" name="Text Box 13"/>
                <p:cNvSpPr txBox="1">
                  <a:spLocks noChangeArrowheads="1"/>
                </p:cNvSpPr>
                <p:nvPr/>
              </p:nvSpPr>
              <p:spPr bwMode="gray">
                <a:xfrm>
                  <a:off x="1937732" y="1991602"/>
                  <a:ext cx="1577215"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Low-</a:t>
                  </a:r>
                  <a:r>
                    <a:rPr lang="de-DE" sz="1400" b="1" kern="0" dirty="0" err="1">
                      <a:solidFill>
                        <a:schemeClr val="lt1"/>
                      </a:solidFill>
                    </a:rPr>
                    <a:t>Cost</a:t>
                  </a:r>
                  <a:r>
                    <a:rPr lang="de-DE" sz="1400" b="1" kern="0" dirty="0">
                      <a:solidFill>
                        <a:schemeClr val="lt1"/>
                      </a:solidFill>
                    </a:rPr>
                    <a:t> Fabrik</a:t>
                  </a:r>
                </a:p>
              </p:txBody>
            </p:sp>
            <p:sp>
              <p:nvSpPr>
                <p:cNvPr id="14" name="Text Box 14"/>
                <p:cNvSpPr txBox="1">
                  <a:spLocks noChangeArrowheads="1"/>
                </p:cNvSpPr>
                <p:nvPr/>
              </p:nvSpPr>
              <p:spPr bwMode="gray">
                <a:xfrm>
                  <a:off x="1532645" y="2276400"/>
                  <a:ext cx="2508560"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   (strategisches Merkmal: Kosten)</a:t>
                  </a:r>
                </a:p>
              </p:txBody>
            </p:sp>
            <p:sp>
              <p:nvSpPr>
                <p:cNvPr id="15" name="Text Box 15"/>
                <p:cNvSpPr txBox="1">
                  <a:spLocks noChangeArrowheads="1"/>
                </p:cNvSpPr>
                <p:nvPr/>
              </p:nvSpPr>
              <p:spPr bwMode="gray">
                <a:xfrm>
                  <a:off x="1576335" y="2697473"/>
                  <a:ext cx="2064390" cy="54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Striktes Target-</a:t>
                  </a:r>
                  <a:r>
                    <a:rPr lang="de-DE" sz="1200" kern="0" dirty="0" err="1">
                      <a:solidFill>
                        <a:srgbClr val="000000"/>
                      </a:solidFill>
                    </a:rPr>
                    <a:t>Costing</a:t>
                  </a:r>
                  <a:endParaRPr lang="de-DE" sz="1200" kern="0" dirty="0">
                    <a:solidFill>
                      <a:srgbClr val="000000"/>
                    </a:solidFill>
                  </a:endParaRPr>
                </a:p>
                <a:p>
                  <a:pPr defTabSz="914305" fontAlgn="auto">
                    <a:lnSpc>
                      <a:spcPct val="50000"/>
                    </a:lnSpc>
                    <a:spcBef>
                      <a:spcPct val="50000"/>
                    </a:spcBef>
                    <a:spcAft>
                      <a:spcPts val="0"/>
                    </a:spcAft>
                    <a:buFontTx/>
                    <a:buChar char="•"/>
                    <a:defRPr/>
                  </a:pPr>
                  <a:r>
                    <a:rPr lang="de-DE" sz="1200" kern="0" dirty="0">
                      <a:solidFill>
                        <a:srgbClr val="000000"/>
                      </a:solidFill>
                    </a:rPr>
                    <a:t> Produktfokussierung</a:t>
                  </a:r>
                </a:p>
                <a:p>
                  <a:pPr defTabSz="914305" fontAlgn="auto">
                    <a:lnSpc>
                      <a:spcPct val="50000"/>
                    </a:lnSpc>
                    <a:spcBef>
                      <a:spcPct val="50000"/>
                    </a:spcBef>
                    <a:spcAft>
                      <a:spcPts val="0"/>
                    </a:spcAft>
                    <a:buFontTx/>
                    <a:buChar char="•"/>
                    <a:defRPr/>
                  </a:pPr>
                  <a:r>
                    <a:rPr lang="de-DE" sz="1200" kern="0" dirty="0">
                      <a:solidFill>
                        <a:srgbClr val="000000"/>
                      </a:solidFill>
                    </a:rPr>
                    <a:t> Konsequentes Controlling</a:t>
                  </a:r>
                </a:p>
              </p:txBody>
            </p:sp>
            <p:sp>
              <p:nvSpPr>
                <p:cNvPr id="16" name="Rectangle 16"/>
                <p:cNvSpPr>
                  <a:spLocks noChangeArrowheads="1"/>
                </p:cNvSpPr>
                <p:nvPr/>
              </p:nvSpPr>
              <p:spPr bwMode="gray">
                <a:xfrm>
                  <a:off x="1275181" y="3897912"/>
                  <a:ext cx="2900756" cy="1250968"/>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17" name="Rectangle 17"/>
                <p:cNvSpPr>
                  <a:spLocks noChangeArrowheads="1"/>
                </p:cNvSpPr>
                <p:nvPr/>
              </p:nvSpPr>
              <p:spPr bwMode="gray">
                <a:xfrm>
                  <a:off x="1272088" y="3753982"/>
                  <a:ext cx="2903849" cy="287860"/>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18" name="Text Box 18"/>
                <p:cNvSpPr txBox="1">
                  <a:spLocks noChangeArrowheads="1"/>
                </p:cNvSpPr>
                <p:nvPr/>
              </p:nvSpPr>
              <p:spPr bwMode="gray">
                <a:xfrm>
                  <a:off x="1633054" y="3747857"/>
                  <a:ext cx="2194371"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Variantenflexible Fabrik</a:t>
                  </a:r>
                </a:p>
              </p:txBody>
            </p:sp>
            <p:sp>
              <p:nvSpPr>
                <p:cNvPr id="19" name="Text Box 19"/>
                <p:cNvSpPr txBox="1">
                  <a:spLocks noChangeArrowheads="1"/>
                </p:cNvSpPr>
                <p:nvPr/>
              </p:nvSpPr>
              <p:spPr bwMode="gray">
                <a:xfrm>
                  <a:off x="1487393" y="4043373"/>
                  <a:ext cx="2534208"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   (strategisches Merkmal: Vielfalt) </a:t>
                  </a:r>
                </a:p>
              </p:txBody>
            </p:sp>
            <p:sp>
              <p:nvSpPr>
                <p:cNvPr id="20" name="Text Box 20"/>
                <p:cNvSpPr txBox="1">
                  <a:spLocks noChangeArrowheads="1"/>
                </p:cNvSpPr>
                <p:nvPr/>
              </p:nvSpPr>
              <p:spPr bwMode="gray">
                <a:xfrm>
                  <a:off x="1229827" y="4390949"/>
                  <a:ext cx="3005302" cy="72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Später Kundenentkopplungspunkt</a:t>
                  </a:r>
                </a:p>
                <a:p>
                  <a:pPr defTabSz="914305" fontAlgn="auto">
                    <a:lnSpc>
                      <a:spcPct val="50000"/>
                    </a:lnSpc>
                    <a:spcBef>
                      <a:spcPct val="50000"/>
                    </a:spcBef>
                    <a:spcAft>
                      <a:spcPts val="0"/>
                    </a:spcAft>
                    <a:buFontTx/>
                    <a:buChar char="•"/>
                    <a:defRPr/>
                  </a:pPr>
                  <a:r>
                    <a:rPr lang="de-DE" sz="1200" kern="0" dirty="0">
                      <a:solidFill>
                        <a:srgbClr val="000000"/>
                      </a:solidFill>
                    </a:rPr>
                    <a:t> Variantenbildende Produktionsendstufe</a:t>
                  </a:r>
                </a:p>
                <a:p>
                  <a:pPr defTabSz="914305" fontAlgn="auto">
                    <a:lnSpc>
                      <a:spcPct val="50000"/>
                    </a:lnSpc>
                    <a:spcBef>
                      <a:spcPct val="50000"/>
                    </a:spcBef>
                    <a:spcAft>
                      <a:spcPts val="0"/>
                    </a:spcAft>
                    <a:buFontTx/>
                    <a:buChar char="•"/>
                    <a:defRPr/>
                  </a:pPr>
                  <a:r>
                    <a:rPr lang="de-DE" sz="1200" kern="0" dirty="0">
                      <a:solidFill>
                        <a:srgbClr val="000000"/>
                      </a:solidFill>
                    </a:rPr>
                    <a:t> Modulare Produkt- und Produktions-</a:t>
                  </a:r>
                </a:p>
                <a:p>
                  <a:pPr defTabSz="914305" fontAlgn="auto">
                    <a:lnSpc>
                      <a:spcPct val="50000"/>
                    </a:lnSpc>
                    <a:spcBef>
                      <a:spcPct val="50000"/>
                    </a:spcBef>
                    <a:spcAft>
                      <a:spcPts val="0"/>
                    </a:spcAft>
                    <a:defRPr/>
                  </a:pPr>
                  <a:r>
                    <a:rPr lang="de-DE" sz="1200" kern="0" dirty="0">
                      <a:solidFill>
                        <a:srgbClr val="000000"/>
                      </a:solidFill>
                    </a:rPr>
                    <a:t>  </a:t>
                  </a:r>
                  <a:r>
                    <a:rPr lang="de-DE" sz="1200" kern="0" dirty="0" err="1">
                      <a:solidFill>
                        <a:srgbClr val="000000"/>
                      </a:solidFill>
                    </a:rPr>
                    <a:t>struktur</a:t>
                  </a:r>
                  <a:endParaRPr lang="de-DE" sz="1200" kern="0" dirty="0">
                    <a:solidFill>
                      <a:srgbClr val="000000"/>
                    </a:solidFill>
                  </a:endParaRPr>
                </a:p>
              </p:txBody>
            </p:sp>
            <p:sp>
              <p:nvSpPr>
                <p:cNvPr id="21" name="Rectangle 21"/>
                <p:cNvSpPr>
                  <a:spLocks noChangeArrowheads="1"/>
                </p:cNvSpPr>
                <p:nvPr/>
              </p:nvSpPr>
              <p:spPr bwMode="gray">
                <a:xfrm>
                  <a:off x="7409752" y="2164625"/>
                  <a:ext cx="2900756" cy="1250968"/>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22" name="Rectangle 22"/>
                <p:cNvSpPr>
                  <a:spLocks noChangeArrowheads="1"/>
                </p:cNvSpPr>
                <p:nvPr/>
              </p:nvSpPr>
              <p:spPr bwMode="gray">
                <a:xfrm>
                  <a:off x="7398707" y="2020696"/>
                  <a:ext cx="2907148" cy="287860"/>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23" name="Text Box 23"/>
                <p:cNvSpPr txBox="1">
                  <a:spLocks noChangeArrowheads="1"/>
                </p:cNvSpPr>
                <p:nvPr/>
              </p:nvSpPr>
              <p:spPr bwMode="gray">
                <a:xfrm>
                  <a:off x="7704939" y="2014570"/>
                  <a:ext cx="2332229"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Reaktionsschnelle Fabrik</a:t>
                  </a:r>
                </a:p>
              </p:txBody>
            </p:sp>
            <p:sp>
              <p:nvSpPr>
                <p:cNvPr id="24" name="Text Box 24"/>
                <p:cNvSpPr txBox="1">
                  <a:spLocks noChangeArrowheads="1"/>
                </p:cNvSpPr>
                <p:nvPr/>
              </p:nvSpPr>
              <p:spPr bwMode="gray">
                <a:xfrm>
                  <a:off x="7623525" y="2310086"/>
                  <a:ext cx="2330626"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   (strategisches Merkmal: Zeit) </a:t>
                  </a:r>
                </a:p>
              </p:txBody>
            </p:sp>
            <p:sp>
              <p:nvSpPr>
                <p:cNvPr id="25" name="Text Box 25"/>
                <p:cNvSpPr txBox="1">
                  <a:spLocks noChangeArrowheads="1"/>
                </p:cNvSpPr>
                <p:nvPr/>
              </p:nvSpPr>
              <p:spPr bwMode="gray">
                <a:xfrm>
                  <a:off x="7810771" y="2761782"/>
                  <a:ext cx="1822530" cy="54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Grenzwertorientierung</a:t>
                  </a:r>
                </a:p>
                <a:p>
                  <a:pPr defTabSz="914305" fontAlgn="auto">
                    <a:lnSpc>
                      <a:spcPct val="50000"/>
                    </a:lnSpc>
                    <a:spcBef>
                      <a:spcPct val="50000"/>
                    </a:spcBef>
                    <a:spcAft>
                      <a:spcPts val="0"/>
                    </a:spcAft>
                    <a:buFontTx/>
                    <a:buChar char="•"/>
                    <a:defRPr/>
                  </a:pPr>
                  <a:r>
                    <a:rPr lang="de-DE" sz="1200" kern="0" dirty="0">
                      <a:solidFill>
                        <a:srgbClr val="000000"/>
                      </a:solidFill>
                    </a:rPr>
                    <a:t> Hochleistungslogistik</a:t>
                  </a:r>
                </a:p>
                <a:p>
                  <a:pPr defTabSz="914305" fontAlgn="auto">
                    <a:lnSpc>
                      <a:spcPct val="50000"/>
                    </a:lnSpc>
                    <a:spcBef>
                      <a:spcPct val="50000"/>
                    </a:spcBef>
                    <a:spcAft>
                      <a:spcPts val="0"/>
                    </a:spcAft>
                    <a:buFontTx/>
                    <a:buChar char="•"/>
                    <a:defRPr/>
                  </a:pPr>
                  <a:r>
                    <a:rPr lang="de-DE" sz="1200" kern="0" dirty="0">
                      <a:solidFill>
                        <a:srgbClr val="000000"/>
                      </a:solidFill>
                    </a:rPr>
                    <a:t> Marktorientierung</a:t>
                  </a:r>
                </a:p>
              </p:txBody>
            </p:sp>
            <p:sp>
              <p:nvSpPr>
                <p:cNvPr id="27" name="Rectangle 27"/>
                <p:cNvSpPr>
                  <a:spLocks noChangeArrowheads="1"/>
                </p:cNvSpPr>
                <p:nvPr/>
              </p:nvSpPr>
              <p:spPr bwMode="gray">
                <a:xfrm>
                  <a:off x="4269067" y="4802836"/>
                  <a:ext cx="3033389" cy="287860"/>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28" name="Text Box 28"/>
                <p:cNvSpPr txBox="1">
                  <a:spLocks noChangeArrowheads="1"/>
                </p:cNvSpPr>
                <p:nvPr/>
              </p:nvSpPr>
              <p:spPr bwMode="gray">
                <a:xfrm>
                  <a:off x="4585054" y="4796710"/>
                  <a:ext cx="2410776"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Kundenindividuelle Fabrik</a:t>
                  </a:r>
                </a:p>
              </p:txBody>
            </p:sp>
            <p:sp>
              <p:nvSpPr>
                <p:cNvPr id="29" name="Text Box 29"/>
                <p:cNvSpPr txBox="1">
                  <a:spLocks noChangeArrowheads="1"/>
                </p:cNvSpPr>
                <p:nvPr/>
              </p:nvSpPr>
              <p:spPr bwMode="gray">
                <a:xfrm>
                  <a:off x="4345526" y="5098351"/>
                  <a:ext cx="2925340"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   (strategisches Merkmal: Individualität) </a:t>
                  </a:r>
                </a:p>
              </p:txBody>
            </p:sp>
            <p:sp>
              <p:nvSpPr>
                <p:cNvPr id="31" name="Rectangle 31"/>
                <p:cNvSpPr>
                  <a:spLocks noChangeArrowheads="1"/>
                </p:cNvSpPr>
                <p:nvPr/>
              </p:nvSpPr>
              <p:spPr bwMode="gray">
                <a:xfrm>
                  <a:off x="7409753" y="3904037"/>
                  <a:ext cx="2899195" cy="1250968"/>
                </a:xfrm>
                <a:prstGeom prst="rect">
                  <a:avLst/>
                </a:prstGeom>
                <a:solidFill>
                  <a:srgbClr val="FFFFFF"/>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32" name="Rectangle 32"/>
                <p:cNvSpPr>
                  <a:spLocks noChangeArrowheads="1"/>
                </p:cNvSpPr>
                <p:nvPr/>
              </p:nvSpPr>
              <p:spPr bwMode="gray">
                <a:xfrm>
                  <a:off x="7409752" y="3760106"/>
                  <a:ext cx="2896103" cy="287860"/>
                </a:xfrm>
                <a:prstGeom prst="rect">
                  <a:avLst/>
                </a:prstGeom>
                <a:solidFill>
                  <a:srgbClr val="AC6E7B"/>
                </a:solidFill>
                <a:ln w="19050">
                  <a:noFill/>
                  <a:miter lim="800000"/>
                  <a:headEnd/>
                  <a:tailEnd/>
                </a:ln>
                <a:effectLst>
                  <a:outerShdw blurRad="63500" sx="101000" sy="101000" algn="ctr" rotWithShape="0">
                    <a:schemeClr val="bg1">
                      <a:lumMod val="50000"/>
                      <a:alpha val="40000"/>
                    </a:schemeClr>
                  </a:outerShdw>
                </a:effectLst>
                <a:extLst>
                  <a:ext uri="{91240B29-F687-4F45-9708-019B960494DF}">
                    <a14:hiddenLine xmlns:a14="http://schemas.microsoft.com/office/drawing/2010/main" w="19050">
                      <a:solidFill>
                        <a:srgbClr val="000000"/>
                      </a:solidFill>
                      <a:miter lim="800000"/>
                      <a:headEnd/>
                      <a:tailEnd/>
                    </a14:hiddenLine>
                  </a:ext>
                </a:extLst>
              </p:spPr>
              <p:txBody>
                <a:bodyPr wrap="none" lIns="87243" tIns="43621" rIns="87243" bIns="43621" anchor="ctr"/>
                <a:lstStyle/>
                <a:p>
                  <a:pPr algn="ctr" defTabSz="914305" fontAlgn="auto">
                    <a:spcBef>
                      <a:spcPct val="50000"/>
                    </a:spcBef>
                    <a:spcAft>
                      <a:spcPts val="0"/>
                    </a:spcAft>
                    <a:defRPr/>
                  </a:pPr>
                  <a:endParaRPr lang="de-DE" sz="1600" kern="0" dirty="0">
                    <a:solidFill>
                      <a:srgbClr val="000000"/>
                    </a:solidFill>
                  </a:endParaRPr>
                </a:p>
              </p:txBody>
            </p:sp>
            <p:sp>
              <p:nvSpPr>
                <p:cNvPr id="33" name="Text Box 33"/>
                <p:cNvSpPr txBox="1">
                  <a:spLocks noChangeArrowheads="1"/>
                </p:cNvSpPr>
                <p:nvPr/>
              </p:nvSpPr>
              <p:spPr bwMode="gray">
                <a:xfrm>
                  <a:off x="8103370" y="3753982"/>
                  <a:ext cx="1529124" cy="3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algn="ctr" defTabSz="914305" fontAlgn="auto">
                    <a:spcBef>
                      <a:spcPct val="50000"/>
                    </a:spcBef>
                    <a:spcAft>
                      <a:spcPts val="0"/>
                    </a:spcAft>
                    <a:defRPr/>
                  </a:pPr>
                  <a:r>
                    <a:rPr lang="de-DE" sz="1400" b="1" kern="0" dirty="0">
                      <a:solidFill>
                        <a:schemeClr val="lt1"/>
                      </a:solidFill>
                    </a:rPr>
                    <a:t>Atmende Fabrik</a:t>
                  </a:r>
                </a:p>
              </p:txBody>
            </p:sp>
            <p:sp>
              <p:nvSpPr>
                <p:cNvPr id="34" name="Text Box 34"/>
                <p:cNvSpPr txBox="1">
                  <a:spLocks noChangeArrowheads="1"/>
                </p:cNvSpPr>
                <p:nvPr/>
              </p:nvSpPr>
              <p:spPr bwMode="gray">
                <a:xfrm>
                  <a:off x="7423796" y="4049498"/>
                  <a:ext cx="2882059" cy="309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120000"/>
                    </a:lnSpc>
                    <a:spcBef>
                      <a:spcPct val="50000"/>
                    </a:spcBef>
                    <a:spcAft>
                      <a:spcPts val="0"/>
                    </a:spcAft>
                    <a:defRPr/>
                  </a:pPr>
                  <a:r>
                    <a:rPr lang="de-DE" sz="1200" kern="0" dirty="0">
                      <a:solidFill>
                        <a:srgbClr val="000000"/>
                      </a:solidFill>
                    </a:rPr>
                    <a:t>   (strategisches Merkmal: Mengenhub) </a:t>
                  </a:r>
                </a:p>
              </p:txBody>
            </p:sp>
            <p:sp>
              <p:nvSpPr>
                <p:cNvPr id="35" name="Text Box 35"/>
                <p:cNvSpPr txBox="1">
                  <a:spLocks noChangeArrowheads="1"/>
                </p:cNvSpPr>
                <p:nvPr/>
              </p:nvSpPr>
              <p:spPr bwMode="gray">
                <a:xfrm>
                  <a:off x="7434719" y="4384825"/>
                  <a:ext cx="2789968" cy="72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243" tIns="43621" rIns="87243" bIns="43621">
                  <a:spAutoFit/>
                </a:bodyPr>
                <a:lstStyle/>
                <a:p>
                  <a:pPr defTabSz="914305" fontAlgn="auto">
                    <a:lnSpc>
                      <a:spcPct val="50000"/>
                    </a:lnSpc>
                    <a:spcBef>
                      <a:spcPct val="50000"/>
                    </a:spcBef>
                    <a:spcAft>
                      <a:spcPts val="0"/>
                    </a:spcAft>
                    <a:buFontTx/>
                    <a:buChar char="•"/>
                    <a:defRPr/>
                  </a:pPr>
                  <a:r>
                    <a:rPr lang="de-DE" sz="1200" kern="0" dirty="0">
                      <a:solidFill>
                        <a:srgbClr val="000000"/>
                      </a:solidFill>
                    </a:rPr>
                    <a:t> Integrationsfähigkeit neuer Produkte</a:t>
                  </a:r>
                </a:p>
                <a:p>
                  <a:pPr defTabSz="914305" fontAlgn="auto">
                    <a:lnSpc>
                      <a:spcPct val="50000"/>
                    </a:lnSpc>
                    <a:spcBef>
                      <a:spcPct val="50000"/>
                    </a:spcBef>
                    <a:spcAft>
                      <a:spcPts val="0"/>
                    </a:spcAft>
                    <a:buFontTx/>
                    <a:buChar char="•"/>
                    <a:defRPr/>
                  </a:pPr>
                  <a:r>
                    <a:rPr lang="de-DE" sz="1200" kern="0" dirty="0">
                      <a:solidFill>
                        <a:srgbClr val="000000"/>
                      </a:solidFill>
                    </a:rPr>
                    <a:t> Wirtschaftlichkeit bei schwankenden</a:t>
                  </a:r>
                </a:p>
                <a:p>
                  <a:pPr defTabSz="914305" fontAlgn="auto">
                    <a:lnSpc>
                      <a:spcPct val="50000"/>
                    </a:lnSpc>
                    <a:spcBef>
                      <a:spcPct val="50000"/>
                    </a:spcBef>
                    <a:spcAft>
                      <a:spcPts val="0"/>
                    </a:spcAft>
                    <a:defRPr/>
                  </a:pPr>
                  <a:r>
                    <a:rPr lang="de-DE" sz="1200" kern="0" dirty="0">
                      <a:solidFill>
                        <a:srgbClr val="000000"/>
                      </a:solidFill>
                    </a:rPr>
                    <a:t>  Produktionsmengen</a:t>
                  </a:r>
                </a:p>
                <a:p>
                  <a:pPr defTabSz="914305" fontAlgn="auto">
                    <a:lnSpc>
                      <a:spcPct val="50000"/>
                    </a:lnSpc>
                    <a:spcBef>
                      <a:spcPct val="50000"/>
                    </a:spcBef>
                    <a:spcAft>
                      <a:spcPts val="0"/>
                    </a:spcAft>
                    <a:buFontTx/>
                    <a:buChar char="•"/>
                    <a:defRPr/>
                  </a:pPr>
                  <a:r>
                    <a:rPr lang="de-DE" sz="1200" kern="0" dirty="0">
                      <a:solidFill>
                        <a:srgbClr val="000000"/>
                      </a:solidFill>
                    </a:rPr>
                    <a:t> </a:t>
                  </a:r>
                  <a:r>
                    <a:rPr lang="de-DE" sz="1200" kern="0" dirty="0" err="1">
                      <a:solidFill>
                        <a:srgbClr val="000000"/>
                      </a:solidFill>
                    </a:rPr>
                    <a:t>Erweiter</a:t>
                  </a:r>
                  <a:r>
                    <a:rPr lang="de-DE" sz="1200" kern="0" dirty="0">
                      <a:solidFill>
                        <a:srgbClr val="000000"/>
                      </a:solidFill>
                    </a:rPr>
                    <a:t>- und Reduzierbarkeit</a:t>
                  </a:r>
                </a:p>
              </p:txBody>
            </p:sp>
          </p:grpSp>
        </p:grpSp>
      </p:grpSp>
      <p:sp>
        <p:nvSpPr>
          <p:cNvPr id="37" name="Rechteck 36"/>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5. Fabriktypen </a:t>
            </a:r>
            <a:r>
              <a:rPr lang="de-DE" sz="2800" kern="0" dirty="0">
                <a:solidFill>
                  <a:prstClr val="white"/>
                </a:solidFill>
                <a:latin typeface="Calibri" panose="020F0502020204030204" pitchFamily="34" charset="0"/>
                <a:cs typeface="Calibri" panose="020F0502020204030204" pitchFamily="34" charset="0"/>
              </a:rPr>
              <a:t>aus Kundensicht</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40" name="Abgerundetes Rechteck 39"/>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Tree>
    <p:extLst>
      <p:ext uri="{BB962C8B-B14F-4D97-AF65-F5344CB8AC3E}">
        <p14:creationId xmlns:p14="http://schemas.microsoft.com/office/powerpoint/2010/main" val="2284935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61" name="think-cell Folie" r:id="rId5" imgW="592" imgH="591" progId="TCLayout.ActiveDocument.1">
                  <p:embed/>
                </p:oleObj>
              </mc:Choice>
              <mc:Fallback>
                <p:oleObj name="think-cell Folie" r:id="rId5" imgW="592" imgH="591" progId="TCLayout.ActiveDocument.1">
                  <p:embed/>
                  <p:pic>
                    <p:nvPicPr>
                      <p:cNvPr id="4" name="Objekt 3" hidden="1"/>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6" name="Gruppieren 5"/>
          <p:cNvGrpSpPr/>
          <p:nvPr/>
        </p:nvGrpSpPr>
        <p:grpSpPr>
          <a:xfrm>
            <a:off x="3468025" y="1606811"/>
            <a:ext cx="4860000" cy="4860000"/>
            <a:chOff x="1988483" y="851460"/>
            <a:chExt cx="5208129" cy="5272917"/>
          </a:xfrm>
        </p:grpSpPr>
        <p:sp>
          <p:nvSpPr>
            <p:cNvPr id="7" name="Ellipse 6"/>
            <p:cNvSpPr/>
            <p:nvPr/>
          </p:nvSpPr>
          <p:spPr>
            <a:xfrm>
              <a:off x="1988483" y="851460"/>
              <a:ext cx="5153695" cy="5151998"/>
            </a:xfrm>
            <a:prstGeom prst="ellipse">
              <a:avLst/>
            </a:prstGeom>
            <a:solidFill>
              <a:srgbClr val="F7F7F7"/>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de-DE" sz="1400" dirty="0">
                <a:solidFill>
                  <a:schemeClr val="tx1"/>
                </a:solidFill>
              </a:endParaRPr>
            </a:p>
          </p:txBody>
        </p:sp>
        <p:sp>
          <p:nvSpPr>
            <p:cNvPr id="8" name="Textfeld 7"/>
            <p:cNvSpPr txBox="1"/>
            <p:nvPr/>
          </p:nvSpPr>
          <p:spPr>
            <a:xfrm>
              <a:off x="3511571" y="5385723"/>
              <a:ext cx="2244949" cy="738654"/>
            </a:xfrm>
            <a:prstGeom prst="rect">
              <a:avLst/>
            </a:prstGeom>
            <a:noFill/>
          </p:spPr>
          <p:txBody>
            <a:bodyPr wrap="square" lIns="91431" tIns="45715" rIns="91431" bIns="45715" rtlCol="0">
              <a:spAutoFit/>
            </a:bodyPr>
            <a:lstStyle/>
            <a:p>
              <a:r>
                <a:rPr lang="de-DE" sz="1400" b="1" dirty="0"/>
                <a:t>Unternehmensexterne</a:t>
              </a:r>
              <a:endParaRPr lang="de-DE" sz="1600" b="1" dirty="0"/>
            </a:p>
            <a:p>
              <a:pPr algn="ctr"/>
              <a:r>
                <a:rPr lang="de-DE" sz="1400" b="1" dirty="0"/>
                <a:t> Einflüsse</a:t>
              </a:r>
              <a:endParaRPr lang="de-DE" sz="1400" dirty="0"/>
            </a:p>
          </p:txBody>
        </p:sp>
        <p:sp>
          <p:nvSpPr>
            <p:cNvPr id="9" name="Textfeld 8"/>
            <p:cNvSpPr txBox="1"/>
            <p:nvPr/>
          </p:nvSpPr>
          <p:spPr>
            <a:xfrm>
              <a:off x="2469495" y="4698716"/>
              <a:ext cx="1039049" cy="276989"/>
            </a:xfrm>
            <a:prstGeom prst="rect">
              <a:avLst/>
            </a:prstGeom>
            <a:noFill/>
          </p:spPr>
          <p:txBody>
            <a:bodyPr wrap="none" lIns="91431" tIns="45715" rIns="91431" bIns="45715" rtlCol="0">
              <a:spAutoFit/>
            </a:bodyPr>
            <a:lstStyle/>
            <a:p>
              <a:r>
                <a:rPr lang="de-DE" sz="1200" dirty="0"/>
                <a:t>Absatzmarkt</a:t>
              </a:r>
            </a:p>
          </p:txBody>
        </p:sp>
        <p:sp>
          <p:nvSpPr>
            <p:cNvPr id="10" name="Ellipse 9"/>
            <p:cNvSpPr/>
            <p:nvPr/>
          </p:nvSpPr>
          <p:spPr>
            <a:xfrm>
              <a:off x="2813074" y="1675871"/>
              <a:ext cx="3504513" cy="3503748"/>
            </a:xfrm>
            <a:prstGeom prst="ellipse">
              <a:avLst/>
            </a:prstGeom>
            <a:solidFill>
              <a:srgbClr val="E5E5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de-DE" sz="1400" dirty="0">
                <a:solidFill>
                  <a:schemeClr val="tx1"/>
                </a:solidFill>
              </a:endParaRPr>
            </a:p>
          </p:txBody>
        </p:sp>
        <p:sp>
          <p:nvSpPr>
            <p:cNvPr id="11" name="Textfeld 10"/>
            <p:cNvSpPr txBox="1"/>
            <p:nvPr/>
          </p:nvSpPr>
          <p:spPr>
            <a:xfrm>
              <a:off x="2013329" y="3187295"/>
              <a:ext cx="686388" cy="461655"/>
            </a:xfrm>
            <a:prstGeom prst="rect">
              <a:avLst/>
            </a:prstGeom>
            <a:noFill/>
          </p:spPr>
          <p:txBody>
            <a:bodyPr wrap="none" lIns="91431" tIns="45715" rIns="91431" bIns="45715" rtlCol="0">
              <a:spAutoFit/>
            </a:bodyPr>
            <a:lstStyle/>
            <a:p>
              <a:pPr algn="ctr"/>
              <a:r>
                <a:rPr lang="de-DE" sz="1200" dirty="0"/>
                <a:t>Wett-</a:t>
              </a:r>
            </a:p>
            <a:p>
              <a:pPr algn="ctr"/>
              <a:r>
                <a:rPr lang="de-DE" sz="1200" dirty="0"/>
                <a:t>bewerb</a:t>
              </a:r>
            </a:p>
          </p:txBody>
        </p:sp>
        <p:sp>
          <p:nvSpPr>
            <p:cNvPr id="12" name="Textfeld 11"/>
            <p:cNvSpPr txBox="1"/>
            <p:nvPr/>
          </p:nvSpPr>
          <p:spPr>
            <a:xfrm>
              <a:off x="2530472" y="1675874"/>
              <a:ext cx="873939" cy="646321"/>
            </a:xfrm>
            <a:prstGeom prst="rect">
              <a:avLst/>
            </a:prstGeom>
            <a:noFill/>
          </p:spPr>
          <p:txBody>
            <a:bodyPr wrap="none" lIns="91431" tIns="45715" rIns="91431" bIns="45715" rtlCol="0">
              <a:spAutoFit/>
            </a:bodyPr>
            <a:lstStyle/>
            <a:p>
              <a:pPr algn="ctr"/>
              <a:r>
                <a:rPr lang="de-DE" sz="1200" dirty="0"/>
                <a:t>Sozio-</a:t>
              </a:r>
            </a:p>
            <a:p>
              <a:pPr algn="ctr"/>
              <a:r>
                <a:rPr lang="de-DE" sz="1200" dirty="0"/>
                <a:t>kulturelles</a:t>
              </a:r>
            </a:p>
            <a:p>
              <a:pPr algn="ctr"/>
              <a:r>
                <a:rPr lang="de-DE" sz="1200" dirty="0"/>
                <a:t>Umfeld</a:t>
              </a:r>
            </a:p>
          </p:txBody>
        </p:sp>
        <p:sp>
          <p:nvSpPr>
            <p:cNvPr id="13" name="Textfeld 12"/>
            <p:cNvSpPr txBox="1"/>
            <p:nvPr/>
          </p:nvSpPr>
          <p:spPr>
            <a:xfrm>
              <a:off x="3912529" y="1194967"/>
              <a:ext cx="1274690" cy="276989"/>
            </a:xfrm>
            <a:prstGeom prst="rect">
              <a:avLst/>
            </a:prstGeom>
            <a:noFill/>
          </p:spPr>
          <p:txBody>
            <a:bodyPr wrap="none" lIns="91431" tIns="45715" rIns="91431" bIns="45715" rtlCol="0">
              <a:spAutoFit/>
            </a:bodyPr>
            <a:lstStyle/>
            <a:p>
              <a:r>
                <a:rPr lang="de-DE" sz="1200" dirty="0"/>
                <a:t>Makroökonomie</a:t>
              </a:r>
            </a:p>
          </p:txBody>
        </p:sp>
        <p:sp>
          <p:nvSpPr>
            <p:cNvPr id="14" name="Ellipse 13"/>
            <p:cNvSpPr/>
            <p:nvPr/>
          </p:nvSpPr>
          <p:spPr>
            <a:xfrm>
              <a:off x="3706380" y="2568985"/>
              <a:ext cx="1717898" cy="1717333"/>
            </a:xfrm>
            <a:prstGeom prst="ellipse">
              <a:avLst/>
            </a:prstGeom>
            <a:solidFill>
              <a:srgbClr val="AC6E7B"/>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de-DE" sz="1400" dirty="0">
                <a:solidFill>
                  <a:schemeClr val="bg1"/>
                </a:solidFill>
              </a:endParaRPr>
            </a:p>
          </p:txBody>
        </p:sp>
        <p:sp>
          <p:nvSpPr>
            <p:cNvPr id="15" name="Textfeld 14"/>
            <p:cNvSpPr txBox="1"/>
            <p:nvPr/>
          </p:nvSpPr>
          <p:spPr>
            <a:xfrm>
              <a:off x="5603854" y="1881977"/>
              <a:ext cx="1162929" cy="461655"/>
            </a:xfrm>
            <a:prstGeom prst="rect">
              <a:avLst/>
            </a:prstGeom>
            <a:noFill/>
          </p:spPr>
          <p:txBody>
            <a:bodyPr wrap="none" lIns="91431" tIns="45715" rIns="91431" bIns="45715" rtlCol="0">
              <a:spAutoFit/>
            </a:bodyPr>
            <a:lstStyle/>
            <a:p>
              <a:pPr algn="ctr"/>
              <a:r>
                <a:rPr lang="de-DE" sz="1200" dirty="0"/>
                <a:t>Beschaffungs-</a:t>
              </a:r>
            </a:p>
            <a:p>
              <a:pPr algn="ctr"/>
              <a:r>
                <a:rPr lang="de-DE" sz="1200" dirty="0" err="1"/>
                <a:t>markt</a:t>
              </a:r>
              <a:endParaRPr lang="de-DE" sz="1200" dirty="0"/>
            </a:p>
          </p:txBody>
        </p:sp>
        <p:sp>
          <p:nvSpPr>
            <p:cNvPr id="16" name="Textfeld 15"/>
            <p:cNvSpPr txBox="1"/>
            <p:nvPr/>
          </p:nvSpPr>
          <p:spPr>
            <a:xfrm>
              <a:off x="6297025" y="3118594"/>
              <a:ext cx="899587" cy="646321"/>
            </a:xfrm>
            <a:prstGeom prst="rect">
              <a:avLst/>
            </a:prstGeom>
            <a:noFill/>
          </p:spPr>
          <p:txBody>
            <a:bodyPr wrap="none" lIns="91431" tIns="45715" rIns="91431" bIns="45715" rtlCol="0">
              <a:spAutoFit/>
            </a:bodyPr>
            <a:lstStyle/>
            <a:p>
              <a:pPr algn="ctr"/>
              <a:r>
                <a:rPr lang="de-DE" sz="1200" dirty="0"/>
                <a:t>Rechtlich-</a:t>
              </a:r>
            </a:p>
            <a:p>
              <a:pPr algn="ctr"/>
              <a:r>
                <a:rPr lang="de-DE" sz="1200" dirty="0"/>
                <a:t>politisches</a:t>
              </a:r>
            </a:p>
            <a:p>
              <a:pPr algn="ctr"/>
              <a:r>
                <a:rPr lang="de-DE" sz="1200" dirty="0"/>
                <a:t>Umfeld</a:t>
              </a:r>
            </a:p>
          </p:txBody>
        </p:sp>
        <p:sp>
          <p:nvSpPr>
            <p:cNvPr id="17" name="Textfeld 16"/>
            <p:cNvSpPr txBox="1"/>
            <p:nvPr/>
          </p:nvSpPr>
          <p:spPr>
            <a:xfrm>
              <a:off x="5905292" y="4630015"/>
              <a:ext cx="788980" cy="276989"/>
            </a:xfrm>
            <a:prstGeom prst="rect">
              <a:avLst/>
            </a:prstGeom>
            <a:noFill/>
          </p:spPr>
          <p:txBody>
            <a:bodyPr wrap="none" lIns="91431" tIns="45715" rIns="91431" bIns="45715" rtlCol="0">
              <a:spAutoFit/>
            </a:bodyPr>
            <a:lstStyle/>
            <a:p>
              <a:r>
                <a:rPr lang="de-DE" sz="1200" dirty="0"/>
                <a:t>Ökologie</a:t>
              </a:r>
            </a:p>
          </p:txBody>
        </p:sp>
        <p:sp>
          <p:nvSpPr>
            <p:cNvPr id="18" name="Textfeld 17"/>
            <p:cNvSpPr txBox="1"/>
            <p:nvPr/>
          </p:nvSpPr>
          <p:spPr>
            <a:xfrm>
              <a:off x="3511571" y="4492611"/>
              <a:ext cx="2244949" cy="738654"/>
            </a:xfrm>
            <a:prstGeom prst="rect">
              <a:avLst/>
            </a:prstGeom>
            <a:noFill/>
          </p:spPr>
          <p:txBody>
            <a:bodyPr wrap="square" lIns="91431" tIns="45715" rIns="91431" bIns="45715" rtlCol="0">
              <a:spAutoFit/>
            </a:bodyPr>
            <a:lstStyle/>
            <a:p>
              <a:r>
                <a:rPr lang="de-DE" sz="1400" b="1" dirty="0"/>
                <a:t>Unternehmensinterne</a:t>
              </a:r>
              <a:endParaRPr lang="de-DE" sz="1600" b="1" dirty="0"/>
            </a:p>
            <a:p>
              <a:pPr algn="ctr"/>
              <a:r>
                <a:rPr lang="de-DE" sz="1400" b="1" dirty="0"/>
                <a:t> Einflüsse</a:t>
              </a:r>
            </a:p>
          </p:txBody>
        </p:sp>
        <p:sp>
          <p:nvSpPr>
            <p:cNvPr id="19" name="Textfeld 18"/>
            <p:cNvSpPr txBox="1"/>
            <p:nvPr/>
          </p:nvSpPr>
          <p:spPr>
            <a:xfrm>
              <a:off x="3988898" y="3289157"/>
              <a:ext cx="1152862" cy="276989"/>
            </a:xfrm>
            <a:prstGeom prst="rect">
              <a:avLst/>
            </a:prstGeom>
            <a:noFill/>
          </p:spPr>
          <p:txBody>
            <a:bodyPr wrap="none" lIns="91431" tIns="45715" rIns="91431" bIns="45715" rtlCol="0">
              <a:spAutoFit/>
            </a:bodyPr>
            <a:lstStyle/>
            <a:p>
              <a:r>
                <a:rPr lang="de-DE" sz="1200" b="1" dirty="0">
                  <a:solidFill>
                    <a:schemeClr val="bg1"/>
                  </a:solidFill>
                </a:rPr>
                <a:t>Planungsfeld</a:t>
              </a:r>
            </a:p>
          </p:txBody>
        </p:sp>
        <p:sp>
          <p:nvSpPr>
            <p:cNvPr id="20" name="Textfeld 19"/>
            <p:cNvSpPr txBox="1"/>
            <p:nvPr/>
          </p:nvSpPr>
          <p:spPr>
            <a:xfrm>
              <a:off x="3087938" y="3874304"/>
              <a:ext cx="713639" cy="276989"/>
            </a:xfrm>
            <a:prstGeom prst="rect">
              <a:avLst/>
            </a:prstGeom>
            <a:noFill/>
          </p:spPr>
          <p:txBody>
            <a:bodyPr wrap="none" lIns="91431" tIns="45715" rIns="91431" bIns="45715" rtlCol="0">
              <a:spAutoFit/>
            </a:bodyPr>
            <a:lstStyle/>
            <a:p>
              <a:r>
                <a:rPr lang="de-DE" sz="1200" dirty="0"/>
                <a:t>Produkt</a:t>
              </a:r>
            </a:p>
          </p:txBody>
        </p:sp>
        <p:sp>
          <p:nvSpPr>
            <p:cNvPr id="21" name="Textfeld 20"/>
            <p:cNvSpPr txBox="1"/>
            <p:nvPr/>
          </p:nvSpPr>
          <p:spPr>
            <a:xfrm>
              <a:off x="2950505" y="2706388"/>
              <a:ext cx="1001153" cy="276989"/>
            </a:xfrm>
            <a:prstGeom prst="rect">
              <a:avLst/>
            </a:prstGeom>
            <a:noFill/>
          </p:spPr>
          <p:txBody>
            <a:bodyPr wrap="none" lIns="91431" tIns="45715" rIns="91431" bIns="45715" rtlCol="0">
              <a:spAutoFit/>
            </a:bodyPr>
            <a:lstStyle/>
            <a:p>
              <a:r>
                <a:rPr lang="de-DE" sz="1200" dirty="0"/>
                <a:t>Technologie</a:t>
              </a:r>
            </a:p>
          </p:txBody>
        </p:sp>
        <p:sp>
          <p:nvSpPr>
            <p:cNvPr id="22" name="Textfeld 21"/>
            <p:cNvSpPr txBox="1"/>
            <p:nvPr/>
          </p:nvSpPr>
          <p:spPr>
            <a:xfrm>
              <a:off x="4324824" y="2019379"/>
              <a:ext cx="431510" cy="276989"/>
            </a:xfrm>
            <a:prstGeom prst="rect">
              <a:avLst/>
            </a:prstGeom>
            <a:noFill/>
          </p:spPr>
          <p:txBody>
            <a:bodyPr wrap="none" lIns="91431" tIns="45715" rIns="91431" bIns="45715" rtlCol="0">
              <a:spAutoFit/>
            </a:bodyPr>
            <a:lstStyle/>
            <a:p>
              <a:r>
                <a:rPr lang="de-DE" sz="1200" dirty="0"/>
                <a:t>Ziel</a:t>
              </a:r>
            </a:p>
          </p:txBody>
        </p:sp>
        <p:sp>
          <p:nvSpPr>
            <p:cNvPr id="23" name="Textfeld 22"/>
            <p:cNvSpPr txBox="1"/>
            <p:nvPr/>
          </p:nvSpPr>
          <p:spPr>
            <a:xfrm>
              <a:off x="5218133" y="2706388"/>
              <a:ext cx="1045461" cy="276989"/>
            </a:xfrm>
            <a:prstGeom prst="rect">
              <a:avLst/>
            </a:prstGeom>
            <a:noFill/>
          </p:spPr>
          <p:txBody>
            <a:bodyPr wrap="none" lIns="91431" tIns="45715" rIns="91431" bIns="45715" rtlCol="0">
              <a:spAutoFit/>
            </a:bodyPr>
            <a:lstStyle/>
            <a:p>
              <a:r>
                <a:rPr lang="de-DE" sz="1200" dirty="0"/>
                <a:t>Maßnahmen</a:t>
              </a:r>
            </a:p>
          </p:txBody>
        </p:sp>
        <p:sp>
          <p:nvSpPr>
            <p:cNvPr id="24" name="Textfeld 23"/>
            <p:cNvSpPr txBox="1"/>
            <p:nvPr/>
          </p:nvSpPr>
          <p:spPr>
            <a:xfrm>
              <a:off x="5355564" y="3874304"/>
              <a:ext cx="798598" cy="276989"/>
            </a:xfrm>
            <a:prstGeom prst="rect">
              <a:avLst/>
            </a:prstGeom>
            <a:noFill/>
          </p:spPr>
          <p:txBody>
            <a:bodyPr wrap="none" lIns="91431" tIns="45715" rIns="91431" bIns="45715" rtlCol="0">
              <a:spAutoFit/>
            </a:bodyPr>
            <a:lstStyle/>
            <a:p>
              <a:r>
                <a:rPr lang="de-DE" sz="1200" dirty="0"/>
                <a:t>Strategie</a:t>
              </a:r>
            </a:p>
          </p:txBody>
        </p:sp>
        <p:sp>
          <p:nvSpPr>
            <p:cNvPr id="25" name="Text Box 3"/>
            <p:cNvSpPr txBox="1">
              <a:spLocks noChangeArrowheads="1"/>
            </p:cNvSpPr>
            <p:nvPr/>
          </p:nvSpPr>
          <p:spPr bwMode="gray">
            <a:xfrm>
              <a:off x="6109467" y="5568859"/>
              <a:ext cx="622268" cy="40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1" tIns="45715" rIns="91431" bIns="45715">
              <a:spAutoFit/>
            </a:bodyPr>
            <a:lstStyle/>
            <a:p>
              <a:r>
                <a:rPr lang="de-DE" sz="1000" dirty="0"/>
                <a:t>[Spa03]</a:t>
              </a:r>
            </a:p>
            <a:p>
              <a:endParaRPr lang="en-US" sz="1000" dirty="0"/>
            </a:p>
          </p:txBody>
        </p:sp>
      </p:grpSp>
      <p:sp>
        <p:nvSpPr>
          <p:cNvPr id="26" name="Abgerundetes Rechteck 25"/>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
        <p:nvSpPr>
          <p:cNvPr id="27" name="Rechteck 26"/>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lvl="0">
              <a:defRPr/>
            </a:pPr>
            <a:r>
              <a:rPr lang="de-DE" sz="2800" kern="0" dirty="0">
                <a:solidFill>
                  <a:prstClr val="white"/>
                </a:solidFill>
                <a:latin typeface="Calibri" panose="020F0502020204030204" pitchFamily="34" charset="0"/>
                <a:cs typeface="Calibri" panose="020F0502020204030204" pitchFamily="34" charset="0"/>
              </a:rPr>
              <a:t>    </a:t>
            </a:r>
            <a:r>
              <a:rPr lang="de-DE" sz="2800" kern="0" dirty="0" smtClean="0">
                <a:solidFill>
                  <a:prstClr val="white"/>
                </a:solidFill>
                <a:latin typeface="Calibri" panose="020F0502020204030204" pitchFamily="34" charset="0"/>
                <a:cs typeface="Calibri" panose="020F0502020204030204" pitchFamily="34" charset="0"/>
              </a:rPr>
              <a:t>6. </a:t>
            </a:r>
            <a:r>
              <a:rPr lang="de-DE" sz="2800" dirty="0" smtClean="0">
                <a:solidFill>
                  <a:schemeClr val="bg1"/>
                </a:solidFill>
                <a:latin typeface="Calibri" panose="020F0502020204030204" pitchFamily="34" charset="0"/>
                <a:cs typeface="Calibri" panose="020F0502020204030204" pitchFamily="34" charset="0"/>
              </a:rPr>
              <a:t>Veränderungstreiber der Fabrik</a:t>
            </a:r>
            <a:endParaRPr kumimoji="0" lang="de-DE" sz="28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122087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MIO_FALLBACK_LAYOUT" val="1"/>
  <p:tag name="MIO_SHOW_DATE" val="False"/>
  <p:tag name="MIO_SHOW_FOOTER" val="False"/>
  <p:tag name="MIO_SHOW_PAGENUMBER" val="False"/>
  <p:tag name="MIO_AVOID_BLANK_LAYOUT" val="True"/>
  <p:tag name="MIO_CD_LAYOUT_VALID_AREA" val="False"/>
  <p:tag name="MIO_NUMBER_OF_VALID_LAYOUTS" val="8"/>
  <p:tag name="MIO_HDS" val="True"/>
  <p:tag name="MIO_SKIPVERSION" val="01.01.0001 00:00:00"/>
  <p:tag name="MIO_EKGUID" val="734b5f3c-252a-4a49-8798-b47f4527c7c1"/>
  <p:tag name="MIO_UPDATE" val="True"/>
  <p:tag name="MIO_VERSION" val="10.02.2020 12:44:50"/>
  <p:tag name="MIO_DBID" val="067E5F22-164C-4316-9CC1-72F38E219372"/>
  <p:tag name="MIO_LASTDOWNLOADED" val="27.05.2021 14:31:26"/>
  <p:tag name="MIO_OBJECTNAME" val="IFA-Master v3.4 16:9"/>
  <p:tag name="MIO_CDID" val="7a67b6ad-2868-4f66-ab37-1cb1201d51fc"/>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x4pxJQVoMqBymeiWb5V0P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Leere Präsentation">
  <a:themeElements>
    <a:clrScheme name="Benutzerdefiniert 1">
      <a:dk1>
        <a:srgbClr val="000000"/>
      </a:dk1>
      <a:lt1>
        <a:srgbClr val="FFFFFF"/>
      </a:lt1>
      <a:dk2>
        <a:srgbClr val="F7F7F7"/>
      </a:dk2>
      <a:lt2>
        <a:srgbClr val="4C4C4C"/>
      </a:lt2>
      <a:accent1>
        <a:srgbClr val="E5E5E5"/>
      </a:accent1>
      <a:accent2>
        <a:srgbClr val="E51D44"/>
      </a:accent2>
      <a:accent3>
        <a:srgbClr val="00509B"/>
      </a:accent3>
      <a:accent4>
        <a:srgbClr val="B2CAE1"/>
      </a:accent4>
      <a:accent5>
        <a:srgbClr val="003C74"/>
      </a:accent5>
      <a:accent6>
        <a:srgbClr val="E5EDF5"/>
      </a:accent6>
      <a:hlink>
        <a:srgbClr val="00284D"/>
      </a:hlink>
      <a:folHlink>
        <a:srgbClr val="B2CAE1"/>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3726</Words>
  <Application>Microsoft Office PowerPoint</Application>
  <PresentationFormat>Breitbild</PresentationFormat>
  <Paragraphs>632</Paragraphs>
  <Slides>35</Slides>
  <Notes>6</Notes>
  <HiddenSlides>0</HiddenSlides>
  <MMClips>0</MMClips>
  <ScaleCrop>false</ScaleCrop>
  <HeadingPairs>
    <vt:vector size="8" baseType="variant">
      <vt:variant>
        <vt:lpstr>Verwendete Schriftarten</vt:lpstr>
      </vt:variant>
      <vt:variant>
        <vt:i4>5</vt:i4>
      </vt:variant>
      <vt:variant>
        <vt:lpstr>Design</vt:lpstr>
      </vt:variant>
      <vt:variant>
        <vt:i4>2</vt:i4>
      </vt:variant>
      <vt:variant>
        <vt:lpstr>Eingebettete OLE-Server</vt:lpstr>
      </vt:variant>
      <vt:variant>
        <vt:i4>1</vt:i4>
      </vt:variant>
      <vt:variant>
        <vt:lpstr>Folientitel</vt:lpstr>
      </vt:variant>
      <vt:variant>
        <vt:i4>35</vt:i4>
      </vt:variant>
    </vt:vector>
  </HeadingPairs>
  <TitlesOfParts>
    <vt:vector size="43" baseType="lpstr">
      <vt:lpstr>ＭＳ Ｐゴシック</vt:lpstr>
      <vt:lpstr>Arial</vt:lpstr>
      <vt:lpstr>Calibri</vt:lpstr>
      <vt:lpstr>Calibri Light</vt:lpstr>
      <vt:lpstr>Wingdings</vt:lpstr>
      <vt:lpstr>Office</vt:lpstr>
      <vt:lpstr>3_Leere Präsentation</vt:lpstr>
      <vt:lpstr>think-cell Folie</vt:lpstr>
      <vt:lpstr>Grundlagen der Fabrikplanung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Quiz  Grundlagen der Fabrikplanung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Fotoalbum</dc:title>
  <dc:creator>tanya jahangirkhani</dc:creator>
  <cp:lastModifiedBy>Hiwi FAP2</cp:lastModifiedBy>
  <cp:revision>89</cp:revision>
  <dcterms:created xsi:type="dcterms:W3CDTF">2023-10-23T06:59:54Z</dcterms:created>
  <dcterms:modified xsi:type="dcterms:W3CDTF">2024-01-09T10:00:45Z</dcterms:modified>
</cp:coreProperties>
</file>